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8" r:id="rId4"/>
    <p:sldId id="261" r:id="rId5"/>
    <p:sldId id="263" r:id="rId6"/>
    <p:sldId id="262" r:id="rId7"/>
    <p:sldId id="279" r:id="rId8"/>
    <p:sldId id="280" r:id="rId9"/>
    <p:sldId id="282" r:id="rId10"/>
    <p:sldId id="285" r:id="rId11"/>
    <p:sldId id="283" r:id="rId12"/>
    <p:sldId id="284" r:id="rId13"/>
    <p:sldId id="286" r:id="rId14"/>
    <p:sldId id="289" r:id="rId15"/>
    <p:sldId id="287" r:id="rId16"/>
    <p:sldId id="276" r:id="rId17"/>
    <p:sldId id="288" r:id="rId18"/>
    <p:sldId id="275" r:id="rId19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CA4"/>
    <a:srgbClr val="ECD840"/>
    <a:srgbClr val="F1E277"/>
    <a:srgbClr val="E4CA5A"/>
    <a:srgbClr val="513D03"/>
    <a:srgbClr val="795B05"/>
    <a:srgbClr val="554003"/>
    <a:srgbClr val="F5F5B7"/>
    <a:srgbClr val="BDA913"/>
    <a:srgbClr val="E9D1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3" d="100"/>
          <a:sy n="103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2878E-F7F7-46D3-B54F-B25C447BDD9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0AD2E0-E7D1-47CF-B65F-090C2BAF3B91}">
      <dgm:prSet phldrT="[Text]" custT="1"/>
      <dgm:spPr/>
      <dgm:t>
        <a:bodyPr/>
        <a:lstStyle/>
        <a:p>
          <a:r>
            <a:rPr lang="en-GB" sz="1700" b="1" dirty="0" smtClean="0"/>
            <a:t>Yield estimates</a:t>
          </a:r>
        </a:p>
        <a:p>
          <a:r>
            <a:rPr lang="en-GB" sz="1800" b="1" dirty="0" smtClean="0"/>
            <a:t>(t/ha)</a:t>
          </a:r>
          <a:endParaRPr lang="en-GB" sz="1800" b="1" dirty="0"/>
        </a:p>
      </dgm:t>
    </dgm:pt>
    <dgm:pt modelId="{1B0C168C-F9B9-42F6-A736-A94CBA8C91AF}" type="parTrans" cxnId="{22D035C4-0637-48EE-A4D9-965E88A0C11B}">
      <dgm:prSet/>
      <dgm:spPr/>
      <dgm:t>
        <a:bodyPr/>
        <a:lstStyle/>
        <a:p>
          <a:endParaRPr lang="en-GB"/>
        </a:p>
      </dgm:t>
    </dgm:pt>
    <dgm:pt modelId="{40276246-B71E-456A-A75B-BB6C0C7B6BD6}" type="sibTrans" cxnId="{22D035C4-0637-48EE-A4D9-965E88A0C11B}">
      <dgm:prSet/>
      <dgm:spPr/>
      <dgm:t>
        <a:bodyPr/>
        <a:lstStyle/>
        <a:p>
          <a:endParaRPr lang="en-GB"/>
        </a:p>
      </dgm:t>
    </dgm:pt>
    <dgm:pt modelId="{F91751B7-6FCA-4EF1-B79C-F0845CE6A01B}">
      <dgm:prSet phldrT="[Text]"/>
      <dgm:spPr/>
      <dgm:t>
        <a:bodyPr/>
        <a:lstStyle/>
        <a:p>
          <a:r>
            <a:rPr lang="en-GB" dirty="0" smtClean="0"/>
            <a:t>Agro-meteorological modelling</a:t>
          </a:r>
          <a:endParaRPr lang="en-GB" dirty="0"/>
        </a:p>
      </dgm:t>
    </dgm:pt>
    <dgm:pt modelId="{098D2E4A-469D-495D-A621-B04C22F3AEA9}" type="parTrans" cxnId="{2D88B289-0A6E-4EA7-BF7A-1678B523A37B}">
      <dgm:prSet/>
      <dgm:spPr/>
      <dgm:t>
        <a:bodyPr/>
        <a:lstStyle/>
        <a:p>
          <a:endParaRPr lang="en-GB"/>
        </a:p>
      </dgm:t>
    </dgm:pt>
    <dgm:pt modelId="{878A21BA-26C5-4E2D-A170-27F864AB9F69}" type="sibTrans" cxnId="{2D88B289-0A6E-4EA7-BF7A-1678B523A37B}">
      <dgm:prSet/>
      <dgm:spPr/>
      <dgm:t>
        <a:bodyPr/>
        <a:lstStyle/>
        <a:p>
          <a:endParaRPr lang="en-GB"/>
        </a:p>
      </dgm:t>
    </dgm:pt>
    <dgm:pt modelId="{51A75D1D-61E8-45DF-99E2-FAC98D692A21}">
      <dgm:prSet phldrT="[Text]"/>
      <dgm:spPr/>
      <dgm:t>
        <a:bodyPr/>
        <a:lstStyle/>
        <a:p>
          <a:r>
            <a:rPr lang="en-GB" dirty="0" smtClean="0"/>
            <a:t>Assimilation by remote sensing </a:t>
          </a:r>
          <a:endParaRPr lang="en-GB" dirty="0"/>
        </a:p>
      </dgm:t>
    </dgm:pt>
    <dgm:pt modelId="{77E8DED4-83FC-428A-B9B7-7C9417365255}" type="parTrans" cxnId="{219370ED-2108-4490-90E6-4F8FD1BE01B2}">
      <dgm:prSet/>
      <dgm:spPr/>
      <dgm:t>
        <a:bodyPr/>
        <a:lstStyle/>
        <a:p>
          <a:endParaRPr lang="en-GB"/>
        </a:p>
      </dgm:t>
    </dgm:pt>
    <dgm:pt modelId="{F70AEC09-9FDF-4016-B78B-2473A8698225}" type="sibTrans" cxnId="{219370ED-2108-4490-90E6-4F8FD1BE01B2}">
      <dgm:prSet/>
      <dgm:spPr/>
      <dgm:t>
        <a:bodyPr/>
        <a:lstStyle/>
        <a:p>
          <a:endParaRPr lang="en-GB"/>
        </a:p>
      </dgm:t>
    </dgm:pt>
    <dgm:pt modelId="{A9F3471A-2D9F-4B7D-AF72-704DB206F82A}">
      <dgm:prSet phldrT="[Text]"/>
      <dgm:spPr/>
      <dgm:t>
        <a:bodyPr/>
        <a:lstStyle/>
        <a:p>
          <a:r>
            <a:rPr lang="en-GB" b="1" dirty="0" smtClean="0"/>
            <a:t>Acreage</a:t>
          </a:r>
        </a:p>
        <a:p>
          <a:r>
            <a:rPr lang="en-GB" b="1" dirty="0" smtClean="0"/>
            <a:t>(ha)</a:t>
          </a:r>
          <a:endParaRPr lang="en-GB" b="1" dirty="0"/>
        </a:p>
      </dgm:t>
    </dgm:pt>
    <dgm:pt modelId="{757C64DE-679E-4095-B4C4-D1A1B64DD0CD}" type="parTrans" cxnId="{5C81FC3A-BF80-4CAC-AA3B-FB641CF3B3D2}">
      <dgm:prSet/>
      <dgm:spPr/>
      <dgm:t>
        <a:bodyPr/>
        <a:lstStyle/>
        <a:p>
          <a:endParaRPr lang="en-GB"/>
        </a:p>
      </dgm:t>
    </dgm:pt>
    <dgm:pt modelId="{030AA0D3-7906-473E-877F-BDF2AF54CE84}" type="sibTrans" cxnId="{5C81FC3A-BF80-4CAC-AA3B-FB641CF3B3D2}">
      <dgm:prSet/>
      <dgm:spPr/>
      <dgm:t>
        <a:bodyPr/>
        <a:lstStyle/>
        <a:p>
          <a:endParaRPr lang="en-GB"/>
        </a:p>
      </dgm:t>
    </dgm:pt>
    <dgm:pt modelId="{A3701EB6-49D9-45EE-ABBE-9FF87F8AF0F5}">
      <dgm:prSet phldrT="[Text]" custT="1"/>
      <dgm:spPr/>
      <dgm:t>
        <a:bodyPr/>
        <a:lstStyle/>
        <a:p>
          <a:r>
            <a:rPr lang="en-GB" sz="1900" dirty="0" smtClean="0"/>
            <a:t>Area Sampling</a:t>
          </a:r>
          <a:endParaRPr lang="en-GB" sz="1900" dirty="0"/>
        </a:p>
      </dgm:t>
    </dgm:pt>
    <dgm:pt modelId="{9A6FC6FE-4D04-4D5C-A00E-E10B1CDC18D3}" type="parTrans" cxnId="{2353C2FF-6E88-44A0-BBFA-F9B888CE19CA}">
      <dgm:prSet/>
      <dgm:spPr/>
      <dgm:t>
        <a:bodyPr/>
        <a:lstStyle/>
        <a:p>
          <a:endParaRPr lang="en-GB"/>
        </a:p>
      </dgm:t>
    </dgm:pt>
    <dgm:pt modelId="{600D7452-E010-4C9A-99CE-205A6CF223BE}" type="sibTrans" cxnId="{2353C2FF-6E88-44A0-BBFA-F9B888CE19CA}">
      <dgm:prSet/>
      <dgm:spPr/>
      <dgm:t>
        <a:bodyPr/>
        <a:lstStyle/>
        <a:p>
          <a:endParaRPr lang="en-GB"/>
        </a:p>
      </dgm:t>
    </dgm:pt>
    <dgm:pt modelId="{80BC15CB-3CF9-4309-9613-FE5B0B8084CA}">
      <dgm:prSet phldrT="[Text]" custT="1"/>
      <dgm:spPr/>
      <dgm:t>
        <a:bodyPr/>
        <a:lstStyle/>
        <a:p>
          <a:r>
            <a:rPr lang="en-GB" sz="1900" dirty="0" smtClean="0"/>
            <a:t>Remote sensing</a:t>
          </a:r>
          <a:endParaRPr lang="en-GB" sz="1900" dirty="0"/>
        </a:p>
      </dgm:t>
    </dgm:pt>
    <dgm:pt modelId="{56827168-927E-40F8-959D-04F64065DDAA}" type="parTrans" cxnId="{0EF535B2-4D41-4E76-8069-25E1E668EBCA}">
      <dgm:prSet/>
      <dgm:spPr/>
      <dgm:t>
        <a:bodyPr/>
        <a:lstStyle/>
        <a:p>
          <a:endParaRPr lang="en-GB"/>
        </a:p>
      </dgm:t>
    </dgm:pt>
    <dgm:pt modelId="{022E7069-9BDF-4B37-8A00-D3B59D7EBF88}" type="sibTrans" cxnId="{0EF535B2-4D41-4E76-8069-25E1E668EBCA}">
      <dgm:prSet/>
      <dgm:spPr/>
      <dgm:t>
        <a:bodyPr/>
        <a:lstStyle/>
        <a:p>
          <a:endParaRPr lang="en-GB"/>
        </a:p>
      </dgm:t>
    </dgm:pt>
    <dgm:pt modelId="{E82B0FFE-B477-48E6-9D18-70EDF8869959}" type="pres">
      <dgm:prSet presAssocID="{1312878E-F7F7-46D3-B54F-B25C447BDD9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4F83F2-767D-4147-9297-B5F74E2F549C}" type="pres">
      <dgm:prSet presAssocID="{1312878E-F7F7-46D3-B54F-B25C447BDD9D}" presName="cycle" presStyleCnt="0"/>
      <dgm:spPr/>
    </dgm:pt>
    <dgm:pt modelId="{8C2C16FD-FEBA-48E1-906C-5A13F742AEB9}" type="pres">
      <dgm:prSet presAssocID="{1312878E-F7F7-46D3-B54F-B25C447BDD9D}" presName="centerShape" presStyleCnt="0"/>
      <dgm:spPr/>
    </dgm:pt>
    <dgm:pt modelId="{B836D4EB-0025-4D22-B5E3-B5DC35DE4914}" type="pres">
      <dgm:prSet presAssocID="{1312878E-F7F7-46D3-B54F-B25C447BDD9D}" presName="connSite" presStyleLbl="node1" presStyleIdx="0" presStyleCnt="3"/>
      <dgm:spPr/>
    </dgm:pt>
    <dgm:pt modelId="{B5AA1DF2-EAC5-4933-9AAC-FD5079891C62}" type="pres">
      <dgm:prSet presAssocID="{1312878E-F7F7-46D3-B54F-B25C447BDD9D}" presName="visible" presStyleLbl="node1" presStyleIdx="0" presStyleCnt="3" custScaleX="71652" custScaleY="1030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44EDE2-2CA7-4820-8F88-D2318C7A87BC}" type="pres">
      <dgm:prSet presAssocID="{1B0C168C-F9B9-42F6-A736-A94CBA8C91AF}" presName="Name25" presStyleLbl="parChTrans1D1" presStyleIdx="0" presStyleCnt="2"/>
      <dgm:spPr/>
      <dgm:t>
        <a:bodyPr/>
        <a:lstStyle/>
        <a:p>
          <a:endParaRPr lang="en-GB"/>
        </a:p>
      </dgm:t>
    </dgm:pt>
    <dgm:pt modelId="{4062A1E5-F022-4E92-89E9-C2AC238D2B8B}" type="pres">
      <dgm:prSet presAssocID="{CB0AD2E0-E7D1-47CF-B65F-090C2BAF3B91}" presName="node" presStyleCnt="0"/>
      <dgm:spPr/>
    </dgm:pt>
    <dgm:pt modelId="{756DD9D4-8369-41E4-8537-A7154E479F82}" type="pres">
      <dgm:prSet presAssocID="{CB0AD2E0-E7D1-47CF-B65F-090C2BAF3B91}" presName="parentNode" presStyleLbl="node1" presStyleIdx="1" presStyleCnt="3" custScaleX="107485" custLinFactNeighborX="650" custLinFactNeighborY="-123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4FDA1-0F23-44DB-8EAC-86CD1E55C4D3}" type="pres">
      <dgm:prSet presAssocID="{CB0AD2E0-E7D1-47CF-B65F-090C2BAF3B91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C39AA1-37E5-4C9D-B2E7-D99ACC0FB588}" type="pres">
      <dgm:prSet presAssocID="{757C64DE-679E-4095-B4C4-D1A1B64DD0CD}" presName="Name25" presStyleLbl="parChTrans1D1" presStyleIdx="1" presStyleCnt="2"/>
      <dgm:spPr/>
      <dgm:t>
        <a:bodyPr/>
        <a:lstStyle/>
        <a:p>
          <a:endParaRPr lang="en-GB"/>
        </a:p>
      </dgm:t>
    </dgm:pt>
    <dgm:pt modelId="{FF96CABB-26C0-40E3-BC7E-38A7B96BEDD6}" type="pres">
      <dgm:prSet presAssocID="{A9F3471A-2D9F-4B7D-AF72-704DB206F82A}" presName="node" presStyleCnt="0"/>
      <dgm:spPr/>
    </dgm:pt>
    <dgm:pt modelId="{BD19F1DA-7421-4235-AA4F-A5FE3F9397AF}" type="pres">
      <dgm:prSet presAssocID="{A9F3471A-2D9F-4B7D-AF72-704DB206F82A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A5487-23C2-44DF-9586-A21B47048361}" type="pres">
      <dgm:prSet presAssocID="{A9F3471A-2D9F-4B7D-AF72-704DB206F82A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88B289-0A6E-4EA7-BF7A-1678B523A37B}" srcId="{CB0AD2E0-E7D1-47CF-B65F-090C2BAF3B91}" destId="{F91751B7-6FCA-4EF1-B79C-F0845CE6A01B}" srcOrd="0" destOrd="0" parTransId="{098D2E4A-469D-495D-A621-B04C22F3AEA9}" sibTransId="{878A21BA-26C5-4E2D-A170-27F864AB9F69}"/>
    <dgm:cxn modelId="{EA1E125A-6DCC-4A08-80A6-D36689949993}" type="presOf" srcId="{1312878E-F7F7-46D3-B54F-B25C447BDD9D}" destId="{E82B0FFE-B477-48E6-9D18-70EDF8869959}" srcOrd="0" destOrd="0" presId="urn:microsoft.com/office/officeart/2005/8/layout/radial2"/>
    <dgm:cxn modelId="{DCDB4FA3-FBF7-40DE-975C-E645FB26A661}" type="presOf" srcId="{51A75D1D-61E8-45DF-99E2-FAC98D692A21}" destId="{66E4FDA1-0F23-44DB-8EAC-86CD1E55C4D3}" srcOrd="0" destOrd="1" presId="urn:microsoft.com/office/officeart/2005/8/layout/radial2"/>
    <dgm:cxn modelId="{22D035C4-0637-48EE-A4D9-965E88A0C11B}" srcId="{1312878E-F7F7-46D3-B54F-B25C447BDD9D}" destId="{CB0AD2E0-E7D1-47CF-B65F-090C2BAF3B91}" srcOrd="0" destOrd="0" parTransId="{1B0C168C-F9B9-42F6-A736-A94CBA8C91AF}" sibTransId="{40276246-B71E-456A-A75B-BB6C0C7B6BD6}"/>
    <dgm:cxn modelId="{0EF535B2-4D41-4E76-8069-25E1E668EBCA}" srcId="{A9F3471A-2D9F-4B7D-AF72-704DB206F82A}" destId="{80BC15CB-3CF9-4309-9613-FE5B0B8084CA}" srcOrd="1" destOrd="0" parTransId="{56827168-927E-40F8-959D-04F64065DDAA}" sibTransId="{022E7069-9BDF-4B37-8A00-D3B59D7EBF88}"/>
    <dgm:cxn modelId="{9DDFB1A4-B60F-4F98-923F-C463AAC285A7}" type="presOf" srcId="{1B0C168C-F9B9-42F6-A736-A94CBA8C91AF}" destId="{3944EDE2-2CA7-4820-8F88-D2318C7A87BC}" srcOrd="0" destOrd="0" presId="urn:microsoft.com/office/officeart/2005/8/layout/radial2"/>
    <dgm:cxn modelId="{5C81FC3A-BF80-4CAC-AA3B-FB641CF3B3D2}" srcId="{1312878E-F7F7-46D3-B54F-B25C447BDD9D}" destId="{A9F3471A-2D9F-4B7D-AF72-704DB206F82A}" srcOrd="1" destOrd="0" parTransId="{757C64DE-679E-4095-B4C4-D1A1B64DD0CD}" sibTransId="{030AA0D3-7906-473E-877F-BDF2AF54CE84}"/>
    <dgm:cxn modelId="{C89266E1-958A-400E-9176-5514E7969B89}" type="presOf" srcId="{80BC15CB-3CF9-4309-9613-FE5B0B8084CA}" destId="{03CA5487-23C2-44DF-9586-A21B47048361}" srcOrd="0" destOrd="1" presId="urn:microsoft.com/office/officeart/2005/8/layout/radial2"/>
    <dgm:cxn modelId="{219370ED-2108-4490-90E6-4F8FD1BE01B2}" srcId="{CB0AD2E0-E7D1-47CF-B65F-090C2BAF3B91}" destId="{51A75D1D-61E8-45DF-99E2-FAC98D692A21}" srcOrd="1" destOrd="0" parTransId="{77E8DED4-83FC-428A-B9B7-7C9417365255}" sibTransId="{F70AEC09-9FDF-4016-B78B-2473A8698225}"/>
    <dgm:cxn modelId="{58158704-7302-40C7-B379-815EDF7BA25A}" type="presOf" srcId="{A9F3471A-2D9F-4B7D-AF72-704DB206F82A}" destId="{BD19F1DA-7421-4235-AA4F-A5FE3F9397AF}" srcOrd="0" destOrd="0" presId="urn:microsoft.com/office/officeart/2005/8/layout/radial2"/>
    <dgm:cxn modelId="{2353C2FF-6E88-44A0-BBFA-F9B888CE19CA}" srcId="{A9F3471A-2D9F-4B7D-AF72-704DB206F82A}" destId="{A3701EB6-49D9-45EE-ABBE-9FF87F8AF0F5}" srcOrd="0" destOrd="0" parTransId="{9A6FC6FE-4D04-4D5C-A00E-E10B1CDC18D3}" sibTransId="{600D7452-E010-4C9A-99CE-205A6CF223BE}"/>
    <dgm:cxn modelId="{20BC9259-6114-4612-90A7-2374674C32E4}" type="presOf" srcId="{757C64DE-679E-4095-B4C4-D1A1B64DD0CD}" destId="{7CC39AA1-37E5-4C9D-B2E7-D99ACC0FB588}" srcOrd="0" destOrd="0" presId="urn:microsoft.com/office/officeart/2005/8/layout/radial2"/>
    <dgm:cxn modelId="{6D2EEDB4-F255-4148-A21F-9AF69350E75B}" type="presOf" srcId="{CB0AD2E0-E7D1-47CF-B65F-090C2BAF3B91}" destId="{756DD9D4-8369-41E4-8537-A7154E479F82}" srcOrd="0" destOrd="0" presId="urn:microsoft.com/office/officeart/2005/8/layout/radial2"/>
    <dgm:cxn modelId="{C4F2D4B9-2D9C-422D-8C55-678082A2681B}" type="presOf" srcId="{A3701EB6-49D9-45EE-ABBE-9FF87F8AF0F5}" destId="{03CA5487-23C2-44DF-9586-A21B47048361}" srcOrd="0" destOrd="0" presId="urn:microsoft.com/office/officeart/2005/8/layout/radial2"/>
    <dgm:cxn modelId="{363FBC61-1C70-41AD-A9ED-B5B0DDA6A4E4}" type="presOf" srcId="{F91751B7-6FCA-4EF1-B79C-F0845CE6A01B}" destId="{66E4FDA1-0F23-44DB-8EAC-86CD1E55C4D3}" srcOrd="0" destOrd="0" presId="urn:microsoft.com/office/officeart/2005/8/layout/radial2"/>
    <dgm:cxn modelId="{9BFAD4EB-3B54-4C0A-A640-3490CFA0A0A9}" type="presParOf" srcId="{E82B0FFE-B477-48E6-9D18-70EDF8869959}" destId="{994F83F2-767D-4147-9297-B5F74E2F549C}" srcOrd="0" destOrd="0" presId="urn:microsoft.com/office/officeart/2005/8/layout/radial2"/>
    <dgm:cxn modelId="{928A7605-E9D1-4E46-907A-704A953ABA69}" type="presParOf" srcId="{994F83F2-767D-4147-9297-B5F74E2F549C}" destId="{8C2C16FD-FEBA-48E1-906C-5A13F742AEB9}" srcOrd="0" destOrd="0" presId="urn:microsoft.com/office/officeart/2005/8/layout/radial2"/>
    <dgm:cxn modelId="{B3F95C29-71BC-4899-9351-025CF38E7DAC}" type="presParOf" srcId="{8C2C16FD-FEBA-48E1-906C-5A13F742AEB9}" destId="{B836D4EB-0025-4D22-B5E3-B5DC35DE4914}" srcOrd="0" destOrd="0" presId="urn:microsoft.com/office/officeart/2005/8/layout/radial2"/>
    <dgm:cxn modelId="{3582F3B7-9005-4342-A4B8-7AE91E862CA6}" type="presParOf" srcId="{8C2C16FD-FEBA-48E1-906C-5A13F742AEB9}" destId="{B5AA1DF2-EAC5-4933-9AAC-FD5079891C62}" srcOrd="1" destOrd="0" presId="urn:microsoft.com/office/officeart/2005/8/layout/radial2"/>
    <dgm:cxn modelId="{022EF4A6-C96C-451D-9684-984BC20DA66D}" type="presParOf" srcId="{994F83F2-767D-4147-9297-B5F74E2F549C}" destId="{3944EDE2-2CA7-4820-8F88-D2318C7A87BC}" srcOrd="1" destOrd="0" presId="urn:microsoft.com/office/officeart/2005/8/layout/radial2"/>
    <dgm:cxn modelId="{60F0E315-E3A9-4C49-8D26-357ADBED7616}" type="presParOf" srcId="{994F83F2-767D-4147-9297-B5F74E2F549C}" destId="{4062A1E5-F022-4E92-89E9-C2AC238D2B8B}" srcOrd="2" destOrd="0" presId="urn:microsoft.com/office/officeart/2005/8/layout/radial2"/>
    <dgm:cxn modelId="{5164F7B2-6D59-49AA-9117-50024ACF59B0}" type="presParOf" srcId="{4062A1E5-F022-4E92-89E9-C2AC238D2B8B}" destId="{756DD9D4-8369-41E4-8537-A7154E479F82}" srcOrd="0" destOrd="0" presId="urn:microsoft.com/office/officeart/2005/8/layout/radial2"/>
    <dgm:cxn modelId="{DED641F2-DD68-4E93-AEFF-B29C0A0BDB61}" type="presParOf" srcId="{4062A1E5-F022-4E92-89E9-C2AC238D2B8B}" destId="{66E4FDA1-0F23-44DB-8EAC-86CD1E55C4D3}" srcOrd="1" destOrd="0" presId="urn:microsoft.com/office/officeart/2005/8/layout/radial2"/>
    <dgm:cxn modelId="{C232B9FA-0664-457E-A81E-04D6DAC44232}" type="presParOf" srcId="{994F83F2-767D-4147-9297-B5F74E2F549C}" destId="{7CC39AA1-37E5-4C9D-B2E7-D99ACC0FB588}" srcOrd="3" destOrd="0" presId="urn:microsoft.com/office/officeart/2005/8/layout/radial2"/>
    <dgm:cxn modelId="{DC954E0C-54BC-4B19-9742-B7B04C33BD45}" type="presParOf" srcId="{994F83F2-767D-4147-9297-B5F74E2F549C}" destId="{FF96CABB-26C0-40E3-BC7E-38A7B96BEDD6}" srcOrd="4" destOrd="0" presId="urn:microsoft.com/office/officeart/2005/8/layout/radial2"/>
    <dgm:cxn modelId="{E97211DE-5518-44B3-B46E-33C13F66DF5F}" type="presParOf" srcId="{FF96CABB-26C0-40E3-BC7E-38A7B96BEDD6}" destId="{BD19F1DA-7421-4235-AA4F-A5FE3F9397AF}" srcOrd="0" destOrd="0" presId="urn:microsoft.com/office/officeart/2005/8/layout/radial2"/>
    <dgm:cxn modelId="{554C8043-B112-4087-A11D-90BEC3B96725}" type="presParOf" srcId="{FF96CABB-26C0-40E3-BC7E-38A7B96BEDD6}" destId="{03CA5487-23C2-44DF-9586-A21B470483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1A575-1158-46F6-84BD-C59E6D5883E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C12BE81-1545-446D-A5CA-58F1FFFB789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2000" baseline="0" dirty="0">
            <a:latin typeface="SimSun" pitchFamily="2" charset="-122"/>
            <a:ea typeface="ヒラギノ角ゴ Pro W3"/>
          </a:endParaRPr>
        </a:p>
      </dgm:t>
    </dgm:pt>
    <dgm:pt modelId="{4ACDDAA4-45C9-49B7-892B-5E5A8F62A597}" type="parTrans" cxnId="{E1BA26F9-0A15-4AF5-B3EF-70226F5683F0}">
      <dgm:prSet/>
      <dgm:spPr/>
      <dgm:t>
        <a:bodyPr/>
        <a:lstStyle/>
        <a:p>
          <a:endParaRPr lang="en-GB"/>
        </a:p>
      </dgm:t>
    </dgm:pt>
    <dgm:pt modelId="{C33F7C07-FDE6-46D8-B4F0-AB37AA8FF456}" type="sibTrans" cxnId="{E1BA26F9-0A15-4AF5-B3EF-70226F5683F0}">
      <dgm:prSet/>
      <dgm:spPr/>
      <dgm:t>
        <a:bodyPr/>
        <a:lstStyle/>
        <a:p>
          <a:endParaRPr lang="en-GB"/>
        </a:p>
      </dgm:t>
    </dgm:pt>
    <dgm:pt modelId="{53B5A1D5-B98F-4AAC-9196-3D8DE170F47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sz="3200" dirty="0"/>
        </a:p>
      </dgm:t>
    </dgm:pt>
    <dgm:pt modelId="{2B81B6BA-D770-4615-BCD8-15D857C0EF55}" type="parTrans" cxnId="{416F12F8-C625-40A0-A014-46AE02ADB781}">
      <dgm:prSet/>
      <dgm:spPr/>
      <dgm:t>
        <a:bodyPr/>
        <a:lstStyle/>
        <a:p>
          <a:endParaRPr lang="en-GB"/>
        </a:p>
      </dgm:t>
    </dgm:pt>
    <dgm:pt modelId="{0E8A607A-142E-4133-9D9A-9F68A1BB2055}" type="sibTrans" cxnId="{416F12F8-C625-40A0-A014-46AE02ADB781}">
      <dgm:prSet/>
      <dgm:spPr/>
      <dgm:t>
        <a:bodyPr/>
        <a:lstStyle/>
        <a:p>
          <a:endParaRPr lang="en-GB"/>
        </a:p>
      </dgm:t>
    </dgm:pt>
    <dgm:pt modelId="{C136680F-CE16-4F3D-A478-19D8EA76345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F4B6550-A1F5-40B1-ACC8-9C17AC48648C}" type="parTrans" cxnId="{63A384DA-6723-4C68-B8DF-8A74A9D2C018}">
      <dgm:prSet/>
      <dgm:spPr/>
      <dgm:t>
        <a:bodyPr/>
        <a:lstStyle/>
        <a:p>
          <a:endParaRPr lang="en-GB"/>
        </a:p>
      </dgm:t>
    </dgm:pt>
    <dgm:pt modelId="{DE295EFB-15A3-4DB2-9E93-8DC7C56B4928}" type="sibTrans" cxnId="{63A384DA-6723-4C68-B8DF-8A74A9D2C018}">
      <dgm:prSet/>
      <dgm:spPr/>
      <dgm:t>
        <a:bodyPr/>
        <a:lstStyle/>
        <a:p>
          <a:endParaRPr lang="en-GB"/>
        </a:p>
      </dgm:t>
    </dgm:pt>
    <dgm:pt modelId="{F2C7FE0A-327F-4C6B-814C-4614B931FBF5}">
      <dgm:prSet custT="1"/>
      <dgm:spPr/>
      <dgm:t>
        <a:bodyPr/>
        <a:lstStyle/>
        <a:p>
          <a:endParaRPr lang="nl-BE" sz="1400" dirty="0" smtClean="0"/>
        </a:p>
        <a:p>
          <a:endParaRPr lang="nl-BE" sz="1400" dirty="0" smtClean="0"/>
        </a:p>
        <a:p>
          <a:r>
            <a:rPr lang="nl-BE" altLang="zh-CN" sz="3200" b="1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r>
            <a:rPr lang="nl-BE" altLang="zh-CN" sz="3200" b="1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r>
            <a:rPr lang="ar-AE" sz="3200" b="1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zh-CN" sz="3200" b="1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dirty="0" smtClean="0">
            <a:solidFill>
              <a:schemeClr val="accent6">
                <a:lumMod val="75000"/>
              </a:schemeClr>
            </a:solidFill>
          </a:endParaRPr>
        </a:p>
        <a:p>
          <a:r>
            <a:rPr lang="sw-KE" sz="3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dirty="0" smtClean="0">
            <a:solidFill>
              <a:schemeClr val="accent6">
                <a:lumMod val="75000"/>
              </a:schemeClr>
            </a:solidFill>
          </a:endParaRPr>
        </a:p>
        <a:p>
          <a:endParaRPr lang="en-GB" sz="1400" b="1" dirty="0"/>
        </a:p>
      </dgm:t>
    </dgm:pt>
    <dgm:pt modelId="{FA59B8C6-147D-4F61-A23E-611881A76C6B}" type="parTrans" cxnId="{6BFE9A02-0716-4896-A0AE-C8EE110330E4}">
      <dgm:prSet/>
      <dgm:spPr/>
      <dgm:t>
        <a:bodyPr/>
        <a:lstStyle/>
        <a:p>
          <a:endParaRPr lang="en-GB"/>
        </a:p>
      </dgm:t>
    </dgm:pt>
    <dgm:pt modelId="{067A449B-28D4-4413-BC25-2E7B7D9ECC57}" type="sibTrans" cxnId="{6BFE9A02-0716-4896-A0AE-C8EE110330E4}">
      <dgm:prSet/>
      <dgm:spPr/>
      <dgm:t>
        <a:bodyPr/>
        <a:lstStyle/>
        <a:p>
          <a:endParaRPr lang="en-GB"/>
        </a:p>
      </dgm:t>
    </dgm:pt>
    <dgm:pt modelId="{72E44A0D-F0AB-42D8-BA8C-AC26892B2830}" type="pres">
      <dgm:prSet presAssocID="{BF11A575-1158-46F6-84BD-C59E6D5883EE}" presName="compositeShape" presStyleCnt="0">
        <dgm:presLayoutVars>
          <dgm:chMax val="7"/>
          <dgm:dir/>
          <dgm:resizeHandles val="exact"/>
        </dgm:presLayoutVars>
      </dgm:prSet>
      <dgm:spPr/>
    </dgm:pt>
    <dgm:pt modelId="{336CB5D1-44C4-4D5C-8FE2-9C1A20E04E23}" type="pres">
      <dgm:prSet presAssocID="{EC12BE81-1545-446D-A5CA-58F1FFFB7894}" presName="circ1" presStyleLbl="vennNode1" presStyleIdx="0" presStyleCnt="4"/>
      <dgm:spPr/>
      <dgm:t>
        <a:bodyPr/>
        <a:lstStyle/>
        <a:p>
          <a:endParaRPr lang="en-GB"/>
        </a:p>
      </dgm:t>
    </dgm:pt>
    <dgm:pt modelId="{7EEA698B-0E7E-4BD7-90EE-7D987F38B55A}" type="pres">
      <dgm:prSet presAssocID="{EC12BE81-1545-446D-A5CA-58F1FFFB78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5B46F-0BB7-44D3-904B-6791FEB8B466}" type="pres">
      <dgm:prSet presAssocID="{F2C7FE0A-327F-4C6B-814C-4614B931FBF5}" presName="circ2" presStyleLbl="vennNode1" presStyleIdx="1" presStyleCnt="4" custScaleX="204511" custLinFactNeighborX="7530" custLinFactNeighborY="-2208"/>
      <dgm:spPr/>
      <dgm:t>
        <a:bodyPr/>
        <a:lstStyle/>
        <a:p>
          <a:endParaRPr lang="en-GB"/>
        </a:p>
      </dgm:t>
    </dgm:pt>
    <dgm:pt modelId="{3AB7D7DE-8422-46E1-88E2-E64D6A49C547}" type="pres">
      <dgm:prSet presAssocID="{F2C7FE0A-327F-4C6B-814C-4614B931FB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E3B60-E1C5-4FE2-906E-8D62A915C680}" type="pres">
      <dgm:prSet presAssocID="{53B5A1D5-B98F-4AAC-9196-3D8DE170F47B}" presName="circ3" presStyleLbl="vennNode1" presStyleIdx="2" presStyleCnt="4"/>
      <dgm:spPr/>
      <dgm:t>
        <a:bodyPr/>
        <a:lstStyle/>
        <a:p>
          <a:endParaRPr lang="en-GB"/>
        </a:p>
      </dgm:t>
    </dgm:pt>
    <dgm:pt modelId="{D31A7956-8459-431C-BA6A-2F06F45FA778}" type="pres">
      <dgm:prSet presAssocID="{53B5A1D5-B98F-4AAC-9196-3D8DE170F4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D0384-BB3E-4939-AC30-B81B4EF4AEBB}" type="pres">
      <dgm:prSet presAssocID="{C136680F-CE16-4F3D-A478-19D8EA763450}" presName="circ4" presStyleLbl="vennNode1" presStyleIdx="3" presStyleCnt="4" custLinFactNeighborX="707" custLinFactNeighborY="-2208"/>
      <dgm:spPr/>
      <dgm:t>
        <a:bodyPr/>
        <a:lstStyle/>
        <a:p>
          <a:endParaRPr lang="en-GB"/>
        </a:p>
      </dgm:t>
    </dgm:pt>
    <dgm:pt modelId="{0D43C6A5-C6B4-43C4-BD04-C337F8EA9876}" type="pres">
      <dgm:prSet presAssocID="{C136680F-CE16-4F3D-A478-19D8EA76345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2B71CE-D517-4EEC-9F1B-9A36430ED9CE}" type="presOf" srcId="{F2C7FE0A-327F-4C6B-814C-4614B931FBF5}" destId="{3AB7D7DE-8422-46E1-88E2-E64D6A49C547}" srcOrd="1" destOrd="0" presId="urn:microsoft.com/office/officeart/2005/8/layout/venn1"/>
    <dgm:cxn modelId="{911D5E04-C8EC-4852-B23C-AA3FE77A53E8}" type="presOf" srcId="{C136680F-CE16-4F3D-A478-19D8EA763450}" destId="{0D43C6A5-C6B4-43C4-BD04-C337F8EA9876}" srcOrd="1" destOrd="0" presId="urn:microsoft.com/office/officeart/2005/8/layout/venn1"/>
    <dgm:cxn modelId="{EF343255-C897-4B6D-895D-68B13C41E59C}" type="presOf" srcId="{EC12BE81-1545-446D-A5CA-58F1FFFB7894}" destId="{7EEA698B-0E7E-4BD7-90EE-7D987F38B55A}" srcOrd="1" destOrd="0" presId="urn:microsoft.com/office/officeart/2005/8/layout/venn1"/>
    <dgm:cxn modelId="{6BFE9A02-0716-4896-A0AE-C8EE110330E4}" srcId="{BF11A575-1158-46F6-84BD-C59E6D5883EE}" destId="{F2C7FE0A-327F-4C6B-814C-4614B931FBF5}" srcOrd="1" destOrd="0" parTransId="{FA59B8C6-147D-4F61-A23E-611881A76C6B}" sibTransId="{067A449B-28D4-4413-BC25-2E7B7D9ECC57}"/>
    <dgm:cxn modelId="{9FA4A628-A043-4208-B017-5508B6BA5797}" type="presOf" srcId="{F2C7FE0A-327F-4C6B-814C-4614B931FBF5}" destId="{AFC5B46F-0BB7-44D3-904B-6791FEB8B466}" srcOrd="0" destOrd="0" presId="urn:microsoft.com/office/officeart/2005/8/layout/venn1"/>
    <dgm:cxn modelId="{3EBBEA8C-9DEB-49D9-99F3-36D9CE2556C4}" type="presOf" srcId="{EC12BE81-1545-446D-A5CA-58F1FFFB7894}" destId="{336CB5D1-44C4-4D5C-8FE2-9C1A20E04E23}" srcOrd="0" destOrd="0" presId="urn:microsoft.com/office/officeart/2005/8/layout/venn1"/>
    <dgm:cxn modelId="{63A384DA-6723-4C68-B8DF-8A74A9D2C018}" srcId="{BF11A575-1158-46F6-84BD-C59E6D5883EE}" destId="{C136680F-CE16-4F3D-A478-19D8EA763450}" srcOrd="3" destOrd="0" parTransId="{FF4B6550-A1F5-40B1-ACC8-9C17AC48648C}" sibTransId="{DE295EFB-15A3-4DB2-9E93-8DC7C56B4928}"/>
    <dgm:cxn modelId="{E1BA26F9-0A15-4AF5-B3EF-70226F5683F0}" srcId="{BF11A575-1158-46F6-84BD-C59E6D5883EE}" destId="{EC12BE81-1545-446D-A5CA-58F1FFFB7894}" srcOrd="0" destOrd="0" parTransId="{4ACDDAA4-45C9-49B7-892B-5E5A8F62A597}" sibTransId="{C33F7C07-FDE6-46D8-B4F0-AB37AA8FF456}"/>
    <dgm:cxn modelId="{A4E59041-169F-413A-B677-6068955BA50E}" type="presOf" srcId="{53B5A1D5-B98F-4AAC-9196-3D8DE170F47B}" destId="{7D8E3B60-E1C5-4FE2-906E-8D62A915C680}" srcOrd="0" destOrd="0" presId="urn:microsoft.com/office/officeart/2005/8/layout/venn1"/>
    <dgm:cxn modelId="{284D7229-D1EF-41F8-BD7B-77ED67A210DB}" type="presOf" srcId="{C136680F-CE16-4F3D-A478-19D8EA763450}" destId="{C47D0384-BB3E-4939-AC30-B81B4EF4AEBB}" srcOrd="0" destOrd="0" presId="urn:microsoft.com/office/officeart/2005/8/layout/venn1"/>
    <dgm:cxn modelId="{D33BFB63-CE9C-486A-A5D1-EC086B625C70}" type="presOf" srcId="{53B5A1D5-B98F-4AAC-9196-3D8DE170F47B}" destId="{D31A7956-8459-431C-BA6A-2F06F45FA778}" srcOrd="1" destOrd="0" presId="urn:microsoft.com/office/officeart/2005/8/layout/venn1"/>
    <dgm:cxn modelId="{4B920A92-25C3-482B-95EB-705B2793AC51}" type="presOf" srcId="{BF11A575-1158-46F6-84BD-C59E6D5883EE}" destId="{72E44A0D-F0AB-42D8-BA8C-AC26892B2830}" srcOrd="0" destOrd="0" presId="urn:microsoft.com/office/officeart/2005/8/layout/venn1"/>
    <dgm:cxn modelId="{416F12F8-C625-40A0-A014-46AE02ADB781}" srcId="{BF11A575-1158-46F6-84BD-C59E6D5883EE}" destId="{53B5A1D5-B98F-4AAC-9196-3D8DE170F47B}" srcOrd="2" destOrd="0" parTransId="{2B81B6BA-D770-4615-BCD8-15D857C0EF55}" sibTransId="{0E8A607A-142E-4133-9D9A-9F68A1BB2055}"/>
    <dgm:cxn modelId="{B998FB25-FF2C-44CB-92AA-DB92DB4EA7BF}" type="presParOf" srcId="{72E44A0D-F0AB-42D8-BA8C-AC26892B2830}" destId="{336CB5D1-44C4-4D5C-8FE2-9C1A20E04E23}" srcOrd="0" destOrd="0" presId="urn:microsoft.com/office/officeart/2005/8/layout/venn1"/>
    <dgm:cxn modelId="{9F0AE43B-AB37-4F08-800D-3CF52FC072FC}" type="presParOf" srcId="{72E44A0D-F0AB-42D8-BA8C-AC26892B2830}" destId="{7EEA698B-0E7E-4BD7-90EE-7D987F38B55A}" srcOrd="1" destOrd="0" presId="urn:microsoft.com/office/officeart/2005/8/layout/venn1"/>
    <dgm:cxn modelId="{1FB51B63-B4B7-4A93-BAC6-CB19334B4375}" type="presParOf" srcId="{72E44A0D-F0AB-42D8-BA8C-AC26892B2830}" destId="{AFC5B46F-0BB7-44D3-904B-6791FEB8B466}" srcOrd="2" destOrd="0" presId="urn:microsoft.com/office/officeart/2005/8/layout/venn1"/>
    <dgm:cxn modelId="{4B873654-0CB7-46F1-87AA-E2EEC12895B6}" type="presParOf" srcId="{72E44A0D-F0AB-42D8-BA8C-AC26892B2830}" destId="{3AB7D7DE-8422-46E1-88E2-E64D6A49C547}" srcOrd="3" destOrd="0" presId="urn:microsoft.com/office/officeart/2005/8/layout/venn1"/>
    <dgm:cxn modelId="{99A2273A-D8DA-4347-B592-17756756C606}" type="presParOf" srcId="{72E44A0D-F0AB-42D8-BA8C-AC26892B2830}" destId="{7D8E3B60-E1C5-4FE2-906E-8D62A915C680}" srcOrd="4" destOrd="0" presId="urn:microsoft.com/office/officeart/2005/8/layout/venn1"/>
    <dgm:cxn modelId="{3FC22ED9-CF64-4885-B275-9E957FCC0B9B}" type="presParOf" srcId="{72E44A0D-F0AB-42D8-BA8C-AC26892B2830}" destId="{D31A7956-8459-431C-BA6A-2F06F45FA778}" srcOrd="5" destOrd="0" presId="urn:microsoft.com/office/officeart/2005/8/layout/venn1"/>
    <dgm:cxn modelId="{B6A253FA-0FE8-4C07-ACF0-A6DCB052302D}" type="presParOf" srcId="{72E44A0D-F0AB-42D8-BA8C-AC26892B2830}" destId="{C47D0384-BB3E-4939-AC30-B81B4EF4AEBB}" srcOrd="6" destOrd="0" presId="urn:microsoft.com/office/officeart/2005/8/layout/venn1"/>
    <dgm:cxn modelId="{28CF688B-554B-461C-91C0-C4930BA1FEBF}" type="presParOf" srcId="{72E44A0D-F0AB-42D8-BA8C-AC26892B2830}" destId="{0D43C6A5-C6B4-43C4-BD04-C337F8EA987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39AA1-37E5-4C9D-B2E7-D99ACC0FB588}">
      <dsp:nvSpPr>
        <dsp:cNvPr id="0" name=""/>
        <dsp:cNvSpPr/>
      </dsp:nvSpPr>
      <dsp:spPr>
        <a:xfrm rot="1742651">
          <a:off x="1669333" y="2621996"/>
          <a:ext cx="772124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72124" y="336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4EDE2-2CA7-4820-8F88-D2318C7A87BC}">
      <dsp:nvSpPr>
        <dsp:cNvPr id="0" name=""/>
        <dsp:cNvSpPr/>
      </dsp:nvSpPr>
      <dsp:spPr>
        <a:xfrm rot="19833317">
          <a:off x="1670335" y="1373944"/>
          <a:ext cx="736187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36187" y="336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1DF2-EAC5-4933-9AAC-FD5079891C62}">
      <dsp:nvSpPr>
        <dsp:cNvPr id="0" name=""/>
        <dsp:cNvSpPr/>
      </dsp:nvSpPr>
      <dsp:spPr>
        <a:xfrm>
          <a:off x="128237" y="875598"/>
          <a:ext cx="1608183" cy="23128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DD9D4-8369-41E4-8537-A7154E479F82}">
      <dsp:nvSpPr>
        <dsp:cNvPr id="0" name=""/>
        <dsp:cNvSpPr/>
      </dsp:nvSpPr>
      <dsp:spPr>
        <a:xfrm>
          <a:off x="2253989" y="204047"/>
          <a:ext cx="1447459" cy="134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Yield estimates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(t/ha)</a:t>
          </a:r>
          <a:endParaRPr lang="en-GB" sz="1800" b="1" kern="1200" dirty="0"/>
        </a:p>
      </dsp:txBody>
      <dsp:txXfrm>
        <a:off x="2253989" y="204047"/>
        <a:ext cx="1447459" cy="1346662"/>
      </dsp:txXfrm>
    </dsp:sp>
    <dsp:sp modelId="{66E4FDA1-0F23-44DB-8EAC-86CD1E55C4D3}">
      <dsp:nvSpPr>
        <dsp:cNvPr id="0" name=""/>
        <dsp:cNvSpPr/>
      </dsp:nvSpPr>
      <dsp:spPr>
        <a:xfrm>
          <a:off x="3710118" y="204047"/>
          <a:ext cx="2171189" cy="134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Agro-meteorological modelling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Assimilation by remote sensing </a:t>
          </a:r>
          <a:endParaRPr lang="en-GB" sz="1900" kern="1200" dirty="0"/>
        </a:p>
      </dsp:txBody>
      <dsp:txXfrm>
        <a:off x="3710118" y="204047"/>
        <a:ext cx="2171189" cy="1346662"/>
      </dsp:txXfrm>
    </dsp:sp>
    <dsp:sp modelId="{BD19F1DA-7421-4235-AA4F-A5FE3F9397AF}">
      <dsp:nvSpPr>
        <dsp:cNvPr id="0" name=""/>
        <dsp:cNvSpPr/>
      </dsp:nvSpPr>
      <dsp:spPr>
        <a:xfrm>
          <a:off x="2308234" y="2496645"/>
          <a:ext cx="1346662" cy="134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Acreage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(ha)</a:t>
          </a:r>
          <a:endParaRPr lang="en-GB" sz="1800" b="1" kern="1200" dirty="0"/>
        </a:p>
      </dsp:txBody>
      <dsp:txXfrm>
        <a:off x="2308234" y="2496645"/>
        <a:ext cx="1346662" cy="1346662"/>
      </dsp:txXfrm>
    </dsp:sp>
    <dsp:sp modelId="{03CA5487-23C2-44DF-9586-A21B47048361}">
      <dsp:nvSpPr>
        <dsp:cNvPr id="0" name=""/>
        <dsp:cNvSpPr/>
      </dsp:nvSpPr>
      <dsp:spPr>
        <a:xfrm>
          <a:off x="3789562" y="2496645"/>
          <a:ext cx="2019993" cy="134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Area Sampling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Remote sensing</a:t>
          </a:r>
          <a:endParaRPr lang="en-GB" sz="1900" kern="1200" dirty="0"/>
        </a:p>
      </dsp:txBody>
      <dsp:txXfrm>
        <a:off x="3789562" y="2496645"/>
        <a:ext cx="2019993" cy="1346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CB5D1-44C4-4D5C-8FE2-9C1A20E04E23}">
      <dsp:nvSpPr>
        <dsp:cNvPr id="0" name=""/>
        <dsp:cNvSpPr/>
      </dsp:nvSpPr>
      <dsp:spPr>
        <a:xfrm>
          <a:off x="1439207" y="40639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baseline="0" dirty="0">
            <a:latin typeface="SimSun" pitchFamily="2" charset="-122"/>
            <a:ea typeface="ヒラギノ角ゴ Pro W3"/>
          </a:endParaRPr>
        </a:p>
      </dsp:txBody>
      <dsp:txXfrm>
        <a:off x="1683047" y="325119"/>
        <a:ext cx="1625600" cy="670560"/>
      </dsp:txXfrm>
    </dsp:sp>
    <dsp:sp modelId="{AFC5B46F-0BB7-44D3-904B-6791FEB8B466}">
      <dsp:nvSpPr>
        <dsp:cNvPr id="0" name=""/>
        <dsp:cNvSpPr/>
      </dsp:nvSpPr>
      <dsp:spPr>
        <a:xfrm>
          <a:off x="1428752" y="928698"/>
          <a:ext cx="4321890" cy="211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err="1" smtClean="0">
              <a:solidFill>
                <a:schemeClr val="accent6">
                  <a:lumMod val="75000"/>
                </a:schemeClr>
              </a:solidFill>
            </a:rPr>
            <a:t>Grazie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Merci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altLang="zh-CN" sz="3200" b="1" kern="1200" dirty="0" smtClean="0">
              <a:solidFill>
                <a:schemeClr val="accent6">
                  <a:lumMod val="75000"/>
                </a:schemeClr>
              </a:solidFill>
            </a:rPr>
            <a:t>Bedankt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b="1" kern="1200" dirty="0" smtClean="0">
              <a:solidFill>
                <a:schemeClr val="accent6">
                  <a:lumMod val="75000"/>
                </a:schemeClr>
              </a:solidFill>
            </a:rPr>
            <a:t>شكرا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200" b="1" kern="1200" dirty="0" smtClean="0">
              <a:solidFill>
                <a:schemeClr val="accent6">
                  <a:lumMod val="75000"/>
                </a:schemeClr>
              </a:solidFill>
            </a:rPr>
            <a:t>谢谢</a:t>
          </a:r>
          <a:endParaRPr lang="nl-BE" altLang="zh-CN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w-KE" sz="3200" kern="1200" dirty="0" smtClean="0">
              <a:solidFill>
                <a:schemeClr val="accent6">
                  <a:lumMod val="75000"/>
                </a:schemeClr>
              </a:solidFill>
            </a:rPr>
            <a:t>asante</a:t>
          </a:r>
          <a:endParaRPr lang="nl-BE" sz="3200" b="1" kern="1200" dirty="0" smtClean="0">
            <a:solidFill>
              <a:schemeClr val="accent6">
                <a:lumMod val="7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>
        <a:off x="3755924" y="1172538"/>
        <a:ext cx="1662265" cy="1625600"/>
      </dsp:txXfrm>
    </dsp:sp>
    <dsp:sp modelId="{7D8E3B60-E1C5-4FE2-906E-8D62A915C680}">
      <dsp:nvSpPr>
        <dsp:cNvPr id="0" name=""/>
        <dsp:cNvSpPr/>
      </dsp:nvSpPr>
      <dsp:spPr>
        <a:xfrm>
          <a:off x="1439207" y="1910080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1683047" y="3068320"/>
        <a:ext cx="1625600" cy="670560"/>
      </dsp:txXfrm>
    </dsp:sp>
    <dsp:sp modelId="{C47D0384-BB3E-4939-AC30-B81B4EF4AEBB}">
      <dsp:nvSpPr>
        <dsp:cNvPr id="0" name=""/>
        <dsp:cNvSpPr/>
      </dsp:nvSpPr>
      <dsp:spPr>
        <a:xfrm>
          <a:off x="519428" y="928698"/>
          <a:ext cx="2113280" cy="2113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81988" y="1172538"/>
        <a:ext cx="812800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474F-5ABD-4E2C-9476-C8E258F024C5}" type="datetimeFigureOut">
              <a:rPr lang="nl-BE" smtClean="0"/>
              <a:pPr/>
              <a:t>21/11/2011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5E1B-6EEF-4EA3-9566-C5781BEA05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15E1B-6EEF-4EA3-9566-C5781BEA0589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11/21/2011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11/21/2011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vito.be/sites/egari" TargetMode="External"/><Relationship Id="rId5" Type="http://schemas.openxmlformats.org/officeDocument/2006/relationships/hyperlink" Target="ftp://cvbftp.vgt.vito.be/" TargetMode="External"/><Relationship Id="rId4" Type="http://schemas.openxmlformats.org/officeDocument/2006/relationships/hyperlink" Target="http://www.e-agri.inf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6058"/>
            <a:ext cx="2285984" cy="1233540"/>
          </a:xfrm>
          <a:prstGeom prst="rect">
            <a:avLst/>
          </a:prstGeom>
        </p:spPr>
      </p:pic>
      <p:pic>
        <p:nvPicPr>
          <p:cNvPr id="8" name="Picture 7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286388"/>
            <a:ext cx="1738312" cy="11310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5984" y="2786058"/>
            <a:ext cx="6429420" cy="121444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4003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Crop monitoring as an E-agriculture tool in developing countries (E-AGRI)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54003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4509120"/>
            <a:ext cx="3515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513D03"/>
                </a:solidFill>
                <a:latin typeface="Vivaldi" pitchFamily="66" charset="0"/>
              </a:rPr>
              <a:t>Overview and Management</a:t>
            </a:r>
            <a:endParaRPr lang="en-GB" sz="2800" b="1" dirty="0">
              <a:solidFill>
                <a:srgbClr val="513D03"/>
              </a:solidFill>
              <a:latin typeface="Vivaldi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1052736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513D03"/>
                </a:solidFill>
              </a:rPr>
              <a:t>FP7 STREP Project </a:t>
            </a:r>
            <a:r>
              <a:rPr lang="en-GB" sz="2000" dirty="0" smtClean="0">
                <a:solidFill>
                  <a:srgbClr val="513D03"/>
                </a:solidFill>
              </a:rPr>
              <a:t>(GA 270351)</a:t>
            </a:r>
          </a:p>
          <a:p>
            <a:r>
              <a:rPr lang="en-GB" sz="2000" dirty="0" smtClean="0">
                <a:solidFill>
                  <a:srgbClr val="513D03"/>
                </a:solidFill>
              </a:rPr>
              <a:t>1</a:t>
            </a:r>
            <a:r>
              <a:rPr lang="en-GB" sz="2000" baseline="30000" dirty="0" smtClean="0">
                <a:solidFill>
                  <a:srgbClr val="513D03"/>
                </a:solidFill>
              </a:rPr>
              <a:t>st</a:t>
            </a:r>
            <a:r>
              <a:rPr lang="en-GB" sz="2000" dirty="0" smtClean="0">
                <a:solidFill>
                  <a:srgbClr val="513D03"/>
                </a:solidFill>
              </a:rPr>
              <a:t>  Progress Meeting (2011-11-23)</a:t>
            </a:r>
            <a:endParaRPr lang="en-GB" sz="2000" dirty="0">
              <a:solidFill>
                <a:srgbClr val="513D03"/>
              </a:solidFill>
            </a:endParaRPr>
          </a:p>
        </p:txBody>
      </p:sp>
      <p:pic>
        <p:nvPicPr>
          <p:cNvPr id="7" name="Picture 6" descr="Copy of fp7-logo transpar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052736"/>
            <a:ext cx="1011759" cy="72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Statistic Tool-box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2276872"/>
          <a:ext cx="820891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08112"/>
                <a:gridCol w="1152128"/>
                <a:gridCol w="1872208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Statistical integration for E-Agriculture</a:t>
                      </a:r>
                      <a:r>
                        <a:rPr lang="it-IT" sz="1400" baseline="0" dirty="0" smtClean="0"/>
                        <a:t> service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SDLO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Official Statistics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trend analyses, (multiple) regression analyses and scenario analyses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Efficiency of models relative to the trend only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Hypothesis testing for determining significance of results</a:t>
                      </a:r>
                      <a:endParaRPr lang="it-IT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Statistic toolbox</a:t>
                      </a:r>
                      <a:endParaRPr lang="it-IT" sz="1400" baseline="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Demo Workshop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Training sessions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Crop Area Estimation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2276872"/>
          <a:ext cx="8208912" cy="300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08112"/>
                <a:gridCol w="1152128"/>
                <a:gridCol w="1872208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Area estimation using smapling technique and 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CAAS</a:t>
                      </a:r>
                    </a:p>
                    <a:p>
                      <a:r>
                        <a:rPr lang="it-IT" sz="1400" dirty="0" smtClean="0"/>
                        <a:t>VITO</a:t>
                      </a:r>
                    </a:p>
                    <a:p>
                      <a:r>
                        <a:rPr lang="it-IT" sz="1400" dirty="0" smtClean="0"/>
                        <a:t>AIFER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Official Statistics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Ground samples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Most accurate statistic models for each target region.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The most cost-efficient way in sampling and using remote sensing estimators.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Field sample</a:t>
                      </a:r>
                      <a:r>
                        <a:rPr lang="it-IT" sz="1400" baseline="0" dirty="0" smtClean="0"/>
                        <a:t> databases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Validation with official statisticas</a:t>
                      </a:r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Training Workshop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Capacity building in Kenya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2276872"/>
          <a:ext cx="8208912" cy="300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08112"/>
                <a:gridCol w="1152128"/>
                <a:gridCol w="1872208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Networking and capacity building – 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targeted country: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r>
                        <a:rPr lang="it-IT" sz="1400" dirty="0" smtClean="0"/>
                        <a:t>Kenya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MEMR</a:t>
                      </a:r>
                    </a:p>
                    <a:p>
                      <a:r>
                        <a:rPr lang="it-IT" sz="1400" dirty="0" smtClean="0"/>
                        <a:t>VITO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</a:p>
                    <a:p>
                      <a:r>
                        <a:rPr lang="it-IT" sz="1400" dirty="0" smtClean="0"/>
                        <a:t>JRC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Applicability of yield estimation using RS indicators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Improving area estimation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Feasability and capacity building reports</a:t>
                      </a:r>
                      <a:endParaRPr lang="it-IT" sz="1400" baseline="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Networking and exchange with experts</a:t>
                      </a:r>
                      <a:r>
                        <a:rPr lang="it-IT" sz="1400" baseline="0" dirty="0" smtClean="0"/>
                        <a:t> from Morocco and China</a:t>
                      </a:r>
                    </a:p>
                    <a:p>
                      <a:endParaRPr lang="it-IT" sz="1400" baseline="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endParaRPr lang="it-IT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5383532" cy="550984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E-AGRI Project Management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1412776"/>
          <a:ext cx="8352928" cy="540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656184"/>
                <a:gridCol w="2880320"/>
              </a:tblGrid>
              <a:tr h="743859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Activities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Networking</a:t>
                      </a:r>
                      <a:endParaRPr lang="en-GB" sz="1600" noProof="0" dirty="0"/>
                    </a:p>
                  </a:txBody>
                  <a:tcPr/>
                </a:tc>
              </a:tr>
              <a:tr h="3648629"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Kock-Off Meeting</a:t>
                      </a:r>
                    </a:p>
                    <a:p>
                      <a:endParaRPr lang="it-IT" sz="1200" baseline="0" dirty="0" smtClean="0"/>
                    </a:p>
                    <a:p>
                      <a:r>
                        <a:rPr lang="it-IT" sz="1200" baseline="0" dirty="0" smtClean="0"/>
                        <a:t>Rabat workshop (WP4 Yield RS)</a:t>
                      </a:r>
                    </a:p>
                    <a:p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  <a:p>
                      <a:r>
                        <a:rPr lang="it-IT" sz="1200" baseline="0" dirty="0" smtClean="0"/>
                        <a:t>Hefei workshop (WP2 CGMS)</a:t>
                      </a:r>
                    </a:p>
                    <a:p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Meeting with new Project Officer  Ardiel CABRERA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Web dissemination and sharing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  <a:p>
                      <a:r>
                        <a:rPr lang="it-IT" sz="1200" baseline="0" dirty="0" smtClean="0"/>
                        <a:t>Coordination activities:</a:t>
                      </a:r>
                    </a:p>
                    <a:p>
                      <a:pPr marL="176213" indent="0">
                        <a:buFont typeface="Arial" pitchFamily="34" charset="0"/>
                        <a:buChar char="•"/>
                      </a:pPr>
                      <a:r>
                        <a:rPr lang="it-IT" sz="1200" baseline="0" dirty="0" smtClean="0"/>
                        <a:t> Organising deliverables and  justification of delays</a:t>
                      </a:r>
                    </a:p>
                    <a:p>
                      <a:pPr marL="176213" indent="0">
                        <a:buFont typeface="Arial" pitchFamily="34" charset="0"/>
                        <a:buChar char="•"/>
                      </a:pPr>
                      <a:r>
                        <a:rPr lang="it-IT" sz="1200" baseline="0" dirty="0" smtClean="0"/>
                        <a:t> Organising the collection of data</a:t>
                      </a:r>
                    </a:p>
                    <a:p>
                      <a:pPr marL="176213" indent="0">
                        <a:buFont typeface="Arial" pitchFamily="34" charset="0"/>
                        <a:buChar char="•"/>
                      </a:pPr>
                      <a:r>
                        <a:rPr lang="it-IT" sz="1200" baseline="0" dirty="0" smtClean="0"/>
                        <a:t> Consultation, understanding and </a:t>
                      </a:r>
                      <a:r>
                        <a:rPr lang="it-IT" sz="1200" baseline="0" dirty="0" smtClean="0"/>
                        <a:t>peace-making</a:t>
                      </a:r>
                    </a:p>
                    <a:p>
                      <a:pPr marL="176213" indent="0">
                        <a:buFont typeface="Arial" pitchFamily="34" charset="0"/>
                        <a:buChar char="•"/>
                      </a:pPr>
                      <a:r>
                        <a:rPr lang="it-IT" sz="1200" baseline="0" dirty="0" smtClean="0"/>
                        <a:t> CA</a:t>
                      </a:r>
                      <a:endParaRPr lang="it-IT" sz="1200" baseline="0" dirty="0" smtClean="0"/>
                    </a:p>
                    <a:p>
                      <a:pPr marL="176213" indent="0">
                        <a:buFont typeface="Arial" pitchFamily="34" charset="0"/>
                        <a:buChar char="•"/>
                      </a:pPr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  <a:p>
                      <a:endParaRPr lang="it-IT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Meeting Minutes</a:t>
                      </a:r>
                    </a:p>
                    <a:p>
                      <a:endParaRPr lang="it-IT" sz="1200" dirty="0" smtClean="0"/>
                    </a:p>
                    <a:p>
                      <a:r>
                        <a:rPr lang="it-IT" sz="1200" dirty="0" smtClean="0"/>
                        <a:t>Workshop Minutes</a:t>
                      </a:r>
                    </a:p>
                    <a:p>
                      <a:r>
                        <a:rPr lang="it-IT" sz="1200" baseline="0" dirty="0" smtClean="0"/>
                        <a:t>Action list</a:t>
                      </a:r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r>
                        <a:rPr lang="it-IT" sz="1200" dirty="0" smtClean="0"/>
                        <a:t>Workshop Minutes</a:t>
                      </a:r>
                    </a:p>
                    <a:p>
                      <a:r>
                        <a:rPr lang="it-IT" sz="1200" dirty="0" smtClean="0"/>
                        <a:t>Actions list</a:t>
                      </a:r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Web site: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FTP site: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MOSS site</a:t>
                      </a:r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r>
                        <a:rPr lang="it-IT" sz="1200" dirty="0" smtClean="0"/>
                        <a:t>Contacts with other </a:t>
                      </a:r>
                      <a:r>
                        <a:rPr lang="it-IT" sz="1200" baseline="0" dirty="0" smtClean="0"/>
                        <a:t> organizations outside of the consortium</a:t>
                      </a:r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endParaRPr lang="it-IT" sz="1200" dirty="0" smtClean="0"/>
                    </a:p>
                    <a:p>
                      <a:r>
                        <a:rPr lang="it-IT" sz="1200" dirty="0" smtClean="0"/>
                        <a:t>Communication </a:t>
                      </a:r>
                      <a:r>
                        <a:rPr lang="it-IT" sz="1200" dirty="0" smtClean="0"/>
                        <a:t>with the EU delegation in Beijing;</a:t>
                      </a:r>
                      <a:r>
                        <a:rPr lang="it-IT" sz="1200" baseline="0" dirty="0" smtClean="0"/>
                        <a:t> inviting head of INFOSO section </a:t>
                      </a:r>
                      <a:r>
                        <a:rPr lang="it-IT" sz="1200" i="1" baseline="0" dirty="0" smtClean="0"/>
                        <a:t>Frank Greco</a:t>
                      </a:r>
                      <a:r>
                        <a:rPr lang="it-IT" sz="1200" baseline="0" dirty="0" smtClean="0"/>
                        <a:t>; and the head of AGRI section </a:t>
                      </a:r>
                      <a:r>
                        <a:rPr lang="it-IT" sz="1200" i="1" baseline="0" dirty="0" smtClean="0"/>
                        <a:t>Hans Christian Beaumond</a:t>
                      </a:r>
                    </a:p>
                    <a:p>
                      <a:endParaRPr lang="it-IT" sz="1200" i="1" baseline="0" dirty="0" smtClean="0"/>
                    </a:p>
                    <a:p>
                      <a:endParaRPr lang="it-IT" sz="1200" i="1" baseline="0" dirty="0" smtClean="0"/>
                    </a:p>
                    <a:p>
                      <a:r>
                        <a:rPr lang="it-IT" sz="1200" i="1" baseline="0" dirty="0" smtClean="0">
                          <a:hlinkClick r:id="rId4"/>
                        </a:rPr>
                        <a:t>http://www.e-agri.info</a:t>
                      </a:r>
                      <a:endParaRPr lang="it-IT" sz="1200" i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ftp://</a:t>
                      </a:r>
                      <a:r>
                        <a:rPr kumimoji="0" lang="en-GB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cvbftp.vgt.vito.be </a:t>
                      </a:r>
                      <a:endParaRPr kumimoji="0" lang="en-GB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https://sites.vito.be/sites/egari</a:t>
                      </a:r>
                      <a:endParaRPr kumimoji="0" lang="nl-BE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200" i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Consortum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Agreement (CA)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36912"/>
            <a:ext cx="8676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803865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VITO made a final version of CA on May 2011.</a:t>
            </a:r>
            <a:endParaRPr kumimoji="0" lang="nl-BE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Alterra, CAAS, JAAS, AIFER counter signed</a:t>
            </a:r>
            <a:endParaRPr kumimoji="0" lang="nl-BE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JRC sent remarks in September 2011.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BE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Now with the objections made by JRC, VITO has to make a</a:t>
            </a:r>
            <a:r>
              <a:rPr kumimoji="0" lang="en-GB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new round, </a:t>
            </a:r>
            <a:r>
              <a:rPr kumimoji="0" lang="en-GB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send a new version and to be counter-signed by every partner again.</a:t>
            </a:r>
            <a:endParaRPr kumimoji="0" lang="en-GB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5383532" cy="550984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E-AGRI Project Management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412776"/>
          <a:ext cx="7200800" cy="488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5040560"/>
                <a:gridCol w="609298"/>
                <a:gridCol w="83086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Deliverables</a:t>
                      </a:r>
                      <a:r>
                        <a:rPr lang="en-GB" sz="1400" b="1" i="1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Deliverable name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date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Status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D23.1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Usability reports for application of WOFOST for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Anhui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err="1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Delay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D31.1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Ground data collection Report (BioMA: Jiangsu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and Morocco)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OK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D34.1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Synthetic report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containing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i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groups of cultivars morphologically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and physiologically similar,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(ii)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criteria for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their identification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(iii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)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the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spatial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distributed sensitivity analysis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for wheat simulation (BioMA  models)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OK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D41.1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Databases on wheat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yield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for Anhui and Morocco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OK</a:t>
                      </a:r>
                      <a:endParaRPr lang="nl-BE" sz="1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D22.1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Usability reports </a:t>
                      </a:r>
                      <a:r>
                        <a:rPr lang="en-GB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on CGMS application for Morocco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?</a:t>
                      </a:r>
                      <a:endParaRPr lang="nl-BE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D21.3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Regional statistic databases (Anhui</a:t>
                      </a:r>
                      <a:r>
                        <a:rPr lang="en-GB" sz="14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and Morocco)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D22.2: 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Strategy report on CGMS adaptation for Morocco 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D23.2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Strategy report on CGMS adaptation for Anhui, China 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D32.1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Report on the spatially distributed sensitivity analyses for rice simulation (BioMA models)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</a:t>
                      </a: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BE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P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roject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Planning</a:t>
            </a: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142984"/>
            <a:ext cx="55721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35801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1</a:t>
            </a:r>
            <a:r>
              <a:rPr lang="en-GB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st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 Progress Meeting Agenda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643578"/>
            <a:ext cx="1452560" cy="945083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04419"/>
            <a:ext cx="90364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9.00 – 9.15 			Welcome address 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			O.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Léo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(MARS Head of Unit) </a:t>
            </a: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			and/or S. Niemeyer (AGRI4CAST Action Leader)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9.15 - 10.00			Presentation of the new project Officer						Presentation of E-AGRI partners and E-AGRI project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				Status of the project management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				Agenda of the meeting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600" dirty="0" smtClean="0">
                <a:latin typeface="Arial" pitchFamily="34" charset="0"/>
              </a:rPr>
              <a:t>				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Q. Dong (VITO/ project coordinator)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10.30 -12:30			Progress of 4 main WP’s (Results and achievements)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Per WP/team	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15 min presentation of results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15 min for question/ discussion on </a:t>
            </a:r>
            <a:r>
              <a:rPr lang="en-GB" sz="1200" b="1" i="1" dirty="0" smtClean="0">
                <a:solidFill>
                  <a:srgbClr val="000000"/>
                </a:solidFill>
                <a:latin typeface="Arial" pitchFamily="34" charset="0"/>
              </a:rPr>
              <a:t>results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(Allard, Roberto, </a:t>
            </a:r>
            <a:r>
              <a:rPr lang="en-GB" sz="1200" dirty="0" err="1" smtClean="0">
                <a:solidFill>
                  <a:srgbClr val="000000"/>
                </a:solidFill>
                <a:latin typeface="Arial" pitchFamily="34" charset="0"/>
              </a:rPr>
              <a:t>Riad</a:t>
            </a: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, Zhongxin)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12:30 - 13:45			Lunch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13:45 – 16:00			Discussion on further actions: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activities till the end of the first year project (Feb. 2012)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Deliverables (till month 12)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Interim Report (timing)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16:00 -17:00			Consortium agreement?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</a:rPr>
              <a:t>				Action List and next events /Meetings	</a:t>
            </a: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solidFill>
                  <a:srgbClr val="000000"/>
                </a:solidFill>
                <a:latin typeface="Arial" pitchFamily="34" charset="0"/>
              </a:rPr>
              <a:t>				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86050" y="285728"/>
            <a:ext cx="5857916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fruitful Collaboration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643578"/>
            <a:ext cx="1571604" cy="1022537"/>
          </a:xfrm>
          <a:prstGeom prst="rect">
            <a:avLst/>
          </a:prstGeom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00010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objectives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0363" lvl="0" indent="-2682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defRPr/>
            </a:pPr>
            <a:r>
              <a:rPr lang="en-GB" sz="20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Objective of DEMONSTRATION 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Transfer and adaptation of European agricultural monitoring technology in 3 developing countries.</a:t>
            </a: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60363" lvl="0" indent="-2682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defRPr/>
            </a:pPr>
            <a:r>
              <a:rPr kumimoji="0" lang="en-GB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Objective</a:t>
            </a:r>
            <a:r>
              <a:rPr kumimoji="0" lang="en-GB" sz="2000" b="1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</a:t>
            </a:r>
            <a:r>
              <a:rPr lang="en-GB" sz="20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DISSEMINATION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Establishing networks of users on the crop monitoring technology across three continents in the world (Europe , Africa and Asia (China))</a:t>
            </a: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60363" lvl="0" indent="-2682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defRPr/>
            </a:pPr>
            <a:r>
              <a:rPr kumimoji="0" lang="en-GB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Objective of providing </a:t>
            </a:r>
            <a:r>
              <a:rPr lang="en-GB" sz="20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ADDED VALUES for EU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eedback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improvement for European expertise and know-how ( ADDED VALUES for EU)</a:t>
            </a:r>
          </a:p>
          <a:p>
            <a:pPr marL="360363" marR="0" lvl="0" indent="-268288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60363" lvl="0" indent="-2682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defRPr/>
            </a:pPr>
            <a:r>
              <a:rPr kumimoji="0" lang="en-GB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Objective of </a:t>
            </a:r>
            <a:r>
              <a:rPr lang="en-GB" sz="20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COLLABORATION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Creating synergy with other European crop monitoring actions (MARS-Stat-Food, GMFS…)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5786454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3 study areas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857752" y="1928802"/>
            <a:ext cx="4000496" cy="3942235"/>
            <a:chOff x="4643438" y="1714488"/>
            <a:chExt cx="4500562" cy="4227987"/>
          </a:xfrm>
        </p:grpSpPr>
        <p:pic>
          <p:nvPicPr>
            <p:cNvPr id="13" name="Picture 12" descr="Kenya_ma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0926" y="4071942"/>
              <a:ext cx="1643074" cy="1466874"/>
            </a:xfrm>
            <a:prstGeom prst="rect">
              <a:avLst/>
            </a:prstGeom>
          </p:spPr>
        </p:pic>
        <p:pic>
          <p:nvPicPr>
            <p:cNvPr id="14" name="Picture 13" descr="wallmaps_morocco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438" y="1714488"/>
              <a:ext cx="1508421" cy="1352551"/>
            </a:xfrm>
            <a:prstGeom prst="rect">
              <a:avLst/>
            </a:prstGeom>
          </p:spPr>
        </p:pic>
        <p:pic>
          <p:nvPicPr>
            <p:cNvPr id="15" name="Picture 14" descr="africa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2066" y="3000372"/>
              <a:ext cx="2786082" cy="2942103"/>
            </a:xfrm>
            <a:prstGeom prst="rect">
              <a:avLst/>
            </a:prstGeom>
          </p:spPr>
        </p:pic>
      </p:grp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142844" y="2571744"/>
            <a:ext cx="4143372" cy="3071834"/>
            <a:chOff x="1545" y="1596"/>
            <a:chExt cx="8599" cy="6084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45" y="1596"/>
              <a:ext cx="3420" cy="3120"/>
              <a:chOff x="1980" y="1752"/>
              <a:chExt cx="4860" cy="3943"/>
            </a:xfrm>
          </p:grpSpPr>
          <p:pic>
            <p:nvPicPr>
              <p:cNvPr id="29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452" t="1701" r="13794" b="3641"/>
              <a:stretch>
                <a:fillRect/>
              </a:stretch>
            </p:blipFill>
            <p:spPr bwMode="auto">
              <a:xfrm>
                <a:off x="1980" y="1752"/>
                <a:ext cx="4860" cy="3943"/>
              </a:xfrm>
              <a:prstGeom prst="rect">
                <a:avLst/>
              </a:prstGeom>
              <a:noFill/>
            </p:spPr>
          </p:pic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190" y="3840"/>
                <a:ext cx="720" cy="6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03" y="1908"/>
              <a:ext cx="1057" cy="1347"/>
            </a:xfrm>
            <a:custGeom>
              <a:avLst/>
              <a:gdLst/>
              <a:ahLst/>
              <a:cxnLst>
                <a:cxn ang="0">
                  <a:pos x="0" y="1347"/>
                </a:cxn>
                <a:cxn ang="0">
                  <a:pos x="1057" y="0"/>
                </a:cxn>
              </a:cxnLst>
              <a:rect l="0" t="0" r="r" b="b"/>
              <a:pathLst>
                <a:path w="1057" h="1347">
                  <a:moveTo>
                    <a:pt x="0" y="1347"/>
                  </a:moveTo>
                  <a:lnTo>
                    <a:pt x="105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818" y="3743"/>
              <a:ext cx="1042" cy="3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2" y="3937"/>
                </a:cxn>
              </a:cxnLst>
              <a:rect l="0" t="0" r="r" b="b"/>
              <a:pathLst>
                <a:path w="1042" h="3937">
                  <a:moveTo>
                    <a:pt x="0" y="0"/>
                  </a:moveTo>
                  <a:lnTo>
                    <a:pt x="1042" y="39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4860" y="1908"/>
              <a:ext cx="5284" cy="5772"/>
              <a:chOff x="4860" y="1908"/>
              <a:chExt cx="5284" cy="5772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1700" t="5333" r="15370"/>
              <a:stretch>
                <a:fillRect/>
              </a:stretch>
            </p:blipFill>
            <p:spPr bwMode="auto">
              <a:xfrm>
                <a:off x="5145" y="2220"/>
                <a:ext cx="4999" cy="5304"/>
              </a:xfrm>
              <a:prstGeom prst="rect">
                <a:avLst/>
              </a:prstGeom>
              <a:noFill/>
            </p:spPr>
          </p:pic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4860" y="1908"/>
                <a:ext cx="5220" cy="577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5400" y="3156"/>
                <a:ext cx="1800" cy="1716"/>
              </a:xfrm>
              <a:prstGeom prst="wedgeRectCallout">
                <a:avLst>
                  <a:gd name="adj1" fmla="val -46056"/>
                  <a:gd name="adj2" fmla="val 9621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4860" y="5652"/>
                <a:ext cx="162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Huaibei Plain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 rot="10800000">
                <a:off x="7230" y="3156"/>
                <a:ext cx="1770" cy="1716"/>
              </a:xfrm>
              <a:prstGeom prst="wedgeRectCallout">
                <a:avLst>
                  <a:gd name="adj1" fmla="val -40907"/>
                  <a:gd name="adj2" fmla="val 93588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7740" y="1908"/>
                <a:ext cx="1980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Jianghuai</a:t>
                </a: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SimSun" pitchFamily="2" charset="-122"/>
                    <a:cs typeface="Verdana" pitchFamily="34" charset="0"/>
                  </a:rPr>
                  <a:t> Plain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4317" y="3750"/>
              <a:ext cx="540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 flipV="1">
              <a:off x="4317" y="3111"/>
              <a:ext cx="54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357158" y="1500174"/>
            <a:ext cx="2500330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HuaiBei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(Anhui 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and Jianghuai (Jiangsu) Plains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00562" y="1500174"/>
            <a:ext cx="2143140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Morocco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715272" y="3643314"/>
            <a:ext cx="1214446" cy="357190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Kenya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0" y="1214422"/>
            <a:ext cx="9144000" cy="5643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14422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715016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285728"/>
            <a:ext cx="628651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  <a:r>
              <a:rPr kumimoji="0" lang="en-GB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9 partner organizations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7" name="Picture 126" descr="china-central-asi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785926"/>
            <a:ext cx="4903574" cy="321471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214282" y="1643050"/>
            <a:ext cx="7863928" cy="4714884"/>
            <a:chOff x="0" y="0"/>
            <a:chExt cx="9578440" cy="6478439"/>
          </a:xfrm>
        </p:grpSpPr>
        <p:pic>
          <p:nvPicPr>
            <p:cNvPr id="95" name="Picture 94" descr="Africa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100" y="3643314"/>
              <a:ext cx="2928958" cy="2835125"/>
            </a:xfrm>
            <a:prstGeom prst="rect">
              <a:avLst/>
            </a:prstGeom>
          </p:spPr>
        </p:pic>
        <p:grpSp>
          <p:nvGrpSpPr>
            <p:cNvPr id="96" name="Group 29"/>
            <p:cNvGrpSpPr/>
            <p:nvPr/>
          </p:nvGrpSpPr>
          <p:grpSpPr>
            <a:xfrm>
              <a:off x="7135073" y="2650284"/>
              <a:ext cx="2443367" cy="1487552"/>
              <a:chOff x="-869520" y="-73361"/>
              <a:chExt cx="2443367" cy="1487552"/>
            </a:xfrm>
          </p:grpSpPr>
          <p:sp>
            <p:nvSpPr>
              <p:cNvPr id="125" name="Rounded Rectangle 4"/>
              <p:cNvSpPr/>
              <p:nvPr/>
            </p:nvSpPr>
            <p:spPr>
              <a:xfrm>
                <a:off x="586366" y="633917"/>
                <a:ext cx="987481" cy="780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-869520" y="-73361"/>
                <a:ext cx="870131" cy="883428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6" cstate="print">
                  <a:alphaModFix amt="24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AIFER</a:t>
                </a:r>
              </a:p>
              <a:p>
                <a:r>
                  <a:rPr lang="en-GB" sz="1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(CN)</a:t>
                </a:r>
                <a:endParaRPr lang="en-GB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7" name="Group 32"/>
            <p:cNvGrpSpPr/>
            <p:nvPr/>
          </p:nvGrpSpPr>
          <p:grpSpPr>
            <a:xfrm>
              <a:off x="2571737" y="4714884"/>
              <a:ext cx="5298035" cy="1233177"/>
              <a:chOff x="-3724188" y="181014"/>
              <a:chExt cx="5298035" cy="1233177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-3724188" y="181014"/>
                <a:ext cx="1082812" cy="782002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7" cstate="print">
                  <a:alphaModFix amt="83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600" b="1" dirty="0" smtClean="0">
                    <a:solidFill>
                      <a:schemeClr val="bg1"/>
                    </a:solidFill>
                  </a:rPr>
                  <a:t>MEMR</a:t>
                </a:r>
              </a:p>
              <a:p>
                <a:r>
                  <a:rPr lang="en-GB" sz="1600" b="1" dirty="0" smtClean="0">
                    <a:solidFill>
                      <a:schemeClr val="bg1"/>
                    </a:solidFill>
                  </a:rPr>
                  <a:t>(KE)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ounded Rectangle 4"/>
              <p:cNvSpPr/>
              <p:nvPr/>
            </p:nvSpPr>
            <p:spPr>
              <a:xfrm>
                <a:off x="586366" y="633917"/>
                <a:ext cx="987481" cy="780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/>
              </a:p>
            </p:txBody>
          </p:sp>
        </p:grpSp>
        <p:grpSp>
          <p:nvGrpSpPr>
            <p:cNvPr id="98" name="Group 43"/>
            <p:cNvGrpSpPr/>
            <p:nvPr/>
          </p:nvGrpSpPr>
          <p:grpSpPr>
            <a:xfrm>
              <a:off x="0" y="0"/>
              <a:ext cx="9144000" cy="5429263"/>
              <a:chOff x="0" y="0"/>
              <a:chExt cx="9144000" cy="5429263"/>
            </a:xfrm>
          </p:grpSpPr>
          <p:pic>
            <p:nvPicPr>
              <p:cNvPr id="100" name="Picture 99" descr="europe_map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4282" y="214290"/>
                <a:ext cx="4000528" cy="3702417"/>
              </a:xfrm>
              <a:prstGeom prst="rect">
                <a:avLst/>
              </a:prstGeom>
            </p:spPr>
          </p:pic>
          <p:sp>
            <p:nvSpPr>
              <p:cNvPr id="101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0" y="3327400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" name="Group 19"/>
              <p:cNvGrpSpPr/>
              <p:nvPr/>
            </p:nvGrpSpPr>
            <p:grpSpPr>
              <a:xfrm>
                <a:off x="6874033" y="1668697"/>
                <a:ext cx="1562499" cy="1171662"/>
                <a:chOff x="1074350" y="-855750"/>
                <a:chExt cx="1376212" cy="937329"/>
              </a:xfrm>
            </p:grpSpPr>
            <p:sp>
              <p:nvSpPr>
                <p:cNvPr id="120" name="Rounded Rectangle 119"/>
                <p:cNvSpPr/>
                <p:nvPr/>
              </p:nvSpPr>
              <p:spPr>
                <a:xfrm>
                  <a:off x="1380907" y="-855750"/>
                  <a:ext cx="1069655" cy="742955"/>
                </a:xfrm>
                <a:prstGeom prst="roundRect">
                  <a:avLst>
                    <a:gd name="adj" fmla="val 10000"/>
                  </a:avLst>
                </a:prstGeom>
                <a:blipFill dpi="0" rotWithShape="1">
                  <a:blip r:embed="rId6" cstate="print">
                    <a:alphaModFix amt="27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GB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CAAS</a:t>
                  </a:r>
                </a:p>
                <a:p>
                  <a:r>
                    <a:rPr lang="en-GB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(CN)</a:t>
                  </a:r>
                  <a:endParaRPr lang="en-GB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1" name="Rounded Rectangle 4"/>
                <p:cNvSpPr/>
                <p:nvPr/>
              </p:nvSpPr>
              <p:spPr>
                <a:xfrm>
                  <a:off x="1074350" y="-698695"/>
                  <a:ext cx="987481" cy="78027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3000" kern="1200"/>
                </a:p>
              </p:txBody>
            </p:sp>
          </p:grpSp>
          <p:grpSp>
            <p:nvGrpSpPr>
              <p:cNvPr id="104" name="Group 22"/>
              <p:cNvGrpSpPr/>
              <p:nvPr/>
            </p:nvGrpSpPr>
            <p:grpSpPr>
              <a:xfrm>
                <a:off x="348053" y="3730028"/>
                <a:ext cx="3255083" cy="1699235"/>
                <a:chOff x="272949" y="406974"/>
                <a:chExt cx="1300898" cy="1007217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272949" y="406974"/>
                  <a:ext cx="456805" cy="508137"/>
                </a:xfrm>
                <a:prstGeom prst="roundRect">
                  <a:avLst>
                    <a:gd name="adj" fmla="val 10000"/>
                  </a:avLst>
                </a:prstGeom>
                <a:blipFill dpi="0" rotWithShape="1">
                  <a:blip r:embed="rId9" cstate="print">
                    <a:alphaModFix amt="65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t" anchorCtr="1"/>
                <a:lstStyle/>
                <a:p>
                  <a:r>
                    <a:rPr lang="en-GB" sz="16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INRA</a:t>
                  </a:r>
                </a:p>
                <a:p>
                  <a:r>
                    <a:rPr lang="en-GB" sz="16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(MO)</a:t>
                  </a:r>
                </a:p>
                <a:p>
                  <a:endParaRPr lang="en-GB" dirty="0"/>
                </a:p>
              </p:txBody>
            </p:sp>
            <p:sp>
              <p:nvSpPr>
                <p:cNvPr id="119" name="Rounded Rectangle 4"/>
                <p:cNvSpPr/>
                <p:nvPr/>
              </p:nvSpPr>
              <p:spPr>
                <a:xfrm>
                  <a:off x="586366" y="633917"/>
                  <a:ext cx="987481" cy="78027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lvl="0" algn="ctr" defTabSz="1333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3000" kern="1200"/>
                </a:p>
              </p:txBody>
            </p:sp>
          </p:grpSp>
          <p:grpSp>
            <p:nvGrpSpPr>
              <p:cNvPr id="106" name="Group 22"/>
              <p:cNvGrpSpPr/>
              <p:nvPr/>
            </p:nvGrpSpPr>
            <p:grpSpPr>
              <a:xfrm>
                <a:off x="357158" y="1920764"/>
                <a:ext cx="1428759" cy="1071569"/>
                <a:chOff x="1643070" y="1232292"/>
                <a:chExt cx="1938367" cy="1793347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1643070" y="1232292"/>
                  <a:ext cx="1938367" cy="1793347"/>
                </a:xfrm>
                <a:prstGeom prst="ellipse">
                  <a:avLst/>
                </a:prstGeom>
                <a:blipFill dpi="0" rotWithShape="0">
                  <a:blip r:embed="rId10" cstate="print">
                    <a:alphaModFix amt="63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7" name="Oval 4"/>
                <p:cNvSpPr/>
                <p:nvPr/>
              </p:nvSpPr>
              <p:spPr>
                <a:xfrm>
                  <a:off x="1926937" y="1494921"/>
                  <a:ext cx="1370633" cy="126808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2860" tIns="22860" rIns="22860" bIns="2286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VITO</a:t>
                  </a:r>
                </a:p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(BE)</a:t>
                  </a:r>
                  <a:endParaRPr lang="en-GB" sz="1600" b="1" kern="1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7" name="Group 28"/>
              <p:cNvGrpSpPr/>
              <p:nvPr/>
            </p:nvGrpSpPr>
            <p:grpSpPr>
              <a:xfrm>
                <a:off x="1827275" y="3141076"/>
                <a:ext cx="1305196" cy="961102"/>
                <a:chOff x="2077763" y="1317568"/>
                <a:chExt cx="1305196" cy="961102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077763" y="1317568"/>
                  <a:ext cx="1302139" cy="961102"/>
                </a:xfrm>
                <a:prstGeom prst="ellipse">
                  <a:avLst/>
                </a:prstGeom>
                <a:blipFill dpi="0" rotWithShape="0">
                  <a:blip r:embed="rId11" cstate="print">
                    <a:alphaModFix amt="61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5" name="Oval 4"/>
                <p:cNvSpPr/>
                <p:nvPr/>
              </p:nvSpPr>
              <p:spPr>
                <a:xfrm>
                  <a:off x="2164776" y="1415728"/>
                  <a:ext cx="1218183" cy="6796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9525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500" b="1" kern="1200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Univ. Milan</a:t>
                  </a:r>
                </a:p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500" b="1" kern="1200" dirty="0" smtClean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rPr>
                    <a:t>(IT)</a:t>
                  </a:r>
                  <a:endParaRPr lang="en-GB" sz="1500" b="1" kern="12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</p:grpSp>
          <p:grpSp>
            <p:nvGrpSpPr>
              <p:cNvPr id="108" name="Group 35"/>
              <p:cNvGrpSpPr/>
              <p:nvPr/>
            </p:nvGrpSpPr>
            <p:grpSpPr>
              <a:xfrm>
                <a:off x="609092" y="490792"/>
                <a:ext cx="1285884" cy="1000133"/>
                <a:chOff x="-405003" y="-732676"/>
                <a:chExt cx="2098833" cy="1605593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-405003" y="-732674"/>
                  <a:ext cx="2098833" cy="1605591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12" cstate="print">
                    <a:alphaModFix amt="57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3" name="Rounded Rectangle 4"/>
                <p:cNvSpPr/>
                <p:nvPr/>
              </p:nvSpPr>
              <p:spPr>
                <a:xfrm>
                  <a:off x="-405003" y="-732676"/>
                  <a:ext cx="2004782" cy="15115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b="1" kern="12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Alterra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b="1" kern="12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(NL)</a:t>
                  </a:r>
                  <a:endParaRPr lang="en-GB" b="1" kern="12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9" name="Group 38"/>
              <p:cNvGrpSpPr/>
              <p:nvPr/>
            </p:nvGrpSpPr>
            <p:grpSpPr>
              <a:xfrm>
                <a:off x="2175328" y="981586"/>
                <a:ext cx="1259540" cy="974485"/>
                <a:chOff x="4363587" y="-1120534"/>
                <a:chExt cx="1795773" cy="1481984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4363587" y="-1120534"/>
                  <a:ext cx="1795773" cy="1481984"/>
                </a:xfrm>
                <a:prstGeom prst="roundRect">
                  <a:avLst>
                    <a:gd name="adj" fmla="val 10000"/>
                  </a:avLst>
                </a:prstGeom>
                <a:blipFill dpi="0" rotWithShape="0">
                  <a:blip r:embed="rId13" cstate="print">
                    <a:alphaModFix amt="60000"/>
                  </a:blip>
                  <a:srcRect/>
                  <a:stretch>
                    <a:fillRect/>
                  </a:stretch>
                </a:blip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1" name="Rounded Rectangle 4"/>
                <p:cNvSpPr/>
                <p:nvPr/>
              </p:nvSpPr>
              <p:spPr>
                <a:xfrm>
                  <a:off x="4363587" y="-1120534"/>
                  <a:ext cx="1671715" cy="142470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JRC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600" b="1" kern="1200" dirty="0" smtClean="0">
                      <a:solidFill>
                        <a:schemeClr val="bg1"/>
                      </a:solidFill>
                    </a:rPr>
                    <a:t>(EC)</a:t>
                  </a:r>
                  <a:endParaRPr lang="en-GB" sz="1600" b="1" kern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5" name="Rounded Rectangle 104"/>
              <p:cNvSpPr/>
              <p:nvPr/>
            </p:nvSpPr>
            <p:spPr>
              <a:xfrm>
                <a:off x="8179230" y="2748442"/>
                <a:ext cx="870131" cy="883428"/>
              </a:xfrm>
              <a:prstGeom prst="roundRect">
                <a:avLst>
                  <a:gd name="adj" fmla="val 10000"/>
                </a:avLst>
              </a:prstGeom>
              <a:blipFill dpi="0" rotWithShape="1">
                <a:blip r:embed="rId6" cstate="print">
                  <a:alphaModFix amt="18000"/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JAAS</a:t>
                </a:r>
              </a:p>
              <a:p>
                <a:r>
                  <a:rPr lang="en-GB" sz="1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(CN)</a:t>
                </a:r>
                <a:endParaRPr lang="en-GB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Approaches from 3 different angles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Diagram 11"/>
          <p:cNvGraphicFramePr/>
          <p:nvPr/>
        </p:nvGraphicFramePr>
        <p:xfrm>
          <a:off x="1475656" y="1484784"/>
          <a:ext cx="6000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55454" y="1857364"/>
            <a:ext cx="1988558" cy="646331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Total production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(t or Mio t)</a:t>
            </a:r>
            <a:endParaRPr lang="en-GB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8586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572140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488" y="357166"/>
            <a:ext cx="5572164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E-AGRI: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Specific objectives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858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96" y="1500174"/>
            <a:ext cx="5143536" cy="49292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Implementing CGMS approach targeting wheat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(Alterra)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Monitoring Using BioMA approach (UMI&amp; JRC)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Wheat yield estimation Using RS for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Acreage assessment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Statistic Integration (Alterra)</a:t>
            </a: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68288" marR="0" lvl="0" indent="-1762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Capacity building  (Kenya) and international networking (VITO &amp; DRSRS)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28" y="1357298"/>
            <a:ext cx="16562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Anhui (AIFER)</a:t>
            </a:r>
          </a:p>
          <a:p>
            <a:endParaRPr lang="en-GB" sz="1600" dirty="0" smtClean="0"/>
          </a:p>
          <a:p>
            <a:r>
              <a:rPr lang="en-GB" sz="1600" dirty="0" smtClean="0"/>
              <a:t>Morocco (INRA)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2285992"/>
            <a:ext cx="33329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targeting wheat in Morocco (INRA)</a:t>
            </a:r>
          </a:p>
          <a:p>
            <a:endParaRPr lang="en-GB" sz="1600" dirty="0" smtClean="0"/>
          </a:p>
          <a:p>
            <a:r>
              <a:rPr lang="en-GB" sz="1600" dirty="0" smtClean="0"/>
              <a:t>targeting rice in Jiangsu (JAAS)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0728" y="3214686"/>
            <a:ext cx="2429832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Anhui (VITO &amp; AIFER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sz="1600" dirty="0" smtClean="0"/>
              <a:t>Morocco (INRA &amp; VITO) 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28" y="4214818"/>
            <a:ext cx="23487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Anhui (CAAS &amp;VITO) </a:t>
            </a:r>
          </a:p>
          <a:p>
            <a:endParaRPr lang="en-GB" sz="1600" dirty="0" smtClean="0"/>
          </a:p>
          <a:p>
            <a:r>
              <a:rPr lang="en-GB" sz="1600" dirty="0" smtClean="0"/>
              <a:t>Morocco (INRA&amp;CAAS)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572100" y="1500174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572100" y="1857364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72066" y="2714620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43472" y="3714752"/>
            <a:ext cx="285752" cy="142876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643406" y="4643446"/>
            <a:ext cx="1000132" cy="214314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072066" y="2357430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143472" y="3429000"/>
            <a:ext cx="28575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643406" y="4357694"/>
            <a:ext cx="1000132" cy="71438"/>
          </a:xfrm>
          <a:prstGeom prst="straightConnector1">
            <a:avLst/>
          </a:prstGeom>
          <a:solidFill>
            <a:srgbClr val="34A3DC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Agro-meteorological modelling - CGMS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2276872"/>
          <a:ext cx="8208912" cy="300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11"/>
                <a:gridCol w="1239081"/>
                <a:gridCol w="1548851"/>
                <a:gridCol w="1395325"/>
                <a:gridCol w="1944216"/>
                <a:gridCol w="1152128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Main Output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Deliverables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CGMS</a:t>
                      </a:r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SDLO  (NL)</a:t>
                      </a:r>
                    </a:p>
                    <a:p>
                      <a:r>
                        <a:rPr lang="en-GB" sz="1400" noProof="0" smtClean="0"/>
                        <a:t>INRA</a:t>
                      </a:r>
                      <a:r>
                        <a:rPr lang="en-GB" sz="1400" baseline="0" noProof="0" smtClean="0"/>
                        <a:t>   (MO)</a:t>
                      </a:r>
                    </a:p>
                    <a:p>
                      <a:r>
                        <a:rPr lang="en-GB" sz="1400" baseline="0" noProof="0" smtClean="0"/>
                        <a:t>AIFER (CN)</a:t>
                      </a:r>
                      <a:endParaRPr lang="en-GB" sz="1400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Crop calendar</a:t>
                      </a:r>
                    </a:p>
                    <a:p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Crop mask</a:t>
                      </a:r>
                    </a:p>
                    <a:p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Meteo </a:t>
                      </a:r>
                    </a:p>
                    <a:p>
                      <a:endParaRPr lang="en-GB" sz="1400" noProof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INRA   (MO)</a:t>
                      </a:r>
                    </a:p>
                    <a:p>
                      <a:endParaRPr lang="en-GB" sz="1400" noProof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GB" sz="1400" noProof="0" dirty="0" smtClean="0">
                          <a:solidFill>
                            <a:srgbClr val="C00000"/>
                          </a:solidFill>
                        </a:rPr>
                        <a:t>AIFER (CN)</a:t>
                      </a:r>
                      <a:endParaRPr lang="en-GB" sz="1400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Identifying local</a:t>
                      </a:r>
                      <a:r>
                        <a:rPr lang="en-GB" sz="1400" baseline="0" noProof="0" dirty="0" smtClean="0"/>
                        <a:t> crop growth drivers</a:t>
                      </a:r>
                      <a:endParaRPr lang="en-GB" sz="1400" noProof="0" dirty="0" smtClean="0"/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/>
                        <a:t>Adapted</a:t>
                      </a:r>
                      <a:r>
                        <a:rPr lang="en-GB" sz="1400" baseline="0" noProof="0" dirty="0" smtClean="0"/>
                        <a:t> crop </a:t>
                      </a:r>
                    </a:p>
                    <a:p>
                      <a:r>
                        <a:rPr lang="en-GB" sz="1400" baseline="0" noProof="0" dirty="0" smtClean="0"/>
                        <a:t>parameters </a:t>
                      </a:r>
                      <a:br>
                        <a:rPr lang="en-GB" sz="1400" baseline="0" noProof="0" dirty="0" smtClean="0"/>
                      </a:br>
                      <a:endParaRPr lang="en-GB" sz="1400" baseline="0" noProof="0" dirty="0" smtClean="0"/>
                    </a:p>
                    <a:p>
                      <a:r>
                        <a:rPr lang="en-GB" sz="1400" baseline="0" noProof="0" dirty="0" smtClean="0"/>
                        <a:t>Meteo data interpolation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Regional statistic databases</a:t>
                      </a:r>
                    </a:p>
                    <a:p>
                      <a:endParaRPr lang="en-GB" sz="1400" noProof="0" dirty="0" smtClean="0"/>
                    </a:p>
                    <a:p>
                      <a:r>
                        <a:rPr lang="en-GB" sz="1400" noProof="0" dirty="0" smtClean="0"/>
                        <a:t>Adapted CGMS models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Training workshop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Piloting demo.</a:t>
                      </a:r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Agro-meteorological modelling - BioMA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2276872"/>
          <a:ext cx="820891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11"/>
                <a:gridCol w="1014905"/>
                <a:gridCol w="1440160"/>
                <a:gridCol w="1728192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research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dissemination</a:t>
                      </a:r>
                      <a:endParaRPr lang="en-GB" sz="1600" noProof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BioMA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UMI</a:t>
                      </a:r>
                    </a:p>
                    <a:p>
                      <a:r>
                        <a:rPr lang="it-IT" sz="1400" dirty="0" smtClean="0"/>
                        <a:t>JRC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</a:p>
                    <a:p>
                      <a:r>
                        <a:rPr lang="it-IT" sz="1400" dirty="0" smtClean="0"/>
                        <a:t>JAAS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Crop calendre;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Phenological  parameters of cultivars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Wheat (MO)</a:t>
                      </a:r>
                    </a:p>
                    <a:p>
                      <a:r>
                        <a:rPr lang="it-IT" sz="1400" dirty="0" smtClean="0"/>
                        <a:t>Rice (Jiangsu, China)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Spatially distribited sensitivity analysis;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Calibration of  rice /wheat parameters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Database</a:t>
                      </a:r>
                      <a:r>
                        <a:rPr lang="it-IT" sz="1400" baseline="0" dirty="0" smtClean="0"/>
                        <a:t> for model parameters</a:t>
                      </a:r>
                      <a:endParaRPr lang="it-IT" sz="1400" dirty="0" smtClean="0"/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Multi-model platforms for  rice/wheat simulation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User guide for local crop monitoring application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Training workshop</a:t>
                      </a:r>
                      <a:r>
                        <a:rPr lang="it-IT" sz="1400" baseline="0" dirty="0" smtClean="0"/>
                        <a:t> 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Pilot demo (field and regional scales)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wheat_Gr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5984" cy="1233540"/>
          </a:xfrm>
          <a:prstGeom prst="rect">
            <a:avLst/>
          </a:prstGeom>
        </p:spPr>
      </p:pic>
      <p:pic>
        <p:nvPicPr>
          <p:cNvPr id="9" name="Picture 8" descr="Logo_E-AGRI_Definitief_Transparant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912917"/>
            <a:ext cx="1452560" cy="9450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28828" y="285728"/>
            <a:ext cx="6715172" cy="796908"/>
          </a:xfrm>
          <a:prstGeom prst="rect">
            <a:avLst/>
          </a:prstGeom>
          <a:ln>
            <a:noFill/>
          </a:ln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Methodology: Yield estimation: </a:t>
            </a:r>
          </a:p>
          <a:p>
            <a:pPr lvl="0" fontAlgn="auto">
              <a:spcAft>
                <a:spcPts val="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Yield forecasting using remote sensing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0"/>
            <a:ext cx="6858016" cy="1214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3389844"/>
              </p:ext>
            </p:extLst>
          </p:nvPr>
        </p:nvGraphicFramePr>
        <p:xfrm>
          <a:off x="395536" y="2276872"/>
          <a:ext cx="8208912" cy="300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11"/>
                <a:gridCol w="1014905"/>
                <a:gridCol w="1440160"/>
                <a:gridCol w="1728192"/>
                <a:gridCol w="1440160"/>
                <a:gridCol w="1656184"/>
              </a:tblGrid>
              <a:tr h="529191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Actors</a:t>
                      </a:r>
                      <a:br>
                        <a:rPr lang="en-GB" sz="1600" noProof="0" smtClean="0"/>
                      </a:br>
                      <a:r>
                        <a:rPr lang="en-GB" sz="1600" noProof="0" smtClean="0"/>
                        <a:t>partners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Ground data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Research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Main Output</a:t>
                      </a:r>
                      <a:br>
                        <a:rPr lang="en-GB" sz="1600" noProof="0" dirty="0" smtClean="0"/>
                      </a:br>
                      <a:r>
                        <a:rPr lang="en-GB" sz="1600" noProof="0" dirty="0" smtClean="0"/>
                        <a:t>Deliverables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Dissemination</a:t>
                      </a:r>
                      <a:endParaRPr lang="en-GB" sz="1600" noProof="0" dirty="0"/>
                    </a:p>
                  </a:txBody>
                  <a:tcPr/>
                </a:tc>
              </a:tr>
              <a:tr h="242313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Yield forecast using 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VITO</a:t>
                      </a:r>
                    </a:p>
                    <a:p>
                      <a:r>
                        <a:rPr lang="it-IT" sz="1400" dirty="0" smtClean="0"/>
                        <a:t>INRA</a:t>
                      </a:r>
                    </a:p>
                    <a:p>
                      <a:r>
                        <a:rPr lang="it-IT" sz="1400" dirty="0" smtClean="0"/>
                        <a:t>AIFER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Official Statistics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vegetation indicators (NDVI, DMP)</a:t>
                      </a:r>
                    </a:p>
                    <a:p>
                      <a:endParaRPr lang="it-IT" sz="1400" dirty="0" smtClean="0"/>
                    </a:p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Best indictors or combination of indicators for assimilating</a:t>
                      </a:r>
                      <a:r>
                        <a:rPr lang="it-IT" sz="1400" baseline="0" dirty="0" smtClean="0"/>
                        <a:t> the cereal yields in the target regions.</a:t>
                      </a:r>
                    </a:p>
                    <a:p>
                      <a:endParaRPr lang="it-IT" sz="1400" baseline="0" dirty="0" smtClean="0"/>
                    </a:p>
                    <a:p>
                      <a:r>
                        <a:rPr lang="it-IT" sz="1400" baseline="0" dirty="0" smtClean="0"/>
                        <a:t>Different analytic appoaches (similarity analysis)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Best regression models for forecasting</a:t>
                      </a:r>
                      <a:r>
                        <a:rPr lang="it-IT" sz="1400" baseline="0" dirty="0" smtClean="0"/>
                        <a:t> the cereal yields in two regions (Morocco) and Huaibei Plain).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Training Worshop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Exchange of experts</a:t>
                      </a:r>
                    </a:p>
                    <a:p>
                      <a:endParaRPr lang="it-IT" sz="1400" dirty="0" smtClean="0"/>
                    </a:p>
                    <a:p>
                      <a:r>
                        <a:rPr lang="it-IT" sz="1400" dirty="0" smtClean="0"/>
                        <a:t>Bulltins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3457</TotalTime>
  <Words>1024</Words>
  <Application>Microsoft Office PowerPoint</Application>
  <PresentationFormat>On-screen Show (4:3)</PresentationFormat>
  <Paragraphs>365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VITO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DONGQ</dc:creator>
  <cp:lastModifiedBy>DONGQ</cp:lastModifiedBy>
  <cp:revision>320</cp:revision>
  <dcterms:created xsi:type="dcterms:W3CDTF">2011-03-18T14:06:36Z</dcterms:created>
  <dcterms:modified xsi:type="dcterms:W3CDTF">2011-11-21T15:50:12Z</dcterms:modified>
</cp:coreProperties>
</file>