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336" r:id="rId4"/>
    <p:sldId id="337" r:id="rId5"/>
    <p:sldId id="313" r:id="rId6"/>
    <p:sldId id="320" r:id="rId7"/>
    <p:sldId id="321" r:id="rId8"/>
    <p:sldId id="303" r:id="rId9"/>
    <p:sldId id="328" r:id="rId10"/>
    <p:sldId id="296" r:id="rId11"/>
    <p:sldId id="312" r:id="rId12"/>
    <p:sldId id="304" r:id="rId13"/>
    <p:sldId id="280" r:id="rId14"/>
    <p:sldId id="324" r:id="rId15"/>
    <p:sldId id="325" r:id="rId16"/>
    <p:sldId id="331" r:id="rId17"/>
    <p:sldId id="284" r:id="rId18"/>
    <p:sldId id="330" r:id="rId19"/>
    <p:sldId id="332" r:id="rId20"/>
    <p:sldId id="322" r:id="rId21"/>
    <p:sldId id="314" r:id="rId22"/>
    <p:sldId id="289" r:id="rId23"/>
    <p:sldId id="290" r:id="rId24"/>
    <p:sldId id="310" r:id="rId25"/>
    <p:sldId id="33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2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4203" autoAdjust="0"/>
  </p:normalViewPr>
  <p:slideViewPr>
    <p:cSldViewPr>
      <p:cViewPr varScale="1">
        <p:scale>
          <a:sx n="53" d="100"/>
          <a:sy n="53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2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ckup2\Laptop1a\Population%20dynamics\Kenya%20pop%2069-9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rop2010\Maize_consumption_trends_1985-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plotArea>
      <c:layout>
        <c:manualLayout>
          <c:layoutTarget val="inner"/>
          <c:xMode val="edge"/>
          <c:yMode val="edge"/>
          <c:x val="0.10810819727568564"/>
          <c:y val="0.13746630727762868"/>
          <c:w val="0.76858171500682571"/>
          <c:h val="0.69272237196765341"/>
        </c:manualLayout>
      </c:layout>
      <c:lineChart>
        <c:grouping val="standard"/>
        <c:ser>
          <c:idx val="1"/>
          <c:order val="0"/>
          <c:tx>
            <c:strRef>
              <c:f>'Pop Summmary'!$D$3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'Pop Summmary'!$A$4:$A$10</c:f>
              <c:numCache>
                <c:formatCode>General</c:formatCode>
                <c:ptCount val="7"/>
                <c:pt idx="0">
                  <c:v>1948</c:v>
                </c:pt>
                <c:pt idx="1">
                  <c:v>1962</c:v>
                </c:pt>
                <c:pt idx="2">
                  <c:v>1969</c:v>
                </c:pt>
                <c:pt idx="3">
                  <c:v>1979</c:v>
                </c:pt>
                <c:pt idx="4">
                  <c:v>1989</c:v>
                </c:pt>
                <c:pt idx="5">
                  <c:v>1999</c:v>
                </c:pt>
                <c:pt idx="6">
                  <c:v>2009</c:v>
                </c:pt>
              </c:numCache>
            </c:numRef>
          </c:cat>
          <c:val>
            <c:numRef>
              <c:f>'Pop Summmary'!$D$4:$D$10</c:f>
              <c:numCache>
                <c:formatCode>#,##0</c:formatCode>
                <c:ptCount val="7"/>
                <c:pt idx="0">
                  <c:v>5406</c:v>
                </c:pt>
                <c:pt idx="1">
                  <c:v>8636</c:v>
                </c:pt>
                <c:pt idx="2">
                  <c:v>10943</c:v>
                </c:pt>
                <c:pt idx="3">
                  <c:v>15327</c:v>
                </c:pt>
                <c:pt idx="4">
                  <c:v>21443</c:v>
                </c:pt>
                <c:pt idx="5">
                  <c:v>28687</c:v>
                </c:pt>
                <c:pt idx="6">
                  <c:v>38600</c:v>
                </c:pt>
              </c:numCache>
            </c:numRef>
          </c:val>
        </c:ser>
        <c:marker val="1"/>
        <c:axId val="123429248"/>
        <c:axId val="123431552"/>
      </c:lineChart>
      <c:lineChart>
        <c:grouping val="standard"/>
        <c:ser>
          <c:idx val="2"/>
          <c:order val="1"/>
          <c:tx>
            <c:strRef>
              <c:f>'Pop Summmary'!$E$3</c:f>
              <c:strCache>
                <c:ptCount val="1"/>
                <c:pt idx="0">
                  <c:v>Annual Intercensal growth rate (%)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'Pop Summmary'!$A$4:$A$10</c:f>
              <c:numCache>
                <c:formatCode>General</c:formatCode>
                <c:ptCount val="7"/>
                <c:pt idx="0">
                  <c:v>1948</c:v>
                </c:pt>
                <c:pt idx="1">
                  <c:v>1962</c:v>
                </c:pt>
                <c:pt idx="2">
                  <c:v>1969</c:v>
                </c:pt>
                <c:pt idx="3">
                  <c:v>1979</c:v>
                </c:pt>
                <c:pt idx="4">
                  <c:v>1989</c:v>
                </c:pt>
                <c:pt idx="5">
                  <c:v>1999</c:v>
                </c:pt>
                <c:pt idx="6">
                  <c:v>2009</c:v>
                </c:pt>
              </c:numCache>
            </c:numRef>
          </c:cat>
          <c:val>
            <c:numRef>
              <c:f>'Pop Summmary'!$E$4:$E$10</c:f>
              <c:numCache>
                <c:formatCode>#,##0.00</c:formatCode>
                <c:ptCount val="7"/>
                <c:pt idx="1">
                  <c:v>3.34</c:v>
                </c:pt>
                <c:pt idx="2">
                  <c:v>3.38</c:v>
                </c:pt>
                <c:pt idx="3">
                  <c:v>3.3699999999999997</c:v>
                </c:pt>
                <c:pt idx="4">
                  <c:v>3.34</c:v>
                </c:pt>
                <c:pt idx="5">
                  <c:v>2.9</c:v>
                </c:pt>
                <c:pt idx="6">
                  <c:v>3.07</c:v>
                </c:pt>
              </c:numCache>
            </c:numRef>
          </c:val>
        </c:ser>
        <c:marker val="1"/>
        <c:axId val="78976128"/>
        <c:axId val="78977664"/>
      </c:lineChart>
      <c:catAx>
        <c:axId val="123429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600" b="1"/>
                  <a:t>Years</a:t>
                </a:r>
              </a:p>
            </c:rich>
          </c:tx>
          <c:layout>
            <c:manualLayout>
              <c:xMode val="edge"/>
              <c:yMode val="edge"/>
              <c:x val="0.46283821958652771"/>
              <c:y val="0.9029649595687331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23431552"/>
        <c:crosses val="autoZero"/>
        <c:auto val="1"/>
        <c:lblAlgn val="ctr"/>
        <c:lblOffset val="100"/>
        <c:tickLblSkip val="1"/>
        <c:tickMarkSkip val="1"/>
      </c:catAx>
      <c:valAx>
        <c:axId val="1234315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800" b="1"/>
                  <a:t>Population (Millions)</a:t>
                </a:r>
              </a:p>
            </c:rich>
          </c:tx>
          <c:layout>
            <c:manualLayout>
              <c:xMode val="edge"/>
              <c:yMode val="edge"/>
              <c:x val="1.0456856955380577E-2"/>
              <c:y val="0.33553528520202675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123429248"/>
        <c:crosses val="autoZero"/>
        <c:crossBetween val="between"/>
        <c:dispUnits>
          <c:builtInUnit val="thousands"/>
        </c:dispUnits>
      </c:valAx>
      <c:catAx>
        <c:axId val="78976128"/>
        <c:scaling>
          <c:orientation val="minMax"/>
        </c:scaling>
        <c:delete val="1"/>
        <c:axPos val="b"/>
        <c:numFmt formatCode="General" sourceLinked="1"/>
        <c:tickLblPos val="none"/>
        <c:crossAx val="78977664"/>
        <c:crosses val="autoZero"/>
        <c:auto val="1"/>
        <c:lblAlgn val="ctr"/>
        <c:lblOffset val="100"/>
      </c:catAx>
      <c:valAx>
        <c:axId val="78977664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dirty="0"/>
                  <a:t>Growth rate (%)</a:t>
                </a:r>
              </a:p>
            </c:rich>
          </c:tx>
          <c:layout>
            <c:manualLayout>
              <c:xMode val="edge"/>
              <c:yMode val="edge"/>
              <c:x val="0.9615114126359221"/>
              <c:y val="0.35579516468892075"/>
            </c:manualLayout>
          </c:layout>
          <c:spPr>
            <a:noFill/>
            <a:ln w="25400">
              <a:noFill/>
            </a:ln>
          </c:spPr>
        </c:title>
        <c:numFmt formatCode="#,##0.00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78976128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0641900669325265"/>
          <c:y val="0.94878706199460916"/>
          <c:w val="0.78209523966628813"/>
          <c:h val="4.312668463611887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plotArea>
      <c:layout/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5209729218630397"/>
                  <c:y val="0.1502548118985127"/>
                </c:manualLayout>
              </c:layout>
              <c:numFmt formatCode="General" sourceLinked="0"/>
            </c:trendlineLbl>
          </c:trendline>
          <c:xVal>
            <c:numRef>
              <c:f>Sheet1!$D$2:$D$23</c:f>
              <c:numCache>
                <c:formatCode>General</c:formatCode>
                <c:ptCount val="22"/>
                <c:pt idx="0">
                  <c:v>10.4</c:v>
                </c:pt>
                <c:pt idx="1">
                  <c:v>4.0999999999999996</c:v>
                </c:pt>
                <c:pt idx="2">
                  <c:v>27.4</c:v>
                </c:pt>
                <c:pt idx="3">
                  <c:v>26</c:v>
                </c:pt>
                <c:pt idx="4">
                  <c:v>22.3</c:v>
                </c:pt>
                <c:pt idx="5">
                  <c:v>37.6</c:v>
                </c:pt>
                <c:pt idx="6">
                  <c:v>51.5</c:v>
                </c:pt>
                <c:pt idx="7">
                  <c:v>8.2000000000000011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2.1</c:v>
                </c:pt>
                <c:pt idx="13">
                  <c:v>0</c:v>
                </c:pt>
                <c:pt idx="14">
                  <c:v>2.4</c:v>
                </c:pt>
                <c:pt idx="15">
                  <c:v>5.7</c:v>
                </c:pt>
                <c:pt idx="16">
                  <c:v>17.8</c:v>
                </c:pt>
                <c:pt idx="17">
                  <c:v>23.5</c:v>
                </c:pt>
                <c:pt idx="18">
                  <c:v>33</c:v>
                </c:pt>
                <c:pt idx="19">
                  <c:v>6.2</c:v>
                </c:pt>
                <c:pt idx="20">
                  <c:v>20</c:v>
                </c:pt>
                <c:pt idx="21">
                  <c:v>31.5</c:v>
                </c:pt>
              </c:numCache>
            </c:numRef>
          </c:xVal>
          <c:yVal>
            <c:numRef>
              <c:f>Sheet1!$C$2:$C$23</c:f>
              <c:numCache>
                <c:formatCode>General</c:formatCode>
                <c:ptCount val="22"/>
                <c:pt idx="0">
                  <c:v>2.0699999999999998</c:v>
                </c:pt>
                <c:pt idx="1">
                  <c:v>2.0299999999999998</c:v>
                </c:pt>
                <c:pt idx="2">
                  <c:v>9.5</c:v>
                </c:pt>
                <c:pt idx="3">
                  <c:v>3.53</c:v>
                </c:pt>
                <c:pt idx="4">
                  <c:v>8.7000000000000011</c:v>
                </c:pt>
                <c:pt idx="5">
                  <c:v>10</c:v>
                </c:pt>
                <c:pt idx="6">
                  <c:v>11.19</c:v>
                </c:pt>
                <c:pt idx="7">
                  <c:v>3.5</c:v>
                </c:pt>
                <c:pt idx="8">
                  <c:v>1.29</c:v>
                </c:pt>
                <c:pt idx="9">
                  <c:v>1.32</c:v>
                </c:pt>
                <c:pt idx="10">
                  <c:v>1.43</c:v>
                </c:pt>
                <c:pt idx="11">
                  <c:v>1.42</c:v>
                </c:pt>
                <c:pt idx="12">
                  <c:v>2.2599999999999998</c:v>
                </c:pt>
                <c:pt idx="13">
                  <c:v>1.4</c:v>
                </c:pt>
                <c:pt idx="14">
                  <c:v>2</c:v>
                </c:pt>
                <c:pt idx="15">
                  <c:v>1.8</c:v>
                </c:pt>
                <c:pt idx="16">
                  <c:v>3.25</c:v>
                </c:pt>
                <c:pt idx="17">
                  <c:v>4.2</c:v>
                </c:pt>
                <c:pt idx="18">
                  <c:v>6.4</c:v>
                </c:pt>
                <c:pt idx="19">
                  <c:v>2.0499999999999998</c:v>
                </c:pt>
                <c:pt idx="20">
                  <c:v>1.78</c:v>
                </c:pt>
                <c:pt idx="21">
                  <c:v>2.73</c:v>
                </c:pt>
              </c:numCache>
            </c:numRef>
          </c:yVal>
        </c:ser>
        <c:axId val="85297024"/>
        <c:axId val="85311488"/>
      </c:scatterChart>
      <c:valAx>
        <c:axId val="85297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Ratio of Red to Infra-Red</a:t>
                </a:r>
              </a:p>
            </c:rich>
          </c:tx>
          <c:layout/>
        </c:title>
        <c:numFmt formatCode="General" sourceLinked="1"/>
        <c:tickLblPos val="nextTo"/>
        <c:crossAx val="85311488"/>
        <c:crosses val="autoZero"/>
        <c:crossBetween val="midCat"/>
      </c:valAx>
      <c:valAx>
        <c:axId val="85311488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Yield (Bags/ha)</a:t>
                </a:r>
              </a:p>
            </c:rich>
          </c:tx>
          <c:layout/>
        </c:title>
        <c:numFmt formatCode="General" sourceLinked="1"/>
        <c:tickLblPos val="nextTo"/>
        <c:crossAx val="85297024"/>
        <c:crosses val="autoZero"/>
        <c:crossBetween val="midCat"/>
      </c:valAx>
    </c:plotArea>
    <c:plotVisOnly val="1"/>
  </c:chart>
  <c:txPr>
    <a:bodyPr/>
    <a:lstStyle/>
    <a:p>
      <a:pPr>
        <a:defRPr sz="1400" b="1"/>
      </a:pPr>
      <a:endParaRPr lang="nl-B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plotArea>
      <c:layout/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Domestic production</c:v>
                </c:pt>
              </c:strCache>
            </c:strRef>
          </c:tx>
          <c:cat>
            <c:numRef>
              <c:f>Sheet1!$B$2:$V$2</c:f>
              <c:numCache>
                <c:formatCode>General</c:formatCode>
                <c:ptCount val="2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0">
                  <c:v>2000</c:v>
                </c:pt>
                <c:pt idx="1">
                  <c:v>2250</c:v>
                </c:pt>
                <c:pt idx="2">
                  <c:v>1900</c:v>
                </c:pt>
                <c:pt idx="3">
                  <c:v>2450</c:v>
                </c:pt>
                <c:pt idx="4">
                  <c:v>2250</c:v>
                </c:pt>
                <c:pt idx="5">
                  <c:v>1950</c:v>
                </c:pt>
                <c:pt idx="6">
                  <c:v>2000</c:v>
                </c:pt>
                <c:pt idx="7">
                  <c:v>2200</c:v>
                </c:pt>
                <c:pt idx="8">
                  <c:v>1500</c:v>
                </c:pt>
                <c:pt idx="9">
                  <c:v>2500</c:v>
                </c:pt>
                <c:pt idx="10">
                  <c:v>2250</c:v>
                </c:pt>
                <c:pt idx="11">
                  <c:v>2180</c:v>
                </c:pt>
                <c:pt idx="12">
                  <c:v>2120</c:v>
                </c:pt>
                <c:pt idx="14">
                  <c:v>2800</c:v>
                </c:pt>
                <c:pt idx="15">
                  <c:v>2840</c:v>
                </c:pt>
                <c:pt idx="16">
                  <c:v>2820</c:v>
                </c:pt>
                <c:pt idx="17">
                  <c:v>3110</c:v>
                </c:pt>
                <c:pt idx="18">
                  <c:v>2603</c:v>
                </c:pt>
                <c:pt idx="19">
                  <c:v>2270</c:v>
                </c:pt>
                <c:pt idx="20">
                  <c:v>2650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National consumption</c:v>
                </c:pt>
              </c:strCache>
            </c:strRef>
          </c:tx>
          <c:cat>
            <c:numRef>
              <c:f>Sheet1!$B$2:$V$2</c:f>
              <c:numCache>
                <c:formatCode>General</c:formatCode>
                <c:ptCount val="2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Sheet1!$B$4:$V$4</c:f>
              <c:numCache>
                <c:formatCode>General</c:formatCode>
                <c:ptCount val="21"/>
                <c:pt idx="0">
                  <c:v>2000</c:v>
                </c:pt>
                <c:pt idx="1">
                  <c:v>2100</c:v>
                </c:pt>
                <c:pt idx="2">
                  <c:v>2200</c:v>
                </c:pt>
                <c:pt idx="3">
                  <c:v>2250</c:v>
                </c:pt>
                <c:pt idx="4">
                  <c:v>2300</c:v>
                </c:pt>
                <c:pt idx="5">
                  <c:v>2350</c:v>
                </c:pt>
                <c:pt idx="6">
                  <c:v>2400</c:v>
                </c:pt>
                <c:pt idx="7">
                  <c:v>2400</c:v>
                </c:pt>
                <c:pt idx="8">
                  <c:v>2450</c:v>
                </c:pt>
                <c:pt idx="9">
                  <c:v>2490</c:v>
                </c:pt>
                <c:pt idx="10">
                  <c:v>2500</c:v>
                </c:pt>
                <c:pt idx="11">
                  <c:v>2520</c:v>
                </c:pt>
                <c:pt idx="12">
                  <c:v>2570</c:v>
                </c:pt>
                <c:pt idx="14">
                  <c:v>2590</c:v>
                </c:pt>
                <c:pt idx="15">
                  <c:v>2600</c:v>
                </c:pt>
                <c:pt idx="16">
                  <c:v>2660</c:v>
                </c:pt>
                <c:pt idx="17">
                  <c:v>2740</c:v>
                </c:pt>
                <c:pt idx="18">
                  <c:v>2960</c:v>
                </c:pt>
                <c:pt idx="19">
                  <c:v>3100</c:v>
                </c:pt>
                <c:pt idx="20">
                  <c:v>3150</c:v>
                </c:pt>
              </c:numCache>
            </c:numRef>
          </c:val>
        </c:ser>
        <c:marker val="1"/>
        <c:axId val="85465728"/>
        <c:axId val="85488000"/>
      </c:lineChart>
      <c:catAx>
        <c:axId val="8546572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nl-BE"/>
          </a:p>
        </c:txPr>
        <c:crossAx val="85488000"/>
        <c:crosses val="autoZero"/>
        <c:auto val="1"/>
        <c:lblAlgn val="ctr"/>
        <c:lblOffset val="100"/>
      </c:catAx>
      <c:valAx>
        <c:axId val="85488000"/>
        <c:scaling>
          <c:orientation val="minMax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baseline="0"/>
            </a:pPr>
            <a:endParaRPr lang="nl-BE"/>
          </a:p>
        </c:txPr>
        <c:crossAx val="8546572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1390374331550797E-2"/>
                <c:y val="0.21731266290675602"/>
              </c:manualLayout>
            </c:layout>
            <c:tx>
              <c:rich>
                <a:bodyPr/>
                <a:lstStyle/>
                <a:p>
                  <a:pPr>
                    <a:defRPr sz="1100" b="0" i="0" baseline="0">
                      <a:latin typeface="Times New Roman" pitchFamily="18" charset="0"/>
                    </a:defRPr>
                  </a:pPr>
                  <a:r>
                    <a:rPr lang="en-US" sz="1100" b="1" i="0" baseline="0">
                      <a:latin typeface="Times New Roman" pitchFamily="18" charset="0"/>
                    </a:rPr>
                    <a:t>Quantity in MT</a:t>
                  </a:r>
                </a:p>
              </c:rich>
            </c:tx>
          </c:dispUnitsLbl>
        </c:dispUnits>
      </c:valAx>
    </c:plotArea>
    <c:legend>
      <c:legendPos val="b"/>
      <c:layout/>
    </c:legend>
    <c:plotVisOnly val="1"/>
    <c:dispBlanksAs val="gap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48EB4EA-415A-4BFA-A252-AB609175A3C2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AF32E3-44BE-418B-97C7-55ADB3EC66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54AB55E-C34E-4FE2-8753-90DEF7EE5378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C017F23-7083-48DE-9878-24EC04B1C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100AC-D892-4D81-B6BC-01B5A64BCC5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7D85C-DEA4-4FCF-825B-570B2EF04BB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7782059-BF84-407A-A4C4-F44B3C90823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CCE1F3"/>
                </a:solidFill>
              </a:defRPr>
            </a:lvl1pPr>
          </a:lstStyle>
          <a:p>
            <a:fld id="{5EC22B30-B6F8-43A7-AAA7-23E6C1E20F6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D843B-5A85-4749-8C70-E898CEA198D8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47B4-019A-4543-9684-2F038DC77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EA928-84DF-4041-8F50-F780C4A80C3E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0197-9719-4727-862A-0AD66F83F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E4174-CDE2-4385-9923-B3F9276FE8D2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ED282-8A1C-417F-ABCF-F7ADF243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1F3"/>
                </a:solidFill>
              </a:defRPr>
            </a:lvl1pPr>
          </a:lstStyle>
          <a:p>
            <a:fld id="{088ABA17-589A-46E7-8A13-486F829C663F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1F3"/>
                </a:solidFill>
              </a:defRPr>
            </a:lvl1pPr>
          </a:lstStyle>
          <a:p>
            <a:fld id="{B4867BB7-6897-4D4A-AE4A-F76CF0C8C57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3E9A8-1576-4546-B46D-AB89BF739ECC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8C1A-995B-4D7E-A4C2-FDE9BD0FE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7C252-5E9B-412A-9CDB-C2060DB0EBCD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9896-ADF1-467D-93AF-4F0FC48DB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A5985-FEE3-427A-B712-19A1BB0F401A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D55D5-E36D-4119-A886-E3047D98B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767D6-0BCD-45BE-9054-5F58F37574BB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B6163-CC4E-4EF4-8727-18C7BC3E117C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7BD7-73E9-4CD3-AC45-5A579C44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BE"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BE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9B3D0-326C-4A5C-B367-69A8A92A5C99}" type="datetimeFigureOut">
              <a:rPr lang="en-US"/>
              <a:pPr/>
              <a:t>3/30/2011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2E4D839-9F36-43E2-ADFE-2E9D0A9CA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BE"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BE">
              <a:latin typeface="Times New Roman" pitchFamily="18" charset="0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1219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A566A"/>
                </a:solidFill>
                <a:latin typeface="Times New Roman" pitchFamily="18" charset="0"/>
              </a:defRPr>
            </a:lvl1pPr>
          </a:lstStyle>
          <a:p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A566A"/>
                </a:solidFill>
                <a:latin typeface="Times New Roman" pitchFamily="18" charset="0"/>
              </a:defRPr>
            </a:lvl1pPr>
          </a:lstStyle>
          <a:p>
            <a:fld id="{44952303-090E-47BB-9203-31AB4839FE1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20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BE"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BE">
                <a:latin typeface="Times New Roman" pitchFamily="18" charset="0"/>
              </a:endParaRPr>
            </a:p>
          </p:txBody>
        </p:sp>
      </p:grpSp>
      <p:grpSp>
        <p:nvGrpSpPr>
          <p:cNvPr id="8201" name="Group 13"/>
          <p:cNvGrpSpPr>
            <a:grpSpLocks/>
          </p:cNvGrpSpPr>
          <p:nvPr userDrawn="1"/>
        </p:nvGrpSpPr>
        <p:grpSpPr bwMode="auto">
          <a:xfrm>
            <a:off x="7848600" y="5602288"/>
            <a:ext cx="1295400" cy="1143000"/>
            <a:chOff x="7789721" y="5448301"/>
            <a:chExt cx="1524000" cy="1494804"/>
          </a:xfrm>
        </p:grpSpPr>
        <p:pic>
          <p:nvPicPr>
            <p:cNvPr id="8204" name="Picture 14" descr="GoK LOGO.doc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73292" y="5448301"/>
              <a:ext cx="1092200" cy="108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7789721" y="6450662"/>
              <a:ext cx="1524000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DRSRS</a:t>
              </a:r>
            </a:p>
          </p:txBody>
        </p:sp>
      </p:grpSp>
      <p:sp>
        <p:nvSpPr>
          <p:cNvPr id="15" name="Footer Placeholder 18"/>
          <p:cNvSpPr txBox="1">
            <a:spLocks/>
          </p:cNvSpPr>
          <p:nvPr userDrawn="1"/>
        </p:nvSpPr>
        <p:spPr>
          <a:xfrm>
            <a:off x="2222500" y="6427788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E-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Agri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: Kick-off meeting, 24-25 March 2011, VITO (Mol, Belgium)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203" name="Picture 16" descr="Logo_E-AGRI_Definitief_Transparant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57150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4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8392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latin typeface="Arial Black" pitchFamily="34" charset="0"/>
              </a:rPr>
              <a:t>E-AGRI: DRSRS ROLE INTEREST AND EXPERTISE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0" y="2133600"/>
            <a:ext cx="9144000" cy="2057400"/>
          </a:xfrm>
          <a:prstGeom prst="arc">
            <a:avLst>
              <a:gd name="adj1" fmla="val 10811705"/>
              <a:gd name="adj2" fmla="val 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nl-BE"/>
          </a:p>
        </p:txBody>
      </p:sp>
      <p:sp>
        <p:nvSpPr>
          <p:cNvPr id="20484" name="Subtitle 4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467600" cy="1600200"/>
          </a:xfrm>
        </p:spPr>
        <p:txBody>
          <a:bodyPr/>
          <a:lstStyle/>
          <a:p>
            <a:pPr marR="0" algn="ctr"/>
            <a:r>
              <a:rPr lang="en-US" smtClean="0"/>
              <a:t>Charles Situma</a:t>
            </a:r>
          </a:p>
          <a:p>
            <a:pPr marR="0" algn="ctr"/>
            <a:r>
              <a:rPr lang="en-US" smtClean="0"/>
              <a:t>Nairobi , Kenya</a:t>
            </a:r>
          </a:p>
          <a:p>
            <a:pPr marR="0" algn="ctr"/>
            <a:r>
              <a:rPr lang="en-US" smtClean="0"/>
              <a:t>Charles.situma@yahoo.com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rop strata change70-2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7101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52400" y="0"/>
            <a:ext cx="8632825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Agriculture expansion between 1990’s and 2000’s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648200" y="914400"/>
            <a:ext cx="4343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/>
              <a:t> Population of Kenya in 2009 census  = 38,610,097 people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20 % of Kenya support crop cultivation significant to the economy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Kenya requires approx 31 - 34 million bags of maize and 9 -11 million bags of wheat annually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Balance in food deficit met by substantial quantities of rice, potatoes and pulses produced locally and  also from imports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mz_strata_landsatgri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46482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0"/>
            <a:ext cx="8382000" cy="533400"/>
          </a:xfrm>
          <a:prstGeom prst="rect">
            <a:avLst/>
          </a:prstGeom>
          <a:solidFill>
            <a:srgbClr val="92D05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3200" b="1">
                <a:solidFill>
                  <a:schemeClr val="bg1"/>
                </a:solidFill>
                <a:latin typeface="Times New Roman" pitchFamily="18" charset="0"/>
              </a:rPr>
              <a:t>Satellite Data for Determination of Crop Strata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257800" y="1219200"/>
            <a:ext cx="3886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/>
              <a:t>16 Landsat satellite scenes cover agricultural area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Cost: free for Landsat 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Cost: Aster = US D 1,520 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Economical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Poor accuracy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0" y="0"/>
            <a:ext cx="6324600" cy="584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METHODS: ESTIMATION AREA</a:t>
            </a:r>
          </a:p>
        </p:txBody>
      </p:sp>
      <p:grpSp>
        <p:nvGrpSpPr>
          <p:cNvPr id="3076" name="Group 16"/>
          <p:cNvGrpSpPr>
            <a:grpSpLocks/>
          </p:cNvGrpSpPr>
          <p:nvPr/>
        </p:nvGrpSpPr>
        <p:grpSpPr bwMode="auto">
          <a:xfrm>
            <a:off x="0" y="762000"/>
            <a:ext cx="4038600" cy="6062663"/>
            <a:chOff x="0" y="762000"/>
            <a:chExt cx="4038600" cy="6063342"/>
          </a:xfrm>
        </p:grpSpPr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0" y="762000"/>
            <a:ext cx="3440784" cy="1905000"/>
          </p:xfrm>
          <a:graphic>
            <a:graphicData uri="http://schemas.openxmlformats.org/presentationml/2006/ole">
              <p:oleObj spid="_x0000_s3074" name="Image" r:id="rId3" imgW="6653968" imgH="3352381" progId="Photoshop.Image.7">
                <p:embed/>
              </p:oleObj>
            </a:graphicData>
          </a:graphic>
        </p:graphicFrame>
        <p:pic>
          <p:nvPicPr>
            <p:cNvPr id="3083" name="Picture 4" descr="Camera_pent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590800"/>
              <a:ext cx="1727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5" descr="Crop3109KSM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4241433"/>
              <a:ext cx="3886200" cy="2583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37981" y="3696135"/>
              <a:ext cx="2133839" cy="19050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1904872" y="3734244"/>
              <a:ext cx="2286256" cy="19812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rot="5400000">
            <a:off x="1866901" y="2476500"/>
            <a:ext cx="381000" cy="3175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10" descr="DSC009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590800"/>
            <a:ext cx="1266825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9" name="Picture 9" descr="gps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78113"/>
            <a:ext cx="838200" cy="120808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4419600" y="8382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Aircraft:</a:t>
            </a:r>
          </a:p>
          <a:p>
            <a:pPr>
              <a:buFont typeface="Arial" charset="0"/>
              <a:buChar char="•"/>
            </a:pPr>
            <a:r>
              <a:rPr lang="en-US" b="1"/>
              <a:t>High winged twin or single engine (P68 or Cessna )</a:t>
            </a:r>
          </a:p>
          <a:p>
            <a:pPr>
              <a:buFont typeface="Arial" charset="0"/>
              <a:buChar char="•"/>
            </a:pPr>
            <a:r>
              <a:rPr lang="en-US" b="1"/>
              <a:t>Flying height of 1600 ft</a:t>
            </a:r>
          </a:p>
        </p:txBody>
      </p:sp>
      <p:sp>
        <p:nvSpPr>
          <p:cNvPr id="3081" name="TextBox 26"/>
          <p:cNvSpPr txBox="1">
            <a:spLocks noChangeArrowheads="1"/>
          </p:cNvSpPr>
          <p:nvPr/>
        </p:nvSpPr>
        <p:spPr bwMode="auto">
          <a:xfrm>
            <a:off x="4419600" y="2667000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Camera:</a:t>
            </a:r>
          </a:p>
          <a:p>
            <a:pPr>
              <a:buFont typeface="Arial" charset="0"/>
              <a:buChar char="•"/>
            </a:pPr>
            <a:r>
              <a:rPr lang="en-US" b="1"/>
              <a:t>A 35 mm camera, 20 mm wide-angle lens </a:t>
            </a:r>
          </a:p>
          <a:p>
            <a:r>
              <a:rPr lang="en-US" b="1"/>
              <a:t>GPS:</a:t>
            </a:r>
          </a:p>
          <a:p>
            <a:r>
              <a:rPr lang="en-US" b="1"/>
              <a:t>Set to UTM WGS 84 datum or Geographic</a:t>
            </a:r>
          </a:p>
        </p:txBody>
      </p:sp>
      <p:sp>
        <p:nvSpPr>
          <p:cNvPr id="3082" name="TextBox 27"/>
          <p:cNvSpPr txBox="1">
            <a:spLocks noChangeArrowheads="1"/>
          </p:cNvSpPr>
          <p:nvPr/>
        </p:nvSpPr>
        <p:spPr bwMode="auto">
          <a:xfrm>
            <a:off x="4343400" y="4343400"/>
            <a:ext cx="262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Photographs:</a:t>
            </a:r>
          </a:p>
          <a:p>
            <a:pPr>
              <a:buFont typeface="Arial" charset="0"/>
              <a:buChar char="•"/>
            </a:pPr>
            <a:r>
              <a:rPr lang="en-US" b="1"/>
              <a:t>Vertical</a:t>
            </a:r>
          </a:p>
          <a:p>
            <a:pPr>
              <a:buFont typeface="Arial" charset="0"/>
              <a:buChar char="•"/>
            </a:pPr>
            <a:r>
              <a:rPr lang="en-US" b="1"/>
              <a:t>Scale is approx. fixed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METHODS: DETERMINATION OF CROP YIELD</a:t>
            </a:r>
          </a:p>
        </p:txBody>
      </p:sp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98425" y="1066800"/>
            <a:ext cx="5105400" cy="5486400"/>
            <a:chOff x="152400" y="914400"/>
            <a:chExt cx="7363420" cy="5715000"/>
          </a:xfrm>
        </p:grpSpPr>
        <p:pic>
          <p:nvPicPr>
            <p:cNvPr id="29704" name="Picture 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914400"/>
              <a:ext cx="7363420" cy="57150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</p:pic>
        <p:sp>
          <p:nvSpPr>
            <p:cNvPr id="29705" name="Text Box 4"/>
            <p:cNvSpPr txBox="1">
              <a:spLocks noChangeArrowheads="1"/>
            </p:cNvSpPr>
            <p:nvPr/>
          </p:nvSpPr>
          <p:spPr bwMode="auto">
            <a:xfrm>
              <a:off x="3747104" y="5791200"/>
              <a:ext cx="3724841" cy="758825"/>
            </a:xfrm>
            <a:prstGeom prst="rect">
              <a:avLst/>
            </a:prstGeom>
            <a:solidFill>
              <a:srgbClr val="0000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GB" sz="2600" b="1">
                  <a:solidFill>
                    <a:srgbClr val="FFFFFF"/>
                  </a:solidFill>
                  <a:latin typeface="Times New Roman" pitchFamily="18" charset="0"/>
                </a:rPr>
                <a:t>Tussled maize</a:t>
              </a:r>
              <a:endParaRPr lang="en-US"/>
            </a:p>
          </p:txBody>
        </p:sp>
      </p:grpSp>
      <p:pic>
        <p:nvPicPr>
          <p:cNvPr id="29700" name="Picture 11" descr="Photomet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5356225" y="3733800"/>
            <a:ext cx="3733800" cy="15382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Applies Remote Sensing Techniques a ratio of near-infrared and red band reflectance (NIR-VIS)/(NIR+VIS) is a surrogate for primary production</a:t>
            </a: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2000"/>
          </a:p>
        </p:txBody>
      </p:sp>
      <p:sp>
        <p:nvSpPr>
          <p:cNvPr id="8" name="TextBox 7"/>
          <p:cNvSpPr txBox="1"/>
          <p:nvPr/>
        </p:nvSpPr>
        <p:spPr>
          <a:xfrm>
            <a:off x="5257800" y="3124200"/>
            <a:ext cx="3848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Tektronix J16 digital radiometer 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562600" y="5638800"/>
            <a:ext cx="2252663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/>
              <a:t>NIR -700 - 1300nm</a:t>
            </a:r>
          </a:p>
          <a:p>
            <a:pPr>
              <a:buFont typeface="Arial" charset="0"/>
              <a:buChar char="•"/>
            </a:pPr>
            <a:r>
              <a:rPr lang="en-US" b="1"/>
              <a:t> VIS - 400 - 700nm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85800" y="3048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Relationship between Yield and ratio of R/IR –Embu District in 1984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762000"/>
          <a:ext cx="8610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1371600"/>
          <a:ext cx="8967788" cy="4324350"/>
        </p:xfrm>
        <a:graphic>
          <a:graphicData uri="http://schemas.openxmlformats.org/presentationml/2006/ole">
            <p:oleObj spid="_x0000_s4098" name="Worksheet" r:id="rId3" imgW="8763000" imgH="4019550" progId="Excel.Sheet.8">
              <p:embed/>
            </p:oleObj>
          </a:graphicData>
        </a:graphic>
      </p:graphicFrame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0"/>
            <a:ext cx="891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</a:rPr>
              <a:t>Regression in Maize yield vs Production in selected districts 2004-07</a:t>
            </a:r>
            <a:endParaRPr lang="en-US" sz="900" b="1"/>
          </a:p>
          <a:p>
            <a:pPr eaLnBrk="0" hangingPunct="0"/>
            <a:r>
              <a:rPr lang="en-US" sz="1000">
                <a:solidFill>
                  <a:srgbClr val="000000"/>
                </a:solidFill>
              </a:rPr>
              <a:t> </a:t>
            </a:r>
            <a:endParaRPr lang="en-US"/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1600200"/>
          <a:ext cx="8343900" cy="4057650"/>
        </p:xfrm>
        <a:graphic>
          <a:graphicData uri="http://schemas.openxmlformats.org/presentationml/2006/ole">
            <p:oleObj spid="_x0000_s5122" name="Chart" r:id="rId3" imgW="6619875" imgH="3219450" progId="Excel.Char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81000"/>
            <a:ext cx="586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</a:rPr>
              <a:t>Trends in maize yield  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G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6915150" cy="571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04800"/>
            <a:ext cx="6659563" cy="609600"/>
          </a:xfrm>
          <a:prstGeom prst="rect">
            <a:avLst/>
          </a:prstGeom>
          <a:solidFill>
            <a:srgbClr val="92D050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3200" b="1">
                <a:solidFill>
                  <a:srgbClr val="000000"/>
                </a:solidFill>
                <a:latin typeface="Times New Roman" pitchFamily="18" charset="0"/>
              </a:rPr>
              <a:t>Collateral Information</a:t>
            </a:r>
          </a:p>
          <a:p>
            <a:endParaRPr 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43400" y="2895600"/>
            <a:ext cx="4800600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Crop calendar</a:t>
            </a:r>
          </a:p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LGP</a:t>
            </a:r>
          </a:p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Seasonal progression of rainfall pattern</a:t>
            </a:r>
          </a:p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Agronomic practices</a:t>
            </a:r>
          </a:p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Soil moisture</a:t>
            </a:r>
          </a:p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ETP</a:t>
            </a:r>
          </a:p>
          <a:p>
            <a:pPr>
              <a:buSzPts val="2800"/>
              <a:buFont typeface="Symbol" pitchFamily="18" charset="2"/>
              <a:buChar char="¨"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</a:rPr>
              <a:t>Crop growth model</a:t>
            </a:r>
            <a:endParaRPr lang="en-US" b="1"/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3810000" y="6248400"/>
            <a:ext cx="27432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Source: MoA, 2004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685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Crop calendar Cont’d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2771" name="Picture 2" descr="planting_seas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782638"/>
            <a:ext cx="42830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1000" y="1981200"/>
          <a:ext cx="4800600" cy="3976698"/>
        </p:xfrm>
        <a:graphic>
          <a:graphicData uri="http://schemas.openxmlformats.org/drawingml/2006/table">
            <a:tbl>
              <a:tblPr/>
              <a:tblGrid>
                <a:gridCol w="1447800"/>
                <a:gridCol w="1219200"/>
                <a:gridCol w="1219200"/>
                <a:gridCol w="9144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Lake Region &amp; Southern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 Rift/Western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&amp; Eastern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Coast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BOMET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BUNGOMA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EMBU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KILIFI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BONDO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KEIYO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KIAMBU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KWALE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BURET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KERICHO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KIRINYAGA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MALINDI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KOIBATEK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LAIKIPIA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8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BUTERE/MUMIAS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LUGARI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MACHAKOS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GUCHA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MARAKWET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MAKUENI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HOMA BAY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 ELGON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MARAGUA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KAKAMEGA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NAKURU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MBEERE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KISII CENTRAL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NANDI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MERU CENTRAL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KISUMU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NYANDARUA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MERU NORTH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KURIA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 NZOIA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MERU SOUTH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MIGORI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UASIN GISHU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MURANGA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NAROK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 POKOT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NYERI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NYAMIRA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THARAKA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NYANDO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THIKA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RACHUONYO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SIAYA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TESO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 MARA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VIHIGA</a:t>
                      </a: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962400" y="533400"/>
            <a:ext cx="13716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r>
              <a:rPr lang="en-US" sz="1100" b="1"/>
              <a:t>Long rains maize planting begin in  Feb - March,  </a:t>
            </a:r>
          </a:p>
          <a:p>
            <a:r>
              <a:rPr lang="en-US" sz="1100" b="1"/>
              <a:t>harvesting in July-Aug</a:t>
            </a:r>
            <a:endParaRPr lang="en-US" sz="110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410200" y="533400"/>
            <a:ext cx="12954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r>
              <a:rPr lang="en-US" sz="1100" b="1">
                <a:solidFill>
                  <a:srgbClr val="FFFFFF"/>
                </a:solidFill>
              </a:rPr>
              <a:t>Long rains maize planting begin in  March - April, harvesting in  September -Dec</a:t>
            </a:r>
            <a:endParaRPr lang="en-US" sz="110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705600" y="533400"/>
            <a:ext cx="1219200" cy="1219200"/>
          </a:xfrm>
          <a:prstGeom prst="rect">
            <a:avLst/>
          </a:prstGeom>
          <a:solidFill>
            <a:srgbClr val="98B238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r>
              <a:rPr lang="en-US" sz="1100" b="1">
                <a:solidFill>
                  <a:srgbClr val="FFFFFF"/>
                </a:solidFill>
              </a:rPr>
              <a:t>Long rains maize planting begin in  March, harvesting in July-Aug</a:t>
            </a:r>
            <a:endParaRPr lang="en-US" sz="110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001000" y="533400"/>
            <a:ext cx="11430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r>
              <a:rPr lang="en-US" sz="1100" b="1"/>
              <a:t>Long rains maize planting begin in  March, harvesting in June-July</a:t>
            </a:r>
            <a:endParaRPr lang="en-US" sz="1100"/>
          </a:p>
        </p:txBody>
      </p:sp>
      <p:sp>
        <p:nvSpPr>
          <p:cNvPr id="11" name="Down Arrow 10"/>
          <p:cNvSpPr/>
          <p:nvPr/>
        </p:nvSpPr>
        <p:spPr>
          <a:xfrm>
            <a:off x="4419600" y="1524000"/>
            <a:ext cx="3810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943600" y="1524000"/>
            <a:ext cx="3810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315200" y="1524000"/>
            <a:ext cx="3810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610600" y="1524000"/>
            <a:ext cx="3810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28600" y="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Agronomic Factors</a:t>
            </a:r>
          </a:p>
        </p:txBody>
      </p:sp>
      <p:pic>
        <p:nvPicPr>
          <p:cNvPr id="33795" name="Picture 3" descr="planting_seas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443288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362200" y="2895600"/>
            <a:ext cx="914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2362200" cy="923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Small scale farmers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Range from 2 ha – 12 ha</a:t>
            </a:r>
          </a:p>
        </p:txBody>
      </p:sp>
      <p:sp>
        <p:nvSpPr>
          <p:cNvPr id="13" name="Right Arrow 12"/>
          <p:cNvSpPr/>
          <p:nvPr/>
        </p:nvSpPr>
        <p:spPr>
          <a:xfrm rot="1904617">
            <a:off x="2428875" y="1998663"/>
            <a:ext cx="1025525" cy="3254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990600"/>
            <a:ext cx="2362200" cy="923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err="1"/>
              <a:t>Largescale</a:t>
            </a:r>
            <a:r>
              <a:rPr lang="en-US" dirty="0"/>
              <a:t> farmers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Range from 10 ha – 50 ha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038600"/>
            <a:ext cx="2362200" cy="923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Small scale farmers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Range from 1 ha – 5 ha</a:t>
            </a:r>
          </a:p>
        </p:txBody>
      </p:sp>
      <p:sp>
        <p:nvSpPr>
          <p:cNvPr id="16" name="Right Arrow 15"/>
          <p:cNvSpPr/>
          <p:nvPr/>
        </p:nvSpPr>
        <p:spPr>
          <a:xfrm rot="20294724">
            <a:off x="2352675" y="3687763"/>
            <a:ext cx="1966913" cy="2270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762000"/>
            <a:ext cx="3352800" cy="406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Factors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1" dirty="0"/>
              <a:t> Land preparation (mechanized, traditional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1" dirty="0"/>
              <a:t> Type of seed (certified, traditional)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1" dirty="0"/>
              <a:t>Planting pattern (broadcast etc)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1" dirty="0"/>
              <a:t> Seed spacing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1" dirty="0"/>
              <a:t>Fertilizer used (compost, etc)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300" b="1" dirty="0"/>
              <a:t> etc</a:t>
            </a: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2550" y="74613"/>
          <a:ext cx="7308850" cy="5981700"/>
        </p:xfrm>
        <a:graphic>
          <a:graphicData uri="http://schemas.openxmlformats.org/presentationml/2006/ole">
            <p:oleObj spid="_x0000_s1026" name="Bitmap Image" r:id="rId3" imgW="3933333" imgH="3219899" progId="Paint.Picture">
              <p:embed/>
            </p:oleObj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5334000"/>
            <a:ext cx="7162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Department of Resource Surveys and Remote Sensing (DRSRS)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www.drsrs.go.ke</a:t>
            </a:r>
          </a:p>
        </p:txBody>
      </p: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8600" y="381000"/>
          <a:ext cx="6019800" cy="3422650"/>
        </p:xfrm>
        <a:graphic>
          <a:graphicData uri="http://schemas.openxmlformats.org/presentationml/2006/ole">
            <p:oleObj spid="_x0000_s6146" name="Chart" r:id="rId3" imgW="5524500" imgH="3162300" progId="Excel.Chart.8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28600" y="3352800"/>
          <a:ext cx="5943600" cy="3297238"/>
        </p:xfrm>
        <a:graphic>
          <a:graphicData uri="http://schemas.openxmlformats.org/presentationml/2006/ole">
            <p:oleObj spid="_x0000_s6147" name="Chart" r:id="rId4" imgW="5514975" imgH="3076575" progId="Excel.Chart.8">
              <p:embed/>
            </p:oleObj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096000" y="2057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Kajiado district, 2008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324600" y="4343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Isiolo district, 2008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334000" y="4572000"/>
            <a:ext cx="990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105400" y="2286000"/>
            <a:ext cx="990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5029200" y="1524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Anomalies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5181600" y="4648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Anomalies</a:t>
            </a:r>
          </a:p>
        </p:txBody>
      </p:sp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Crop Production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b="1" smtClean="0"/>
          </a:p>
          <a:p>
            <a:endParaRPr lang="en-US" sz="4000" b="1" smtClean="0"/>
          </a:p>
          <a:p>
            <a:r>
              <a:rPr lang="en-US" sz="4000" b="1" smtClean="0"/>
              <a:t>Production = Area * Yield</a:t>
            </a:r>
          </a:p>
          <a:p>
            <a:endParaRPr lang="en-US" sz="4000" b="1" smtClean="0"/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6299200" cy="539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2600" b="1">
                <a:solidFill>
                  <a:srgbClr val="000000"/>
                </a:solidFill>
                <a:latin typeface="Times New Roman" pitchFamily="18" charset="0"/>
              </a:rPr>
              <a:t>Maize consumption/Production 1985-2010</a:t>
            </a:r>
            <a:endParaRPr lang="en-US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14400" y="4648200"/>
            <a:ext cx="6096000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2600" b="1">
                <a:solidFill>
                  <a:srgbClr val="000000"/>
                </a:solidFill>
                <a:latin typeface="Times New Roman" pitchFamily="18" charset="0"/>
              </a:rPr>
              <a:t>Average consumption rate being 98 Kg per person per year (FEWSNET, 1997)</a:t>
            </a:r>
            <a:endParaRPr lang="en-US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219200" y="5943600"/>
            <a:ext cx="45720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Source: DRSRS Database 1985-2010)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33400" y="1219200"/>
          <a:ext cx="7620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8600" y="533400"/>
          <a:ext cx="8023225" cy="4953000"/>
        </p:xfrm>
        <a:graphic>
          <a:graphicData uri="http://schemas.openxmlformats.org/presentationml/2006/ole">
            <p:oleObj spid="_x0000_s7170" name="Worksheet" r:id="rId3" imgW="6096000" imgH="3733800" progId="Excel.Sheet.12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0"/>
            <a:ext cx="1260475" cy="541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2600" b="1">
                <a:solidFill>
                  <a:srgbClr val="000000"/>
                </a:solidFill>
                <a:latin typeface="Times New Roman" pitchFamily="18" charset="0"/>
              </a:rPr>
              <a:t>Wheat</a:t>
            </a: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7772400" cy="395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1600" b="1">
                <a:solidFill>
                  <a:srgbClr val="000000"/>
                </a:solidFill>
                <a:latin typeface="Times New Roman" pitchFamily="18" charset="0"/>
              </a:rPr>
              <a:t>Average consumption rate of wheat being 27 Kg per person per year (FEWSNET, 1997)</a:t>
            </a:r>
            <a:endParaRPr lang="en-US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04800" y="5562600"/>
            <a:ext cx="3744913" cy="338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Source: DRSRS Technical 2004-2007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04800" y="0"/>
            <a:ext cx="8382000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GB" sz="3200" b="1">
                <a:latin typeface="Times New Roman" pitchFamily="18" charset="0"/>
              </a:rPr>
              <a:t>Recommendations</a:t>
            </a:r>
            <a:endParaRPr lang="en-US" sz="3200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8686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/>
              <a:t>Need to increase in crop yield since area appear crop appear to remain relatively constant year after year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Need to increase field checks to improve the Confusion Connotation matrix or error matrix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The Government should continue sponsoring crop monitoring and assessment programme since it has proved reliable</a:t>
            </a:r>
            <a:endParaRPr lang="en-US" sz="2000"/>
          </a:p>
          <a:p>
            <a:pPr>
              <a:buFont typeface="Arial" charset="0"/>
              <a:buChar char="•"/>
            </a:pPr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 b="1"/>
              <a:t>Research on use of satellite imagery for area estimation of crop in comparison to aerial use of photography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Continuously review regression relationship between yield and spectrometric ratio of RED/INRA-RED in each AEZ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pPr>
              <a:buFont typeface="Arial" charset="0"/>
              <a:buChar char="•"/>
            </a:pPr>
            <a:r>
              <a:rPr lang="en-US" sz="2000" b="1"/>
              <a:t>Increase and enhance collateral inform</a:t>
            </a:r>
            <a:r>
              <a:rPr lang="en-US" sz="2400" b="1"/>
              <a:t>ation sources</a:t>
            </a:r>
          </a:p>
        </p:txBody>
      </p:sp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219200" y="2781300"/>
            <a:ext cx="6553200" cy="2247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nl-BE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End</a:t>
            </a:r>
          </a:p>
          <a:p>
            <a:pPr algn="ctr"/>
            <a:endParaRPr lang="nl-BE" sz="36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pPr algn="ctr"/>
            <a:r>
              <a:rPr lang="nl-BE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</a:t>
            </a:r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686800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606550" indent="-1606550"/>
            <a:r>
              <a:rPr lang="en-US" sz="2400" b="1">
                <a:latin typeface="Arial Black" pitchFamily="34" charset="0"/>
              </a:rPr>
              <a:t>Mission:</a:t>
            </a:r>
            <a:r>
              <a:rPr lang="en-US" sz="2400" b="1"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Provision of Geo-Spatial d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for decision-making in National development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marL="1606550" indent="-1606550"/>
            <a:endParaRPr lang="en-US" sz="2000"/>
          </a:p>
          <a:p>
            <a:pPr marL="1606550" indent="-1606550"/>
            <a:endParaRPr lang="en-US" sz="2000"/>
          </a:p>
          <a:p>
            <a:pPr marL="1606550" indent="-1606550"/>
            <a:r>
              <a:rPr lang="en-US" sz="2000" b="1">
                <a:latin typeface="Arial Black" pitchFamily="34" charset="0"/>
              </a:rPr>
              <a:t>Vision:</a:t>
            </a:r>
            <a:r>
              <a:rPr lang="en-US" sz="2000" b="1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	a leading national focal centre of excellence in matters of Geo-Spatial science for rapid decision-making</a:t>
            </a:r>
          </a:p>
          <a:p>
            <a:pPr marL="1606550" indent="-1606550"/>
            <a:endParaRPr lang="en-US" sz="2000" b="1">
              <a:cs typeface="Times New Roman" pitchFamily="18" charset="0"/>
            </a:endParaRPr>
          </a:p>
          <a:p>
            <a:pPr marL="1606550" indent="-1606550"/>
            <a:r>
              <a:rPr lang="en-US" sz="2000" b="1">
                <a:latin typeface="Arial Black" pitchFamily="34" charset="0"/>
              </a:rPr>
              <a:t>Mandate: </a:t>
            </a:r>
          </a:p>
          <a:p>
            <a:pPr marL="1606550" indent="-1606550"/>
            <a:endParaRPr lang="en-US" sz="2400" b="1">
              <a:latin typeface="Times New Roman" pitchFamily="18" charset="0"/>
            </a:endParaRPr>
          </a:p>
          <a:p>
            <a:pPr marL="1606550" indent="-1606550" algn="just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Collection, storage, archiving, analysis, updating and dissemination of geo-spatial information on natural resources.  </a:t>
            </a:r>
          </a:p>
          <a:p>
            <a:pPr marL="1606550" indent="-1606550" algn="just"/>
            <a:endParaRPr lang="en-US" sz="2000" b="1">
              <a:solidFill>
                <a:srgbClr val="000000"/>
              </a:solidFill>
              <a:cs typeface="Times New Roman" pitchFamily="18" charset="0"/>
            </a:endParaRPr>
          </a:p>
          <a:p>
            <a:pPr marL="1606550" indent="-1606550" algn="just">
              <a:buFont typeface="Arial" charset="0"/>
              <a:buChar char="•"/>
            </a:pPr>
            <a:r>
              <a:rPr lang="en-US" sz="2000" b="1" i="1">
                <a:solidFill>
                  <a:srgbClr val="000000"/>
                </a:solidFill>
                <a:cs typeface="Times New Roman" pitchFamily="18" charset="0"/>
              </a:rPr>
              <a:t>The data collected is processed and integrated leading to informed  decision-making preparation of development plans and formulation of sector policies.</a:t>
            </a:r>
            <a:endParaRPr lang="en-US" sz="2000" b="1" i="1"/>
          </a:p>
          <a:p>
            <a:pPr marL="1606550" indent="-1606550"/>
            <a:endParaRPr lang="en-US" sz="2000"/>
          </a:p>
          <a:p>
            <a:pPr marL="1606550" indent="-1606550"/>
            <a:endParaRPr lang="en-US" sz="200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sz="3600" b="1"/>
              <a:t>RSRS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6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F43A83E-619E-44B6-869C-7B0F114D4EA0}" type="slidenum">
              <a:rPr lang="en-US"/>
              <a:pPr/>
              <a:t>4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+mj-lt"/>
                <a:ea typeface="+mj-ea"/>
                <a:cs typeface="Times New Roman" pitchFamily="18" charset="0"/>
              </a:rPr>
              <a:t>DRSRS Capabilities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981200"/>
            <a:ext cx="4191000" cy="4343400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Institution capacities</a:t>
            </a:r>
            <a:r>
              <a:rPr lang="en-US" sz="2800" dirty="0">
                <a:latin typeface="+mn-lt"/>
              </a:rPr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48200" y="1905000"/>
            <a:ext cx="4191000" cy="4495800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Char char=""/>
            </a:pPr>
            <a:r>
              <a:rPr lang="en-US" sz="2800">
                <a:latin typeface="Times New Roman" pitchFamily="18" charset="0"/>
              </a:rPr>
              <a:t>Hard/Soft-wares</a:t>
            </a:r>
          </a:p>
          <a:p>
            <a:pPr marL="273050" indent="-273050"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Char char=""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29565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BE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4724400" y="48006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ArcGIS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Geovis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GPS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381000" y="2432050"/>
          <a:ext cx="2209800" cy="1279525"/>
        </p:xfrm>
        <a:graphic>
          <a:graphicData uri="http://schemas.openxmlformats.org/presentationml/2006/ole">
            <p:oleObj spid="_x0000_s2050" name="Image" r:id="rId3" imgW="6653968" imgH="3352381" progId="Photoshop.Image.7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/>
          </p:cNvGraphicFramePr>
          <p:nvPr/>
        </p:nvGraphicFramePr>
        <p:xfrm>
          <a:off x="2895600" y="2452688"/>
          <a:ext cx="1350963" cy="1295400"/>
        </p:xfrm>
        <a:graphic>
          <a:graphicData uri="http://schemas.openxmlformats.org/presentationml/2006/ole">
            <p:oleObj spid="_x0000_s2051" name="Image" r:id="rId4" imgW="1383639" imgH="1320635" progId="Photoshop.Image.7">
              <p:embed/>
            </p:oleObj>
          </a:graphicData>
        </a:graphic>
      </p:graphicFrame>
      <p:pic>
        <p:nvPicPr>
          <p:cNvPr id="2059" name="Picture 12" descr="E:\DCIM\23062004\DSC00187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825875"/>
            <a:ext cx="1879600" cy="13906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grpSp>
        <p:nvGrpSpPr>
          <p:cNvPr id="2060" name="Group 13"/>
          <p:cNvGrpSpPr>
            <a:grpSpLocks/>
          </p:cNvGrpSpPr>
          <p:nvPr/>
        </p:nvGrpSpPr>
        <p:grpSpPr bwMode="auto">
          <a:xfrm>
            <a:off x="533400" y="3832225"/>
            <a:ext cx="1447800" cy="1600200"/>
            <a:chOff x="8820" y="900"/>
            <a:chExt cx="5040" cy="5759"/>
          </a:xfrm>
        </p:grpSpPr>
        <p:graphicFrame>
          <p:nvGraphicFramePr>
            <p:cNvPr id="2052" name="Object 14"/>
            <p:cNvGraphicFramePr>
              <a:graphicFrameLocks noChangeAspect="1"/>
            </p:cNvGraphicFramePr>
            <p:nvPr/>
          </p:nvGraphicFramePr>
          <p:xfrm>
            <a:off x="8820" y="900"/>
            <a:ext cx="5040" cy="5759"/>
          </p:xfrm>
          <a:graphic>
            <a:graphicData uri="http://schemas.openxmlformats.org/presentationml/2006/ole">
              <p:oleObj spid="_x0000_s2052" name="Image" r:id="rId6" imgW="10615873" imgH="14425397" progId="Photoshop.Image.7">
                <p:embed/>
              </p:oleObj>
            </a:graphicData>
          </a:graphic>
        </p:graphicFrame>
        <p:sp>
          <p:nvSpPr>
            <p:cNvPr id="2066" name="Text Box 15"/>
            <p:cNvSpPr txBox="1">
              <a:spLocks noChangeArrowheads="1"/>
            </p:cNvSpPr>
            <p:nvPr/>
          </p:nvSpPr>
          <p:spPr bwMode="auto">
            <a:xfrm>
              <a:off x="9880" y="6220"/>
              <a:ext cx="3060" cy="36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nl-BE" sz="1200">
                <a:solidFill>
                  <a:srgbClr val="0000FF"/>
                </a:solidFill>
              </a:endParaRPr>
            </a:p>
          </p:txBody>
        </p:sp>
      </p:grp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7010400" y="4800600"/>
            <a:ext cx="137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ILWIS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ERDAS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IDRISI</a:t>
            </a:r>
          </a:p>
        </p:txBody>
      </p:sp>
      <p:pic>
        <p:nvPicPr>
          <p:cNvPr id="2062" name="Picture 17" descr="Output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3622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Plotte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1950" y="239871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4724400" y="415131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Over 40 state-of-the-Art h/ware</a:t>
            </a:r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381000" y="5486400"/>
            <a:ext cx="3886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 twin engine aircraft, have modern navigation system for precise aerial survey &amp; aerial photography</a:t>
            </a:r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66750"/>
          </a:xfrm>
        </p:spPr>
        <p:txBody>
          <a:bodyPr/>
          <a:lstStyle/>
          <a:p>
            <a:endParaRPr lang="nl-BE" sz="3600" b="1" smtClean="0">
              <a:solidFill>
                <a:schemeClr val="tx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181600"/>
          </a:xfrm>
        </p:spPr>
        <p:txBody>
          <a:bodyPr/>
          <a:lstStyle/>
          <a:p>
            <a:r>
              <a:rPr lang="en-US" b="1" smtClean="0"/>
              <a:t>Maize and wheat are the main staple food in Kenya accounting for over 80 percent of total cereals used at a household level</a:t>
            </a:r>
          </a:p>
          <a:p>
            <a:endParaRPr lang="en-US" b="1" smtClean="0"/>
          </a:p>
          <a:p>
            <a:r>
              <a:rPr lang="en-US" b="1" smtClean="0"/>
              <a:t>Rice is the third most consumed cereal</a:t>
            </a:r>
          </a:p>
          <a:p>
            <a:endParaRPr lang="en-US" b="1" smtClean="0"/>
          </a:p>
          <a:p>
            <a:r>
              <a:rPr lang="en-US" b="1" smtClean="0"/>
              <a:t>Each year the Food Steering Committee (FSC) of the Office of State, Special Programmes require information on Area, Yield and Production of these cereals</a:t>
            </a:r>
          </a:p>
          <a:p>
            <a:endParaRPr lang="en-US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62484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BE"/>
          </a:p>
        </p:txBody>
      </p:sp>
      <p:pic>
        <p:nvPicPr>
          <p:cNvPr id="100356" name="Picture 4" descr="C:\Situma\Drought landuse\pop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248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10000" y="30480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Spatial Population Distribution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60’s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8153400" y="3048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80’s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838200" y="3200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90’s</a:t>
            </a: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H="1">
            <a:off x="7620000" y="3505200"/>
            <a:ext cx="762000" cy="533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7162800" y="990600"/>
            <a:ext cx="762000" cy="533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1447800" y="7620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1295400" y="3657600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BE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848600" y="609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70’s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  <p:bldP spid="100358" grpId="0" autoUpdateAnimBg="0"/>
      <p:bldP spid="100360" grpId="0" autoUpdateAnimBg="0"/>
      <p:bldP spid="100361" grpId="0" autoUpdateAnimBg="0"/>
      <p:bldP spid="100365" grpId="0" animBg="1"/>
      <p:bldP spid="100362" grpId="0" animBg="1"/>
      <p:bldP spid="100364" grpId="0" animBg="1"/>
      <p:bldP spid="100363" grpId="0" animBg="1"/>
      <p:bldP spid="1003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8600" y="10668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0"/>
            <a:ext cx="755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 in population demography (1948-2009)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3"/>
          <p:cNvSpPr txBox="1">
            <a:spLocks noChangeArrowheads="1"/>
          </p:cNvSpPr>
          <p:nvPr/>
        </p:nvSpPr>
        <p:spPr bwMode="auto">
          <a:xfrm>
            <a:off x="609600" y="381000"/>
            <a:ext cx="4287838" cy="584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INTEREST IN E-AGRI</a:t>
            </a:r>
          </a:p>
        </p:txBody>
      </p:sp>
      <p:sp>
        <p:nvSpPr>
          <p:cNvPr id="25603" name="TextBox 14"/>
          <p:cNvSpPr txBox="1">
            <a:spLocks noChangeArrowheads="1"/>
          </p:cNvSpPr>
          <p:nvPr/>
        </p:nvSpPr>
        <p:spPr bwMode="auto">
          <a:xfrm>
            <a:off x="228600" y="1600200"/>
            <a:ext cx="8763000" cy="37861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/>
              <a:t>Crop area stratification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Estimation of area crop using vertical aerial photography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Determination of crop yield per hectare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Computation of crop production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Computation of consumption</a:t>
            </a:r>
          </a:p>
          <a:p>
            <a:pPr>
              <a:buFont typeface="Arial" charset="0"/>
              <a:buChar char="•"/>
            </a:pPr>
            <a:endParaRPr lang="en-US" sz="2400" b="1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334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Users of maize and wheat crop data</a:t>
            </a:r>
          </a:p>
        </p:txBody>
      </p:sp>
      <p:grpSp>
        <p:nvGrpSpPr>
          <p:cNvPr id="26627" name="Group 69"/>
          <p:cNvGrpSpPr>
            <a:grpSpLocks/>
          </p:cNvGrpSpPr>
          <p:nvPr/>
        </p:nvGrpSpPr>
        <p:grpSpPr bwMode="auto">
          <a:xfrm>
            <a:off x="192088" y="990600"/>
            <a:ext cx="8882062" cy="5272088"/>
            <a:chOff x="0" y="1433732"/>
            <a:chExt cx="8882063" cy="5271868"/>
          </a:xfrm>
        </p:grpSpPr>
        <p:sp>
          <p:nvSpPr>
            <p:cNvPr id="4" name="TextBox 3"/>
            <p:cNvSpPr txBox="1"/>
            <p:nvPr/>
          </p:nvSpPr>
          <p:spPr>
            <a:xfrm>
              <a:off x="0" y="4876800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RCMRD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4419600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FEWSNET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581400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Universities/Research</a:t>
              </a:r>
              <a:r>
                <a:rPr lang="en-US" dirty="0"/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2656444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Min of Agriculture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962400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Bureau of Statistics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124200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Min of State -FSC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1475936"/>
              <a:ext cx="990600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Aerial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Photos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0938" y="1447800"/>
              <a:ext cx="990600" cy="6461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Satellite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Images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2464" y="1447800"/>
              <a:ext cx="990600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NDVI</a:t>
              </a:r>
            </a:p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9264" y="1433732"/>
              <a:ext cx="990600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100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Crop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Area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8638" y="1447800"/>
              <a:ext cx="990600" cy="6461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Crop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Yield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3376" y="1462306"/>
              <a:ext cx="928687" cy="6460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Crop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Prod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5319932"/>
              <a:ext cx="884740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NGOs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5757204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Private Firms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172200"/>
              <a:ext cx="883920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/>
                <a:t>Individuals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43225" y="5029270"/>
              <a:ext cx="187325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65450" y="2743365"/>
              <a:ext cx="201612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38600" y="5486451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909887" y="3651377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95600" y="451652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928937" y="5943632"/>
              <a:ext cx="180975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759715" y="4388738"/>
              <a:ext cx="4571809" cy="61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943225" y="5472163"/>
              <a:ext cx="187325" cy="1666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938462" y="6353190"/>
              <a:ext cx="179388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135437" y="2743365"/>
              <a:ext cx="146050" cy="1317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172201" y="5410254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052887" y="363232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143626" y="6324616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086225" y="5922995"/>
              <a:ext cx="180975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902715" y="4368101"/>
              <a:ext cx="4571809" cy="61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081462" y="6332553"/>
              <a:ext cx="179388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265738" y="2667169"/>
              <a:ext cx="200025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172201" y="4953073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95888" y="3646615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72201" y="5867435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214938" y="5867435"/>
              <a:ext cx="180975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045715" y="4312542"/>
              <a:ext cx="4571809" cy="61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229226" y="5395967"/>
              <a:ext cx="187325" cy="1666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24463" y="6276993"/>
              <a:ext cx="179388" cy="1523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200776" y="2667169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200776" y="3124349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186488" y="363232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172201" y="446731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4036315" y="4312542"/>
              <a:ext cx="4571809" cy="61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7115176" y="2743365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7115176" y="3214833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100888" y="3624391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086601" y="451652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4950715" y="4318891"/>
              <a:ext cx="4571809" cy="61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8181976" y="2667169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181976" y="3124349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167688" y="363232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8153401" y="4495892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>
              <a:off x="6022277" y="4312543"/>
              <a:ext cx="4571809" cy="61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086601" y="4114908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7086601" y="4995933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086601" y="5410254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7072313" y="5867435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058026" y="6324616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8153401" y="4038711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8153401" y="5029270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8153401" y="5410254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8139113" y="5867435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8139113" y="6324616"/>
              <a:ext cx="304800" cy="2285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1718</TotalTime>
  <Words>810</Words>
  <Application>Microsoft Office PowerPoint</Application>
  <PresentationFormat>On-screen Show (4:3)</PresentationFormat>
  <Paragraphs>264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Times New Roman</vt:lpstr>
      <vt:lpstr>Wingdings 2</vt:lpstr>
      <vt:lpstr>Calibri</vt:lpstr>
      <vt:lpstr>Arial Black</vt:lpstr>
      <vt:lpstr>Symbol</vt:lpstr>
      <vt:lpstr>Flow</vt:lpstr>
      <vt:lpstr>Bitmap Image</vt:lpstr>
      <vt:lpstr>Adobe Photoshop Image</vt:lpstr>
      <vt:lpstr>Microsoft Office Excel 97-2003 Worksheet</vt:lpstr>
      <vt:lpstr>Microsoft Office Excel Chart</vt:lpstr>
      <vt:lpstr>Microsoft Office Excel Worksheet</vt:lpstr>
      <vt:lpstr>E-AGRI: DRSRS ROLE INTEREST AND EXPERTISE</vt:lpstr>
      <vt:lpstr>Slide 2</vt:lpstr>
      <vt:lpstr>Slide 3</vt:lpstr>
      <vt:lpstr>Slide 4</vt:lpstr>
      <vt:lpstr>Slide 5</vt:lpstr>
      <vt:lpstr>Slide 6</vt:lpstr>
      <vt:lpstr>Slide 7</vt:lpstr>
      <vt:lpstr>Slide 8</vt:lpstr>
      <vt:lpstr>Users of maize and wheat crop data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Crop calendar Cont’d</vt:lpstr>
      <vt:lpstr>Slide 19</vt:lpstr>
      <vt:lpstr>Slide 20</vt:lpstr>
      <vt:lpstr>Crop Production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FORESTRY AND CLIMATE CHANGE IN KENYA</dc:title>
  <dc:creator>kepha</dc:creator>
  <cp:lastModifiedBy>dongq</cp:lastModifiedBy>
  <cp:revision>167</cp:revision>
  <dcterms:created xsi:type="dcterms:W3CDTF">2009-03-05T11:47:15Z</dcterms:created>
  <dcterms:modified xsi:type="dcterms:W3CDTF">2011-03-30T13:44:11Z</dcterms:modified>
</cp:coreProperties>
</file>