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sldIdLst>
    <p:sldId id="269" r:id="rId2"/>
    <p:sldId id="274" r:id="rId3"/>
    <p:sldId id="275" r:id="rId4"/>
    <p:sldId id="276" r:id="rId5"/>
    <p:sldId id="273" r:id="rId6"/>
    <p:sldId id="277" r:id="rId7"/>
    <p:sldId id="278" r:id="rId8"/>
    <p:sldId id="285" r:id="rId9"/>
    <p:sldId id="286" r:id="rId10"/>
    <p:sldId id="287" r:id="rId11"/>
    <p:sldId id="289" r:id="rId12"/>
    <p:sldId id="293" r:id="rId13"/>
    <p:sldId id="294" r:id="rId14"/>
    <p:sldId id="295" r:id="rId15"/>
    <p:sldId id="297" r:id="rId16"/>
    <p:sldId id="290" r:id="rId17"/>
    <p:sldId id="291" r:id="rId18"/>
    <p:sldId id="292" r:id="rId19"/>
    <p:sldId id="272" r:id="rId2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5910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fr-FR"/>
          </a:p>
        </p:txBody>
      </p:sp>
      <p:sp>
        <p:nvSpPr>
          <p:cNvPr id="2059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59300" cy="34163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60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smtClean="0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5910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4DEC60E3-8B4B-4495-B184-961DD4390703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46328FE-0078-4D34-9BF9-46006DCD4D44}" type="slidenum">
              <a:rPr lang="fr-FR" sz="1200" b="0" i="0"/>
              <a:pPr algn="r"/>
              <a:t>11</a:t>
            </a:fld>
            <a:endParaRPr lang="fr-FR" sz="1200" b="0" i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761B7FA-3C45-405B-B23B-2034DF7DD3F4}" type="slidenum">
              <a:rPr lang="fr-FR" sz="1200" b="0" i="0"/>
              <a:pPr algn="r"/>
              <a:t>12</a:t>
            </a:fld>
            <a:endParaRPr lang="fr-FR" sz="1200" b="0" i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60B2674-6402-4AAE-8807-28EC74F5176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8218488" cy="4514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7075FCA-ED15-4246-AF8C-674E26871A3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912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9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C0FA3D4-918B-4AFD-A450-03DAE7AA6E8B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4963"/>
            <a:ext cx="8218488" cy="4514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6412759-7AFF-4B7A-9F1C-F91504C45E8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04FA991-5281-4CAF-AD86-7F160D1C73E9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5BD8E3B-B860-4E15-AC87-03FE99CFCB4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0150781-5BF1-432E-BEDF-05D859FDCD1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B49615-7242-4D49-ACA2-5D0DB616F2C9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2C2362D-6180-4C8F-B0D0-851B7C83C65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65F534D-4C5B-4830-8CE0-8DC359E076F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BD0795-AF76-4EC2-BBB9-6194026323DF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>
          <a:xfrm>
            <a:off x="6119813" y="6224588"/>
            <a:ext cx="2882900" cy="631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 userDrawn="1"/>
        </p:nvGrpSpPr>
        <p:grpSpPr>
          <a:xfrm>
            <a:off x="0" y="17463"/>
            <a:ext cx="9144000" cy="6858000"/>
            <a:chOff x="0" y="17463"/>
            <a:chExt cx="9144000" cy="6858000"/>
          </a:xfrm>
        </p:grpSpPr>
        <p:pic>
          <p:nvPicPr>
            <p:cNvPr id="1025" name="Picture 1"/>
            <p:cNvPicPr>
              <a:picLocks noChangeAspect="1" noChangeArrowheads="1"/>
            </p:cNvPicPr>
            <p:nvPr userDrawn="1"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0" y="17463"/>
              <a:ext cx="9144000" cy="6858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 userDrawn="1"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7868780" y="85725"/>
              <a:ext cx="1262519" cy="10390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6900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769100" y="6245225"/>
            <a:ext cx="21209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4EA6FD0C-7F88-46D4-8254-B2FF01BE5851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23528" y="6316663"/>
            <a:ext cx="4536504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dirty="0" smtClean="0">
                <a:solidFill>
                  <a:srgbClr val="000000"/>
                </a:solidFill>
                <a:latin typeface="Times New Roman" pitchFamily="16" charset="0"/>
              </a:rPr>
              <a:t>E-</a:t>
            </a:r>
            <a:r>
              <a:rPr lang="en-US" sz="1200" dirty="0" err="1" smtClean="0">
                <a:solidFill>
                  <a:srgbClr val="000000"/>
                </a:solidFill>
                <a:latin typeface="Times New Roman" pitchFamily="16" charset="0"/>
              </a:rPr>
              <a:t>AGRI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6" charset="0"/>
              </a:rPr>
              <a:t> Kick-off meeting, 24-25 March 2011, VITO (Mol, Belgium)</a:t>
            </a:r>
            <a:endParaRPr lang="en-US" sz="1200" dirty="0">
              <a:solidFill>
                <a:srgbClr val="000000"/>
              </a:solidFill>
              <a:latin typeface="Times New Roman" pitchFamily="1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jpeg"/><Relationship Id="rId4" Type="http://schemas.openxmlformats.org/officeDocument/2006/relationships/oleObject" Target="../embeddings/Feuille_Microsoft_Office_Excel_97-20032.xls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oleObject" Target="../embeddings/Feuille_Microsoft_Office_Excel_97-20033.xls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rs.jrc.it/mars/content/download/1436/8124/file/MoBul09_03_English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arsstat.jrc.it/gaia/frameview.phtml" TargetMode="Externa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mars.jrc.it/mars/Bulletins-Public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7240" r="3125" b="7161"/>
          <a:stretch>
            <a:fillRect/>
          </a:stretch>
        </p:blipFill>
        <p:spPr bwMode="auto">
          <a:xfrm>
            <a:off x="0" y="0"/>
            <a:ext cx="9144000" cy="418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75656" y="4293096"/>
            <a:ext cx="6336704" cy="792088"/>
          </a:xfrm>
          <a:solidFill>
            <a:srgbClr val="00B0F0"/>
          </a:solidFill>
        </p:spPr>
        <p:txBody>
          <a:bodyPr/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Introduction to INRA - </a:t>
            </a:r>
            <a:r>
              <a:rPr lang="fr-FR" sz="2800" b="1" dirty="0" err="1" smtClean="0">
                <a:solidFill>
                  <a:schemeClr val="bg1"/>
                </a:solidFill>
              </a:rPr>
              <a:t>Morocco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5060776"/>
            <a:ext cx="6400800" cy="1752600"/>
          </a:xfrm>
        </p:spPr>
        <p:txBody>
          <a:bodyPr/>
          <a:lstStyle/>
          <a:p>
            <a:r>
              <a:rPr lang="fr-FR" sz="2000" dirty="0" smtClean="0"/>
              <a:t>Riad BALAGHI</a:t>
            </a:r>
          </a:p>
          <a:p>
            <a:r>
              <a:rPr lang="fr-FR" sz="2000" dirty="0" smtClean="0"/>
              <a:t>National Institute for Agricultural </a:t>
            </a:r>
            <a:r>
              <a:rPr lang="fr-FR" sz="2000" dirty="0" err="1" smtClean="0"/>
              <a:t>Research</a:t>
            </a:r>
            <a:r>
              <a:rPr lang="fr-FR" sz="2000" dirty="0" smtClean="0"/>
              <a:t> – </a:t>
            </a:r>
            <a:r>
              <a:rPr lang="fr-FR" sz="2000" dirty="0" err="1" smtClean="0"/>
              <a:t>Morocco</a:t>
            </a:r>
            <a:endParaRPr lang="fr-FR" sz="2000" dirty="0" smtClean="0"/>
          </a:p>
          <a:p>
            <a:r>
              <a:rPr lang="fr-FR" sz="2000" dirty="0" smtClean="0">
                <a:solidFill>
                  <a:srgbClr val="002060"/>
                </a:solidFill>
              </a:rPr>
              <a:t>www.inra.org.ma</a:t>
            </a:r>
            <a:endParaRPr lang="fr-FR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071546"/>
            <a:ext cx="6429420" cy="274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000504"/>
            <a:ext cx="5891213" cy="25654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57158" y="357166"/>
            <a:ext cx="82868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Agro-biodiversity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4516438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-30163" y="881063"/>
            <a:ext cx="9174163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539552" y="1995041"/>
          <a:ext cx="7502181" cy="4386287"/>
        </p:xfrm>
        <a:graphic>
          <a:graphicData uri="http://schemas.openxmlformats.org/presentationml/2006/ole">
            <p:oleObj spid="_x0000_s29698" name="Worksheet" r:id="rId4" imgW="4590947" imgH="1647915" progId="Excel.Sheet.8">
              <p:embed/>
            </p:oleObj>
          </a:graphicData>
        </a:graphic>
      </p:graphicFrame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879475" y="836613"/>
            <a:ext cx="6429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 b="0" i="0"/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395536" y="764704"/>
            <a:ext cx="6192688" cy="93871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Crop breeding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CN" sz="2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Drought and diseases resistant varieties</a:t>
            </a:r>
            <a:endParaRPr lang="en-US" sz="2200" b="0" i="0" dirty="0">
              <a:solidFill>
                <a:schemeClr val="tx1"/>
              </a:solidFill>
            </a:endParaRPr>
          </a:p>
        </p:txBody>
      </p:sp>
      <p:pic>
        <p:nvPicPr>
          <p:cNvPr id="1031" name="Picture 23" descr="IM000031"/>
          <p:cNvPicPr>
            <a:picLocks noChangeAspect="1" noChangeArrowheads="1"/>
          </p:cNvPicPr>
          <p:nvPr/>
        </p:nvPicPr>
        <p:blipFill>
          <a:blip r:embed="rId5" cstate="print"/>
          <a:srcRect l="10390" r="20244" b="35728"/>
          <a:stretch>
            <a:fillRect/>
          </a:stretch>
        </p:blipFill>
        <p:spPr bwMode="auto">
          <a:xfrm>
            <a:off x="7667625" y="5954713"/>
            <a:ext cx="1476375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932040" y="4941168"/>
            <a:ext cx="270484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0" i="0" dirty="0" smtClean="0">
                <a:solidFill>
                  <a:schemeClr val="tx1"/>
                </a:solidFill>
              </a:rPr>
              <a:t>INRA - Morocco, 2009</a:t>
            </a:r>
            <a:endParaRPr lang="en-US" sz="2000" b="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4516438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30163" y="881063"/>
            <a:ext cx="9174163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879475" y="836613"/>
            <a:ext cx="6429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 b="0" i="0"/>
          </a:p>
        </p:txBody>
      </p:sp>
      <p:sp>
        <p:nvSpPr>
          <p:cNvPr id="2054" name="Rectangle 12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0" name="Object 13"/>
          <p:cNvGraphicFramePr>
            <a:graphicFrameLocks noChangeAspect="1"/>
          </p:cNvGraphicFramePr>
          <p:nvPr/>
        </p:nvGraphicFramePr>
        <p:xfrm>
          <a:off x="107504" y="1916832"/>
          <a:ext cx="6817301" cy="3672408"/>
        </p:xfrm>
        <a:graphic>
          <a:graphicData uri="http://schemas.openxmlformats.org/presentationml/2006/ole">
            <p:oleObj spid="_x0000_s30722" name="Worksheet" r:id="rId4" imgW="8163034" imgH="2866935" progId="Excel.Sheet.8">
              <p:embed/>
            </p:oleObj>
          </a:graphicData>
        </a:graphic>
      </p:graphicFrame>
      <p:sp>
        <p:nvSpPr>
          <p:cNvPr id="2055" name="Text Box 14"/>
          <p:cNvSpPr txBox="1">
            <a:spLocks noChangeArrowheads="1"/>
          </p:cNvSpPr>
          <p:nvPr/>
        </p:nvSpPr>
        <p:spPr bwMode="auto">
          <a:xfrm>
            <a:off x="5614988" y="4581525"/>
            <a:ext cx="3529012" cy="739775"/>
          </a:xfrm>
          <a:prstGeom prst="rect">
            <a:avLst/>
          </a:prstGeom>
          <a:solidFill>
            <a:srgbClr val="99CCFF"/>
          </a:solidFill>
          <a:ln w="9525" algn="ctr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400" i="0">
                <a:solidFill>
                  <a:srgbClr val="000000"/>
                </a:solidFill>
              </a:rPr>
              <a:t>A world wide date palm achievement : resistance to Bayoud. 120 000 Najda seedlings released</a:t>
            </a:r>
            <a:endParaRPr lang="en-US" sz="1400" i="0">
              <a:solidFill>
                <a:srgbClr val="000000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0825" y="5492750"/>
            <a:ext cx="8642350" cy="1392238"/>
            <a:chOff x="166" y="3339"/>
            <a:chExt cx="5457" cy="877"/>
          </a:xfrm>
        </p:grpSpPr>
        <p:pic>
          <p:nvPicPr>
            <p:cNvPr id="2060" name="Picture 10" descr="IMG_408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6" y="3385"/>
              <a:ext cx="972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1" name="AutoShape 11"/>
            <p:cNvSpPr>
              <a:spLocks noChangeArrowheads="1"/>
            </p:cNvSpPr>
            <p:nvPr/>
          </p:nvSpPr>
          <p:spPr bwMode="auto">
            <a:xfrm>
              <a:off x="1143" y="3702"/>
              <a:ext cx="377" cy="119"/>
            </a:xfrm>
            <a:prstGeom prst="rightArrow">
              <a:avLst>
                <a:gd name="adj1" fmla="val 50000"/>
                <a:gd name="adj2" fmla="val 79202"/>
              </a:avLst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449263"/>
              <a:endParaRPr lang="en-US" sz="1800" b="0" i="0">
                <a:solidFill>
                  <a:schemeClr val="bg1"/>
                </a:solidFill>
              </a:endParaRPr>
            </a:p>
          </p:txBody>
        </p:sp>
        <p:pic>
          <p:nvPicPr>
            <p:cNvPr id="2062" name="Picture 12" descr="DSC025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58" y="3339"/>
              <a:ext cx="1065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3" name="Picture 13" descr="Plantules CEL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06" y="3339"/>
              <a:ext cx="1140" cy="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Image 10" descr="IMG_398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2" y="3339"/>
              <a:ext cx="1224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5" name="AutoShape 15"/>
            <p:cNvSpPr>
              <a:spLocks noChangeArrowheads="1"/>
            </p:cNvSpPr>
            <p:nvPr/>
          </p:nvSpPr>
          <p:spPr bwMode="auto">
            <a:xfrm>
              <a:off x="2619" y="3748"/>
              <a:ext cx="377" cy="119"/>
            </a:xfrm>
            <a:prstGeom prst="rightArrow">
              <a:avLst>
                <a:gd name="adj1" fmla="val 50000"/>
                <a:gd name="adj2" fmla="val 79202"/>
              </a:avLst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449263"/>
              <a:endParaRPr lang="en-US" sz="1800" b="0" i="0">
                <a:solidFill>
                  <a:schemeClr val="bg1"/>
                </a:solidFill>
              </a:endParaRPr>
            </a:p>
          </p:txBody>
        </p:sp>
        <p:sp>
          <p:nvSpPr>
            <p:cNvPr id="2066" name="AutoShape 31"/>
            <p:cNvSpPr>
              <a:spLocks noChangeArrowheads="1"/>
            </p:cNvSpPr>
            <p:nvPr/>
          </p:nvSpPr>
          <p:spPr bwMode="auto">
            <a:xfrm>
              <a:off x="4171" y="3748"/>
              <a:ext cx="377" cy="119"/>
            </a:xfrm>
            <a:prstGeom prst="rightArrow">
              <a:avLst>
                <a:gd name="adj1" fmla="val 50000"/>
                <a:gd name="adj2" fmla="val 79202"/>
              </a:avLst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449263"/>
              <a:endParaRPr lang="en-US" sz="1800" b="0" i="0">
                <a:solidFill>
                  <a:schemeClr val="bg1"/>
                </a:solidFill>
              </a:endParaRPr>
            </a:p>
          </p:txBody>
        </p:sp>
      </p:grpSp>
      <p:pic>
        <p:nvPicPr>
          <p:cNvPr id="2058" name="Picture 53" descr="AFOUR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3357563"/>
            <a:ext cx="1547812" cy="1047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2659244" y="4509120"/>
            <a:ext cx="270484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INRA - Morocco, 2009</a:t>
            </a:r>
            <a:endParaRPr lang="en-US" sz="2000" b="0" i="0" dirty="0"/>
          </a:p>
        </p:txBody>
      </p:sp>
      <p:sp>
        <p:nvSpPr>
          <p:cNvPr id="20" name="ZoneTexte 19"/>
          <p:cNvSpPr txBox="1"/>
          <p:nvPr/>
        </p:nvSpPr>
        <p:spPr>
          <a:xfrm>
            <a:off x="-12674" y="620688"/>
            <a:ext cx="8281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>
                <a:solidFill>
                  <a:srgbClr val="FFFF00"/>
                </a:solidFill>
              </a:rPr>
              <a:t>Technologies for agricultural green water management</a:t>
            </a:r>
            <a:endParaRPr lang="en-US" i="0" dirty="0">
              <a:solidFill>
                <a:srgbClr val="FFFF00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843808" y="1124744"/>
            <a:ext cx="6192688" cy="93871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Crop breeding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CN" sz="22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Drought and diseases resistant varieties</a:t>
            </a:r>
            <a:endParaRPr lang="en-US" sz="2200" b="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gpmaroc_rufao_d50.e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000108"/>
            <a:ext cx="4866770" cy="516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57158" y="357166"/>
            <a:ext cx="82868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Agro-climatic characterization - </a:t>
            </a:r>
            <a:r>
              <a:rPr lang="en-GB" sz="2800" dirty="0" err="1" smtClean="0"/>
              <a:t>LGP</a:t>
            </a:r>
            <a:endParaRPr lang="en-GB" sz="2800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7158" y="357166"/>
            <a:ext cx="82868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Land suitability maps</a:t>
            </a:r>
          </a:p>
        </p:txBody>
      </p:sp>
      <p:pic>
        <p:nvPicPr>
          <p:cNvPr id="7" name="Image 6" descr="Etu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2285992"/>
            <a:ext cx="2955524" cy="4177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72132" y="2571744"/>
            <a:ext cx="200026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safi_blé45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000108"/>
            <a:ext cx="3869902" cy="2736000"/>
          </a:xfrm>
          <a:prstGeom prst="rect">
            <a:avLst/>
          </a:prstGeom>
        </p:spPr>
      </p:pic>
      <p:pic>
        <p:nvPicPr>
          <p:cNvPr id="11" name="Image 10" descr="tazaolivi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961" y="3549958"/>
            <a:ext cx="3920725" cy="2772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572000" y="1500174"/>
            <a:ext cx="382829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/>
                <a:cs typeface="Times New Roman"/>
              </a:rPr>
              <a:t>Maps for ≈ 6 million hectares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/>
          <a:lstStyle/>
          <a:p>
            <a:fld id="{7C46B91C-9BF8-4A87-B138-E0E650C358FA}" type="slidenum">
              <a:rPr lang="fr-FR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690721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57158" y="357166"/>
            <a:ext cx="82868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Climate change vs. Land suitability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0100" y="1428736"/>
            <a:ext cx="285752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/>
              <a:t>Climatic characterization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571472" y="4643446"/>
            <a:ext cx="3357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Rainfall Probabilities in Morocco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3753894" cy="246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357158" y="357166"/>
            <a:ext cx="82868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Agro-climatic characterization</a:t>
            </a:r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71678"/>
            <a:ext cx="385481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4572000" y="4643446"/>
            <a:ext cx="42691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latin typeface="Arial" pitchFamily="34" charset="0"/>
                <a:cs typeface="Arial" pitchFamily="34" charset="0"/>
                <a:hlinkClick r:id="rId4"/>
              </a:rPr>
              <a:t>http://mars.jrc.it/mars/content/download/1436/8124/file/MoBul09_03_English.pdf</a:t>
            </a:r>
            <a:endParaRPr lang="fr-F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72066" y="3889535"/>
            <a:ext cx="2456122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smtClean="0"/>
              <a:t>National wheat yield vs. Rainfall in Morocco</a:t>
            </a:r>
            <a:endParaRPr lang="en-US" sz="1000"/>
          </a:p>
        </p:txBody>
      </p:sp>
      <p:sp>
        <p:nvSpPr>
          <p:cNvPr id="13" name="Rectangle 12"/>
          <p:cNvSpPr/>
          <p:nvPr/>
        </p:nvSpPr>
        <p:spPr>
          <a:xfrm>
            <a:off x="5072066" y="1428736"/>
            <a:ext cx="285752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/>
              <a:t>Crop forecasting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00108"/>
            <a:ext cx="6632866" cy="493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57488" y="5929330"/>
            <a:ext cx="3349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hlinkClick r:id="rId3"/>
              </a:rPr>
              <a:t>http://marsstat.jrc.it/gaia/frameview.phtml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357158" y="357166"/>
            <a:ext cx="82868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Crop Growth Monitoring System - Morocco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57488" y="5786454"/>
            <a:ext cx="3477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hlinkClick r:id="rId2"/>
              </a:rPr>
              <a:t>http://mars.jrc.it/mars/Bulletins-Publications</a:t>
            </a:r>
            <a:endParaRPr lang="fr-FR" sz="1400" dirty="0"/>
          </a:p>
        </p:txBody>
      </p:sp>
      <p:pic>
        <p:nvPicPr>
          <p:cNvPr id="7" name="Image 6" descr="MoBul09_03_English_Pag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142984"/>
            <a:ext cx="3530790" cy="4572008"/>
          </a:xfrm>
          <a:prstGeom prst="rect">
            <a:avLst/>
          </a:prstGeom>
        </p:spPr>
      </p:pic>
      <p:pic>
        <p:nvPicPr>
          <p:cNvPr id="8" name="Image 7" descr="MoBul09_03_English_Page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5233" y="1214422"/>
            <a:ext cx="3532915" cy="4572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7158" y="357166"/>
            <a:ext cx="82868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Crop Growth Monitoring System - Morocco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91880" y="3356992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Thank you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6" y="764704"/>
            <a:ext cx="3243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INRA - Morocco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sz="2800" dirty="0" smtClean="0"/>
              <a:t> The National Agricultural Research Institute of Morocco (INRA-Morocco) is a publicly-owned establishment with a moral entity and financial autonomy.</a:t>
            </a:r>
          </a:p>
          <a:p>
            <a:pPr>
              <a:buFont typeface="Wingdings" pitchFamily="2" charset="2"/>
              <a:buChar char="q"/>
            </a:pPr>
            <a:r>
              <a:rPr lang="en-GB" sz="2800" dirty="0" smtClean="0"/>
              <a:t> INRA- Morocco has the mandate for applied crop and livestock research at national level.</a:t>
            </a:r>
          </a:p>
          <a:p>
            <a:pPr>
              <a:buFont typeface="Wingdings" pitchFamily="2" charset="2"/>
              <a:buChar char="q"/>
            </a:pPr>
            <a:r>
              <a:rPr lang="en-GB" sz="2800" dirty="0" smtClean="0"/>
              <a:t> INRA- Morocco is the major agricultural research institution in Morocco.</a:t>
            </a:r>
          </a:p>
          <a:p>
            <a:pPr>
              <a:buFont typeface="Wingdings" pitchFamily="2" charset="2"/>
              <a:buChar char="q"/>
            </a:pPr>
            <a:r>
              <a:rPr lang="en-GB" sz="2800" dirty="0" smtClean="0"/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Funding for research comes mainly from the government.</a:t>
            </a:r>
            <a:endParaRPr lang="en-US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764704"/>
            <a:ext cx="3243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INRA - Morocco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sz="2800" dirty="0" smtClean="0">
                <a:solidFill>
                  <a:schemeClr val="tx1"/>
                </a:solidFill>
              </a:rPr>
              <a:t> INRA-Morocco headquarters are in Rabat.</a:t>
            </a:r>
          </a:p>
          <a:p>
            <a:pPr>
              <a:buFont typeface="Wingdings" pitchFamily="2" charset="2"/>
              <a:buChar char="q"/>
            </a:pPr>
            <a:r>
              <a:rPr lang="en-GB" sz="2800" dirty="0" smtClean="0">
                <a:solidFill>
                  <a:schemeClr val="tx1"/>
                </a:solidFill>
              </a:rPr>
              <a:t> It has eight scientific departments (environment and natural resources, plant breeding and resources, plant protection, agronomy and machinery, livestock, food technology, socio-economics and R&amp;D) supervising all research and R&amp;D projects.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5536" y="764704"/>
            <a:ext cx="3243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INRA - Morocco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sz="2800" dirty="0" smtClean="0">
                <a:solidFill>
                  <a:schemeClr val="tx1"/>
                </a:solidFill>
              </a:rPr>
              <a:t> Currently (2008), INRA-Morocco has about 1259 employees, including 191 researchers working in various scientific areas (crops, breeding, land management, livestock, food technology, etc.), except forestry and fisheries. </a:t>
            </a:r>
          </a:p>
          <a:p>
            <a:pPr>
              <a:buFont typeface="Wingdings" pitchFamily="2" charset="2"/>
              <a:buChar char="q"/>
            </a:pPr>
            <a:r>
              <a:rPr lang="en-GB" sz="2800" dirty="0" smtClean="0">
                <a:solidFill>
                  <a:schemeClr val="tx1"/>
                </a:solidFill>
              </a:rPr>
              <a:t> Other activities cover technology transfer (through its extension Services), and education (support to graduate student’s thesis, lectures at several universities, etc.).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5536" y="764704"/>
            <a:ext cx="3243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INRA - Morocco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RRAs_v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836712"/>
            <a:ext cx="3853280" cy="54452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700808"/>
            <a:ext cx="4032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800" dirty="0" smtClean="0">
                <a:solidFill>
                  <a:schemeClr val="tx1"/>
                </a:solidFill>
              </a:rPr>
              <a:t>INRA-Morocco has 10 regional centres and 23 experimental stations located in almost all agro-ecological zones of the country.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536" y="764704"/>
            <a:ext cx="3243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INRA - Morocco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815207"/>
            <a:ext cx="860444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GB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  INRA has published the agro-climatic maps of Morocco and land suitability maps for almost all the agricultural areas of Morocco.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GB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  INRA has the broadest national experience in the field of crop yield forecasting for the major crops in Morocco.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GB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  </a:t>
            </a:r>
            <a:r>
              <a:rPr kumimoji="0" lang="en-GB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INRA has one of the unique experiences in climate change impacts on crop productivity.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5536" y="764704"/>
            <a:ext cx="3243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INRA - Morocco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58775" y="1628775"/>
            <a:ext cx="857094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Char char="q"/>
            </a:pPr>
            <a:r>
              <a:rPr lang="en-US" sz="2200" b="1" dirty="0" smtClean="0">
                <a:solidFill>
                  <a:schemeClr val="tx1"/>
                </a:solidFill>
              </a:rPr>
              <a:t>Characterization and conservation of natural resources (water, soil and agro-biodiversity) ;</a:t>
            </a:r>
          </a:p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None/>
            </a:pPr>
            <a:endParaRPr lang="en-US" sz="1400" b="1" dirty="0" smtClean="0">
              <a:solidFill>
                <a:schemeClr val="tx1"/>
              </a:solidFill>
            </a:endParaRPr>
          </a:p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Char char="q"/>
            </a:pPr>
            <a:r>
              <a:rPr lang="en-US" sz="2200" b="1" dirty="0" smtClean="0">
                <a:solidFill>
                  <a:schemeClr val="tx1"/>
                </a:solidFill>
              </a:rPr>
              <a:t>Crop and animal breeding ; </a:t>
            </a:r>
          </a:p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None/>
            </a:pPr>
            <a:endParaRPr lang="en-US" sz="1400" b="1" dirty="0" smtClean="0">
              <a:solidFill>
                <a:schemeClr val="tx1"/>
              </a:solidFill>
            </a:endParaRPr>
          </a:p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Char char="q"/>
            </a:pPr>
            <a:r>
              <a:rPr lang="en-US" sz="2200" b="1" dirty="0" smtClean="0">
                <a:solidFill>
                  <a:schemeClr val="tx1"/>
                </a:solidFill>
              </a:rPr>
              <a:t>Development of technological packages to increase productivity and improve quality of agricultural products;</a:t>
            </a:r>
          </a:p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None/>
            </a:pPr>
            <a:endParaRPr lang="en-US" sz="1400" b="1" dirty="0" smtClean="0">
              <a:solidFill>
                <a:schemeClr val="tx1"/>
              </a:solidFill>
            </a:endParaRPr>
          </a:p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Char char="q"/>
            </a:pPr>
            <a:r>
              <a:rPr lang="en-US" sz="2200" b="1" dirty="0" smtClean="0">
                <a:solidFill>
                  <a:schemeClr val="tx1"/>
                </a:solidFill>
              </a:rPr>
              <a:t>Valorization of agricultural products ;</a:t>
            </a:r>
          </a:p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None/>
            </a:pPr>
            <a:endParaRPr lang="en-US" sz="1400" b="1" dirty="0" smtClean="0">
              <a:solidFill>
                <a:schemeClr val="tx1"/>
              </a:solidFill>
            </a:endParaRPr>
          </a:p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Char char="q"/>
            </a:pPr>
            <a:r>
              <a:rPr lang="en-US" sz="2200" b="1" dirty="0" smtClean="0">
                <a:solidFill>
                  <a:schemeClr val="tx1"/>
                </a:solidFill>
              </a:rPr>
              <a:t>Socio-economic impact studies ;</a:t>
            </a:r>
          </a:p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None/>
            </a:pPr>
            <a:endParaRPr lang="en-US" sz="1400" b="1" dirty="0" smtClean="0">
              <a:solidFill>
                <a:schemeClr val="tx1"/>
              </a:solidFill>
            </a:endParaRPr>
          </a:p>
          <a:p>
            <a:pPr marL="342900" indent="-342900" defTabSz="914400" eaLnBrk="0" hangingPunct="0">
              <a:buClr>
                <a:srgbClr val="CC3300"/>
              </a:buClr>
              <a:buFont typeface="Wingdings" pitchFamily="2" charset="2"/>
              <a:buChar char="q"/>
            </a:pPr>
            <a:r>
              <a:rPr lang="en-US" sz="2200" b="1" dirty="0" smtClean="0">
                <a:solidFill>
                  <a:schemeClr val="tx1"/>
                </a:solidFill>
              </a:rPr>
              <a:t>Research &amp; </a:t>
            </a:r>
            <a:r>
              <a:rPr lang="en-US" sz="2200" b="1" dirty="0" err="1" smtClean="0">
                <a:solidFill>
                  <a:schemeClr val="tx1"/>
                </a:solidFill>
              </a:rPr>
              <a:t>developement</a:t>
            </a:r>
            <a:r>
              <a:rPr lang="en-US" sz="2200" b="1" dirty="0" smtClean="0">
                <a:solidFill>
                  <a:schemeClr val="tx1"/>
                </a:solidFill>
              </a:rPr>
              <a:t>, and technology </a:t>
            </a:r>
            <a:r>
              <a:rPr lang="en-US" sz="2200" b="1" dirty="0" err="1" smtClean="0">
                <a:solidFill>
                  <a:schemeClr val="tx1"/>
                </a:solidFill>
              </a:rPr>
              <a:t>transfert</a:t>
            </a:r>
            <a:r>
              <a:rPr lang="en-US" sz="2200" b="1" dirty="0" smtClean="0">
                <a:solidFill>
                  <a:schemeClr val="tx1"/>
                </a:solidFill>
              </a:rPr>
              <a:t>.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3528" y="836712"/>
            <a:ext cx="82868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Strategic research programs at </a:t>
            </a:r>
            <a:r>
              <a:rPr lang="en-GB" sz="2800" dirty="0" err="1" smtClean="0"/>
              <a:t>INRA</a:t>
            </a:r>
            <a:endParaRPr lang="en-GB" sz="2800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4"/>
          <p:cNvGraphicFramePr>
            <a:graphicFrameLocks noGrp="1" noChangeAspect="1"/>
          </p:cNvGraphicFramePr>
          <p:nvPr/>
        </p:nvGraphicFramePr>
        <p:xfrm>
          <a:off x="2857488" y="2143116"/>
          <a:ext cx="5822943" cy="3471853"/>
        </p:xfrm>
        <a:graphic>
          <a:graphicData uri="http://schemas.openxmlformats.org/presentationml/2006/ole">
            <p:oleObj spid="_x0000_s2050" name="Worksheet" r:id="rId3" imgW="8020202" imgH="4781702" progId="Excel.Sheet.8">
              <p:embed/>
            </p:oleObj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57158" y="357166"/>
            <a:ext cx="82868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Soil conservation – No till system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643182"/>
            <a:ext cx="2283832" cy="188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 3" descr="arbuste jujub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285860"/>
            <a:ext cx="390576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57158" y="357166"/>
            <a:ext cx="82868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Agro-biodiversity</a:t>
            </a:r>
          </a:p>
        </p:txBody>
      </p:sp>
      <p:pic>
        <p:nvPicPr>
          <p:cNvPr id="2049" name="Image 6" descr="DSC00179-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85860"/>
            <a:ext cx="361755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Image 2" descr="pepiniere jujubi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85859"/>
            <a:ext cx="1571636" cy="117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Image 6" descr="fruit jujubi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000371"/>
            <a:ext cx="1429927" cy="107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142976" y="4143380"/>
            <a:ext cx="242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/>
              <a:t>Opuntia ficus </a:t>
            </a:r>
            <a:r>
              <a:rPr lang="fr-FR" i="1" dirty="0" err="1" smtClean="0"/>
              <a:t>indica</a:t>
            </a:r>
            <a:r>
              <a:rPr lang="fr-FR" dirty="0" smtClean="0"/>
              <a:t> (L.) </a:t>
            </a:r>
            <a:endParaRPr lang="fr-FR" dirty="0"/>
          </a:p>
        </p:txBody>
      </p:sp>
      <p:pic>
        <p:nvPicPr>
          <p:cNvPr id="2060" name="Picture 12" descr="abc 013"/>
          <p:cNvPicPr>
            <a:picLocks noChangeAspect="1" noChangeArrowheads="1"/>
          </p:cNvPicPr>
          <p:nvPr/>
        </p:nvPicPr>
        <p:blipFill>
          <a:blip r:embed="rId6" cstate="print">
            <a:lum bright="-12000"/>
          </a:blip>
          <a:srcRect l="4971" r="5556" b="11148"/>
          <a:stretch>
            <a:fillRect/>
          </a:stretch>
        </p:blipFill>
        <p:spPr bwMode="auto">
          <a:xfrm>
            <a:off x="1285852" y="4643446"/>
            <a:ext cx="20574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464</Words>
  <Application>Microsoft Office PowerPoint</Application>
  <PresentationFormat>Affichage à l'écran (4:3)</PresentationFormat>
  <Paragraphs>64</Paragraphs>
  <Slides>19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1" baseType="lpstr">
      <vt:lpstr>Thème Office</vt:lpstr>
      <vt:lpstr>Worksheet</vt:lpstr>
      <vt:lpstr>Introduction to INRA - Morocco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gold</dc:creator>
  <cp:lastModifiedBy>Rania</cp:lastModifiedBy>
  <cp:revision>387</cp:revision>
  <cp:lastPrinted>1601-01-01T00:00:00Z</cp:lastPrinted>
  <dcterms:created xsi:type="dcterms:W3CDTF">2008-01-14T13:41:38Z</dcterms:created>
  <dcterms:modified xsi:type="dcterms:W3CDTF">2011-03-24T09:27:22Z</dcterms:modified>
</cp:coreProperties>
</file>