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66" r:id="rId9"/>
    <p:sldId id="273" r:id="rId10"/>
    <p:sldId id="274" r:id="rId11"/>
    <p:sldId id="275" r:id="rId12"/>
    <p:sldId id="276" r:id="rId13"/>
    <p:sldId id="267" r:id="rId14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CA4"/>
    <a:srgbClr val="ECD840"/>
    <a:srgbClr val="F1E277"/>
    <a:srgbClr val="E4CA5A"/>
    <a:srgbClr val="513D03"/>
    <a:srgbClr val="795B05"/>
    <a:srgbClr val="554003"/>
    <a:srgbClr val="F5F5B7"/>
    <a:srgbClr val="BDA913"/>
    <a:srgbClr val="E9D1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7" autoAdjust="0"/>
    <p:restoredTop sz="94660"/>
  </p:normalViewPr>
  <p:slideViewPr>
    <p:cSldViewPr>
      <p:cViewPr varScale="1">
        <p:scale>
          <a:sx n="78" d="100"/>
          <a:sy n="78" d="100"/>
        </p:scale>
        <p:origin x="-9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A474F-5ABD-4E2C-9476-C8E258F024C5}" type="datetimeFigureOut">
              <a:rPr lang="nl-BE" smtClean="0"/>
              <a:pPr/>
              <a:t>23/03/2011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15E1B-6EEF-4EA3-9566-C5781BEA05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Contracts</a:t>
            </a:r>
            <a:r>
              <a:rPr lang="nl-BE" baseline="0" dirty="0" smtClean="0"/>
              <a:t> &amp; </a:t>
            </a:r>
            <a:r>
              <a:rPr lang="nl-BE" baseline="0" dirty="0" err="1" smtClean="0"/>
              <a:t>Finance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3/23/2011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C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3/23/2011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cb.int/stats/eurofxre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portal/appmanager/participants/portal" TargetMode="External"/><Relationship Id="rId2" Type="http://schemas.openxmlformats.org/officeDocument/2006/relationships/hyperlink" Target="mailto:Ria.debreucker@vito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786058"/>
            <a:ext cx="2285984" cy="1233540"/>
          </a:xfrm>
          <a:prstGeom prst="rect">
            <a:avLst/>
          </a:prstGeom>
        </p:spPr>
      </p:pic>
      <p:pic>
        <p:nvPicPr>
          <p:cNvPr id="8" name="Picture 7" descr="Logo_E-AGRI_Definitief_Transparant_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00892" y="5286388"/>
            <a:ext cx="1738312" cy="113100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285984" y="2786058"/>
            <a:ext cx="6429420" cy="121444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554003"/>
              </a:solidFill>
              <a:effectLst/>
              <a:uLnTx/>
              <a:uFillTx/>
              <a:latin typeface="Berlin Sans FB Demi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776" y="3068960"/>
            <a:ext cx="48317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4000" dirty="0" err="1" smtClean="0"/>
              <a:t>Contracts</a:t>
            </a:r>
            <a:r>
              <a:rPr lang="nl-BE" sz="4000" dirty="0" smtClean="0"/>
              <a:t> &amp; </a:t>
            </a:r>
            <a:r>
              <a:rPr lang="nl-BE" sz="4000" dirty="0" err="1" smtClean="0"/>
              <a:t>Finance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err="1" smtClean="0"/>
              <a:t>Certificates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Certificates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the Financial Statements (CFS)</a:t>
            </a:r>
          </a:p>
          <a:p>
            <a:pPr lvl="2"/>
            <a:r>
              <a:rPr lang="nl-BE" dirty="0" err="1" smtClean="0"/>
              <a:t>External</a:t>
            </a:r>
            <a:r>
              <a:rPr lang="nl-BE" dirty="0" smtClean="0"/>
              <a:t> </a:t>
            </a:r>
            <a:r>
              <a:rPr lang="nl-BE" dirty="0" err="1" smtClean="0"/>
              <a:t>audit-report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qualified</a:t>
            </a:r>
            <a:r>
              <a:rPr lang="nl-BE" dirty="0" smtClean="0"/>
              <a:t> auditor</a:t>
            </a:r>
          </a:p>
          <a:p>
            <a:pPr lvl="2"/>
            <a:r>
              <a:rPr lang="nl-BE" dirty="0" err="1" smtClean="0"/>
              <a:t>Only</a:t>
            </a:r>
            <a:r>
              <a:rPr lang="nl-BE" dirty="0" smtClean="0"/>
              <a:t> 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treshold</a:t>
            </a:r>
            <a:r>
              <a:rPr lang="nl-BE" dirty="0" smtClean="0"/>
              <a:t> of 375.000,-€ has been </a:t>
            </a:r>
            <a:r>
              <a:rPr lang="nl-BE" dirty="0" err="1" smtClean="0"/>
              <a:t>reached</a:t>
            </a:r>
            <a:r>
              <a:rPr lang="nl-BE" dirty="0" smtClean="0"/>
              <a:t> (</a:t>
            </a:r>
            <a:r>
              <a:rPr lang="nl-BE" dirty="0" err="1" smtClean="0"/>
              <a:t>umulative</a:t>
            </a:r>
            <a:r>
              <a:rPr lang="nl-BE" dirty="0" smtClean="0"/>
              <a:t> over the </a:t>
            </a:r>
            <a:r>
              <a:rPr lang="nl-BE" dirty="0" err="1" smtClean="0"/>
              <a:t>periods</a:t>
            </a:r>
            <a:r>
              <a:rPr lang="nl-BE" dirty="0" smtClean="0"/>
              <a:t>! </a:t>
            </a:r>
            <a:r>
              <a:rPr lang="nl-BE" dirty="0" err="1" smtClean="0"/>
              <a:t>After</a:t>
            </a:r>
            <a:r>
              <a:rPr lang="nl-BE" dirty="0" smtClean="0"/>
              <a:t> </a:t>
            </a:r>
            <a:r>
              <a:rPr lang="nl-BE" dirty="0" err="1" smtClean="0"/>
              <a:t>submitting</a:t>
            </a:r>
            <a:r>
              <a:rPr lang="nl-BE" dirty="0" smtClean="0"/>
              <a:t> a CFS, the </a:t>
            </a:r>
            <a:r>
              <a:rPr lang="nl-BE" dirty="0" err="1" smtClean="0"/>
              <a:t>count</a:t>
            </a:r>
            <a:r>
              <a:rPr lang="nl-BE" dirty="0" smtClean="0"/>
              <a:t> starts </a:t>
            </a:r>
            <a:r>
              <a:rPr lang="nl-BE" dirty="0" err="1" smtClean="0"/>
              <a:t>again</a:t>
            </a:r>
            <a:r>
              <a:rPr lang="nl-BE" dirty="0" smtClean="0"/>
              <a:t> at 0)</a:t>
            </a:r>
          </a:p>
          <a:p>
            <a:pPr lvl="2"/>
            <a:r>
              <a:rPr lang="nl-BE" dirty="0" err="1" smtClean="0"/>
              <a:t>Certificate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the </a:t>
            </a:r>
            <a:r>
              <a:rPr lang="nl-BE" dirty="0" err="1" smtClean="0"/>
              <a:t>methodology</a:t>
            </a:r>
            <a:endParaRPr lang="nl-BE" dirty="0" smtClean="0"/>
          </a:p>
          <a:p>
            <a:pPr lvl="2"/>
            <a:r>
              <a:rPr lang="nl-BE" dirty="0" err="1" smtClean="0"/>
              <a:t>Certificate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average </a:t>
            </a:r>
            <a:r>
              <a:rPr lang="nl-BE" dirty="0" err="1" smtClean="0"/>
              <a:t>personnel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5211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Reporting</a:t>
            </a:r>
            <a:r>
              <a:rPr lang="nl-BE" sz="3600" dirty="0" smtClean="0"/>
              <a:t> and </a:t>
            </a:r>
            <a:r>
              <a:rPr lang="nl-BE" sz="3600" dirty="0" err="1" smtClean="0"/>
              <a:t>Financing</a:t>
            </a:r>
            <a:endParaRPr lang="nl-BE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FORM C in FORCE (NEF)</a:t>
            </a:r>
          </a:p>
          <a:p>
            <a:endParaRPr lang="nl-BE" dirty="0" smtClean="0"/>
          </a:p>
          <a:p>
            <a:pPr lvl="1"/>
            <a:r>
              <a:rPr lang="nl-BE" dirty="0" smtClean="0"/>
              <a:t>Select the </a:t>
            </a:r>
            <a:r>
              <a:rPr lang="nl-BE" dirty="0" err="1" smtClean="0"/>
              <a:t>period</a:t>
            </a:r>
            <a:endParaRPr lang="nl-BE" dirty="0" smtClean="0"/>
          </a:p>
          <a:p>
            <a:pPr lvl="1"/>
            <a:r>
              <a:rPr lang="nl-BE" dirty="0" smtClean="0"/>
              <a:t>Separate </a:t>
            </a:r>
            <a:r>
              <a:rPr lang="nl-BE" dirty="0" err="1" smtClean="0"/>
              <a:t>Forms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adjustments</a:t>
            </a:r>
            <a:r>
              <a:rPr lang="nl-BE" dirty="0" smtClean="0"/>
              <a:t> </a:t>
            </a:r>
            <a:r>
              <a:rPr lang="nl-BE" dirty="0" err="1" smtClean="0"/>
              <a:t>previous</a:t>
            </a:r>
            <a:r>
              <a:rPr lang="nl-BE" dirty="0" smtClean="0"/>
              <a:t> </a:t>
            </a:r>
            <a:r>
              <a:rPr lang="nl-BE" dirty="0" err="1" smtClean="0"/>
              <a:t>periods</a:t>
            </a:r>
            <a:endParaRPr lang="nl-BE" dirty="0" smtClean="0"/>
          </a:p>
          <a:p>
            <a:pPr lvl="1"/>
            <a:r>
              <a:rPr lang="nl-BE" dirty="0" err="1" smtClean="0"/>
              <a:t>Submit</a:t>
            </a:r>
            <a:r>
              <a:rPr lang="nl-BE" dirty="0" smtClean="0"/>
              <a:t> to </a:t>
            </a:r>
            <a:r>
              <a:rPr lang="nl-BE" dirty="0" err="1" smtClean="0"/>
              <a:t>Coordinator</a:t>
            </a:r>
            <a:endParaRPr lang="nl-BE" dirty="0" smtClean="0"/>
          </a:p>
          <a:p>
            <a:pPr lvl="1"/>
            <a:r>
              <a:rPr lang="nl-BE" dirty="0" err="1" smtClean="0"/>
              <a:t>Coordinator</a:t>
            </a:r>
            <a:r>
              <a:rPr lang="nl-BE" dirty="0" smtClean="0"/>
              <a:t> submits to EC</a:t>
            </a:r>
          </a:p>
          <a:p>
            <a:pPr lvl="1"/>
            <a:r>
              <a:rPr lang="nl-BE" dirty="0" smtClean="0"/>
              <a:t>EC </a:t>
            </a:r>
            <a:r>
              <a:rPr lang="nl-BE" dirty="0" err="1" smtClean="0"/>
              <a:t>removes</a:t>
            </a:r>
            <a:r>
              <a:rPr lang="nl-BE" dirty="0" smtClean="0"/>
              <a:t> DRAFT and </a:t>
            </a:r>
            <a:r>
              <a:rPr lang="nl-BE" dirty="0" err="1" smtClean="0"/>
              <a:t>sends</a:t>
            </a:r>
            <a:r>
              <a:rPr lang="nl-BE" dirty="0" smtClean="0"/>
              <a:t> mail to </a:t>
            </a:r>
            <a:r>
              <a:rPr lang="nl-BE" dirty="0" err="1" smtClean="0"/>
              <a:t>coordinator</a:t>
            </a:r>
            <a:endParaRPr lang="nl-BE" dirty="0" smtClean="0"/>
          </a:p>
          <a:p>
            <a:pPr lvl="1"/>
            <a:r>
              <a:rPr lang="nl-BE" dirty="0" err="1" smtClean="0"/>
              <a:t>Coordinator</a:t>
            </a:r>
            <a:r>
              <a:rPr lang="nl-BE" dirty="0" smtClean="0"/>
              <a:t> </a:t>
            </a:r>
            <a:r>
              <a:rPr lang="nl-BE" dirty="0" err="1" smtClean="0"/>
              <a:t>informs</a:t>
            </a:r>
            <a:r>
              <a:rPr lang="nl-BE" dirty="0" smtClean="0"/>
              <a:t> partners, </a:t>
            </a:r>
            <a:r>
              <a:rPr lang="nl-BE" dirty="0" err="1" smtClean="0"/>
              <a:t>FormC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printed</a:t>
            </a:r>
            <a:r>
              <a:rPr lang="nl-BE" dirty="0" smtClean="0"/>
              <a:t>, </a:t>
            </a:r>
            <a:r>
              <a:rPr lang="nl-BE" dirty="0" err="1" smtClean="0"/>
              <a:t>signed</a:t>
            </a:r>
            <a:r>
              <a:rPr lang="nl-BE" dirty="0" smtClean="0"/>
              <a:t> and </a:t>
            </a:r>
            <a:r>
              <a:rPr lang="nl-BE" dirty="0" err="1" smtClean="0"/>
              <a:t>send</a:t>
            </a:r>
            <a:r>
              <a:rPr lang="nl-BE" dirty="0" smtClean="0"/>
              <a:t> to </a:t>
            </a:r>
            <a:r>
              <a:rPr lang="nl-BE" dirty="0" err="1" smtClean="0"/>
              <a:t>coordinator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5211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Reporting</a:t>
            </a:r>
            <a:r>
              <a:rPr lang="nl-BE" sz="3600" dirty="0" smtClean="0"/>
              <a:t> and </a:t>
            </a:r>
            <a:r>
              <a:rPr lang="nl-BE" sz="3600" dirty="0" err="1" smtClean="0"/>
              <a:t>Financing</a:t>
            </a:r>
            <a:endParaRPr lang="nl-BE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err="1" smtClean="0"/>
              <a:t>Conversion</a:t>
            </a:r>
            <a:r>
              <a:rPr lang="nl-BE" dirty="0" smtClean="0"/>
              <a:t> </a:t>
            </a:r>
            <a:r>
              <a:rPr lang="nl-BE" dirty="0" err="1" smtClean="0"/>
              <a:t>rates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Rates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the date of the </a:t>
            </a:r>
            <a:r>
              <a:rPr lang="nl-BE" dirty="0" err="1" smtClean="0"/>
              <a:t>actual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r>
              <a:rPr lang="nl-BE" dirty="0" smtClean="0"/>
              <a:t> </a:t>
            </a:r>
            <a:r>
              <a:rPr lang="nl-BE" dirty="0" err="1" smtClean="0"/>
              <a:t>incurred</a:t>
            </a:r>
            <a:r>
              <a:rPr lang="nl-BE" dirty="0" smtClean="0"/>
              <a:t> OR</a:t>
            </a:r>
          </a:p>
          <a:p>
            <a:pPr lvl="1"/>
            <a:r>
              <a:rPr lang="nl-BE" dirty="0" err="1" smtClean="0"/>
              <a:t>Rate</a:t>
            </a:r>
            <a:r>
              <a:rPr lang="nl-BE" dirty="0" smtClean="0"/>
              <a:t> </a:t>
            </a:r>
            <a:r>
              <a:rPr lang="nl-BE" dirty="0" err="1" smtClean="0"/>
              <a:t>applied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the </a:t>
            </a:r>
            <a:r>
              <a:rPr lang="nl-BE" dirty="0" err="1" smtClean="0"/>
              <a:t>first</a:t>
            </a:r>
            <a:r>
              <a:rPr lang="nl-BE" dirty="0" smtClean="0"/>
              <a:t> </a:t>
            </a:r>
            <a:r>
              <a:rPr lang="nl-BE" dirty="0" err="1" smtClean="0"/>
              <a:t>day</a:t>
            </a:r>
            <a:r>
              <a:rPr lang="nl-BE" dirty="0" smtClean="0"/>
              <a:t> of the </a:t>
            </a:r>
            <a:r>
              <a:rPr lang="nl-BE" dirty="0" err="1" smtClean="0"/>
              <a:t>month</a:t>
            </a:r>
            <a:r>
              <a:rPr lang="nl-BE" dirty="0" smtClean="0"/>
              <a:t> </a:t>
            </a:r>
            <a:r>
              <a:rPr lang="nl-BE" dirty="0" err="1" smtClean="0"/>
              <a:t>following</a:t>
            </a:r>
            <a:r>
              <a:rPr lang="nl-BE" dirty="0" smtClean="0"/>
              <a:t> the end of the </a:t>
            </a:r>
            <a:r>
              <a:rPr lang="nl-BE" dirty="0" err="1" smtClean="0"/>
              <a:t>reporting</a:t>
            </a:r>
            <a:r>
              <a:rPr lang="nl-BE" dirty="0" smtClean="0"/>
              <a:t> </a:t>
            </a:r>
            <a:r>
              <a:rPr lang="nl-BE" dirty="0" err="1" smtClean="0"/>
              <a:t>period</a:t>
            </a:r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>
                <a:hlinkClick r:id="rId2"/>
              </a:rPr>
              <a:t>http://www.ecb.int/stats/eurofxref</a:t>
            </a:r>
            <a:r>
              <a:rPr lang="nl-BE" dirty="0" smtClean="0"/>
              <a:t> 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5211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Reporting</a:t>
            </a:r>
            <a:r>
              <a:rPr lang="nl-BE" sz="3600" dirty="0" smtClean="0"/>
              <a:t> and </a:t>
            </a:r>
            <a:r>
              <a:rPr lang="nl-BE" sz="3600" dirty="0" err="1" smtClean="0"/>
              <a:t>Financing</a:t>
            </a:r>
            <a:endParaRPr lang="nl-BE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Ria De Breucker</a:t>
            </a:r>
          </a:p>
          <a:p>
            <a:pPr>
              <a:buNone/>
            </a:pPr>
            <a:r>
              <a:rPr lang="nl-BE" sz="2000" dirty="0" err="1" smtClean="0"/>
              <a:t>Coordinator</a:t>
            </a:r>
            <a:r>
              <a:rPr lang="nl-BE" sz="2000" dirty="0" smtClean="0"/>
              <a:t> Project Office TAP</a:t>
            </a:r>
          </a:p>
          <a:p>
            <a:pPr>
              <a:buNone/>
            </a:pPr>
            <a:r>
              <a:rPr lang="nl-BE" sz="2000" dirty="0" smtClean="0"/>
              <a:t>+ 32 14 33 68 35</a:t>
            </a:r>
          </a:p>
          <a:p>
            <a:pPr>
              <a:buNone/>
            </a:pPr>
            <a:r>
              <a:rPr lang="nl-BE" sz="2000" dirty="0" err="1" smtClean="0">
                <a:hlinkClick r:id="rId2"/>
              </a:rPr>
              <a:t>Ria.debreucker</a:t>
            </a:r>
            <a:r>
              <a:rPr lang="nl-BE" sz="2000" dirty="0" smtClean="0">
                <a:hlinkClick r:id="rId2"/>
              </a:rPr>
              <a:t>@</a:t>
            </a:r>
            <a:r>
              <a:rPr lang="nl-BE" sz="2000" dirty="0" err="1" smtClean="0">
                <a:hlinkClick r:id="rId2"/>
              </a:rPr>
              <a:t>vito.be</a:t>
            </a:r>
            <a:endParaRPr lang="nl-BE" sz="2000" dirty="0" smtClean="0"/>
          </a:p>
          <a:p>
            <a:endParaRPr lang="nl-BE" dirty="0" smtClean="0"/>
          </a:p>
          <a:p>
            <a:endParaRPr lang="nl-BE" dirty="0" smtClean="0"/>
          </a:p>
          <a:p>
            <a:pPr>
              <a:buNone/>
            </a:pPr>
            <a:r>
              <a:rPr lang="nl-BE" dirty="0" smtClean="0"/>
              <a:t>Link to FORCE (NEF)</a:t>
            </a:r>
          </a:p>
          <a:p>
            <a:pPr>
              <a:buNone/>
            </a:pPr>
            <a:r>
              <a:rPr lang="nl-BE" sz="1800" dirty="0" smtClean="0">
                <a:hlinkClick r:id="rId3"/>
              </a:rPr>
              <a:t>http://ec.europa.eu/research/participants/portal/appmanager/participants/portal</a:t>
            </a:r>
            <a:r>
              <a:rPr lang="nl-BE" sz="1800" dirty="0" smtClean="0"/>
              <a:t> </a:t>
            </a:r>
            <a:endParaRPr lang="nl-BE" sz="1800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67744" y="152400"/>
            <a:ext cx="6419056" cy="9906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</a:rPr>
              <a:t>Contact</a:t>
            </a:r>
            <a:endParaRPr lang="nl-B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5572140"/>
            <a:ext cx="1452560" cy="94508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71600" y="2060848"/>
            <a:ext cx="771236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A) </a:t>
            </a:r>
            <a:r>
              <a:rPr lang="nl-BE" dirty="0" err="1" smtClean="0"/>
              <a:t>Grant</a:t>
            </a:r>
            <a:r>
              <a:rPr lang="nl-BE" dirty="0" smtClean="0"/>
              <a:t> </a:t>
            </a:r>
            <a:r>
              <a:rPr lang="nl-BE" dirty="0" err="1" smtClean="0"/>
              <a:t>Agreement</a:t>
            </a:r>
            <a:r>
              <a:rPr lang="nl-BE" dirty="0" smtClean="0"/>
              <a:t>  / </a:t>
            </a:r>
            <a:r>
              <a:rPr lang="nl-BE" dirty="0" err="1" smtClean="0"/>
              <a:t>between</a:t>
            </a:r>
            <a:r>
              <a:rPr lang="nl-BE" dirty="0" smtClean="0"/>
              <a:t> </a:t>
            </a:r>
            <a:r>
              <a:rPr lang="nl-BE" dirty="0" smtClean="0"/>
              <a:t>EC and VITO / relevant </a:t>
            </a:r>
            <a:r>
              <a:rPr lang="nl-BE" dirty="0" err="1" smtClean="0"/>
              <a:t>for</a:t>
            </a:r>
            <a:r>
              <a:rPr lang="nl-BE" dirty="0" smtClean="0"/>
              <a:t> all partners</a:t>
            </a:r>
          </a:p>
          <a:p>
            <a:endParaRPr lang="nl-BE" dirty="0" smtClean="0"/>
          </a:p>
          <a:p>
            <a:r>
              <a:rPr lang="nl-BE" dirty="0" smtClean="0"/>
              <a:t>B) Consortium </a:t>
            </a:r>
            <a:r>
              <a:rPr lang="nl-BE" dirty="0" err="1" smtClean="0"/>
              <a:t>Agreement</a:t>
            </a:r>
            <a:r>
              <a:rPr lang="nl-BE" dirty="0" smtClean="0"/>
              <a:t> / </a:t>
            </a:r>
            <a:r>
              <a:rPr lang="nl-BE" dirty="0" err="1" smtClean="0"/>
              <a:t>between</a:t>
            </a:r>
            <a:r>
              <a:rPr lang="nl-BE" dirty="0" smtClean="0"/>
              <a:t> partners / relevant </a:t>
            </a:r>
            <a:r>
              <a:rPr lang="nl-BE" dirty="0" err="1" smtClean="0"/>
              <a:t>for</a:t>
            </a:r>
            <a:r>
              <a:rPr lang="nl-BE" dirty="0" smtClean="0"/>
              <a:t> EC</a:t>
            </a:r>
          </a:p>
          <a:p>
            <a:endParaRPr lang="nl-BE" dirty="0" smtClean="0"/>
          </a:p>
          <a:p>
            <a:r>
              <a:rPr lang="nl-BE" dirty="0" smtClean="0"/>
              <a:t>C) </a:t>
            </a:r>
            <a:r>
              <a:rPr lang="nl-BE" dirty="0" err="1" smtClean="0"/>
              <a:t>Subcontracts</a:t>
            </a:r>
            <a:r>
              <a:rPr lang="nl-BE" dirty="0" smtClean="0"/>
              <a:t>  /	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foreseen</a:t>
            </a:r>
            <a:r>
              <a:rPr lang="nl-BE" dirty="0" smtClean="0"/>
              <a:t> in the </a:t>
            </a:r>
            <a:r>
              <a:rPr lang="nl-BE" dirty="0" err="1" smtClean="0"/>
              <a:t>proposal</a:t>
            </a:r>
            <a:r>
              <a:rPr lang="nl-BE" dirty="0" smtClean="0"/>
              <a:t>/GA</a:t>
            </a:r>
          </a:p>
          <a:p>
            <a:r>
              <a:rPr lang="nl-BE" dirty="0" smtClean="0"/>
              <a:t>	</a:t>
            </a:r>
            <a:r>
              <a:rPr lang="nl-BE" dirty="0" smtClean="0"/>
              <a:t>		</a:t>
            </a:r>
            <a:r>
              <a:rPr lang="nl-BE" dirty="0" err="1" smtClean="0"/>
              <a:t>Framework</a:t>
            </a:r>
            <a:r>
              <a:rPr lang="nl-BE" dirty="0" smtClean="0"/>
              <a:t> </a:t>
            </a:r>
            <a:r>
              <a:rPr lang="nl-BE" dirty="0" err="1" smtClean="0"/>
              <a:t>contracts</a:t>
            </a:r>
            <a:endParaRPr lang="nl-BE" dirty="0" smtClean="0"/>
          </a:p>
          <a:p>
            <a:r>
              <a:rPr lang="nl-BE" dirty="0" smtClean="0"/>
              <a:t>	</a:t>
            </a:r>
            <a:r>
              <a:rPr lang="nl-BE" dirty="0" smtClean="0"/>
              <a:t>		</a:t>
            </a:r>
            <a:r>
              <a:rPr lang="nl-BE" dirty="0" err="1" smtClean="0"/>
              <a:t>Subcontracting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r>
              <a:rPr lang="nl-BE" dirty="0" smtClean="0"/>
              <a:t> are direct </a:t>
            </a:r>
            <a:r>
              <a:rPr lang="nl-BE" dirty="0" err="1" smtClean="0"/>
              <a:t>costs</a:t>
            </a:r>
            <a:r>
              <a:rPr lang="nl-BE" dirty="0" smtClean="0"/>
              <a:t> (</a:t>
            </a:r>
            <a:r>
              <a:rPr lang="nl-BE" dirty="0" err="1" smtClean="0"/>
              <a:t>Form</a:t>
            </a:r>
            <a:r>
              <a:rPr lang="nl-BE" dirty="0" smtClean="0"/>
              <a:t> C)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7" name="TextBox 6"/>
          <p:cNvSpPr txBox="1"/>
          <p:nvPr/>
        </p:nvSpPr>
        <p:spPr>
          <a:xfrm>
            <a:off x="2915816" y="332656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Contracts</a:t>
            </a:r>
            <a:endParaRPr lang="nl-B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5572140"/>
            <a:ext cx="1452560" cy="94508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915816" y="332656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Cost</a:t>
            </a:r>
            <a:r>
              <a:rPr lang="nl-BE" sz="3600" dirty="0" smtClean="0"/>
              <a:t> Models</a:t>
            </a:r>
            <a:endParaRPr lang="nl-BE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060848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5400" dirty="0" smtClean="0"/>
              <a:t>In FP7 </a:t>
            </a:r>
            <a:r>
              <a:rPr lang="nl-BE" sz="5400" dirty="0" err="1" smtClean="0"/>
              <a:t>only</a:t>
            </a:r>
            <a:r>
              <a:rPr lang="nl-BE" sz="5400" dirty="0" smtClean="0"/>
              <a:t> FC model</a:t>
            </a:r>
          </a:p>
          <a:p>
            <a:endParaRPr lang="nl-BE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Direct </a:t>
            </a:r>
            <a:r>
              <a:rPr lang="nl-BE" dirty="0" err="1" smtClean="0"/>
              <a:t>Costs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Personnel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endParaRPr lang="nl-BE" dirty="0" smtClean="0"/>
          </a:p>
          <a:p>
            <a:pPr lvl="2"/>
            <a:r>
              <a:rPr lang="nl-BE" dirty="0" smtClean="0"/>
              <a:t>Employees</a:t>
            </a:r>
          </a:p>
          <a:p>
            <a:pPr lvl="2"/>
            <a:r>
              <a:rPr lang="nl-BE" dirty="0" err="1" smtClean="0"/>
              <a:t>In-house</a:t>
            </a:r>
            <a:r>
              <a:rPr lang="nl-BE" dirty="0" smtClean="0"/>
              <a:t> </a:t>
            </a:r>
            <a:r>
              <a:rPr lang="nl-BE" dirty="0" err="1" smtClean="0"/>
              <a:t>consultants</a:t>
            </a:r>
            <a:endParaRPr lang="nl-BE" dirty="0" smtClean="0"/>
          </a:p>
          <a:p>
            <a:pPr lvl="1"/>
            <a:r>
              <a:rPr lang="nl-BE" dirty="0" err="1" smtClean="0"/>
              <a:t>Third</a:t>
            </a:r>
            <a:r>
              <a:rPr lang="nl-BE" dirty="0" smtClean="0"/>
              <a:t> </a:t>
            </a:r>
            <a:r>
              <a:rPr lang="nl-BE" dirty="0" err="1" smtClean="0"/>
              <a:t>parties</a:t>
            </a:r>
            <a:r>
              <a:rPr lang="nl-BE" dirty="0" smtClean="0"/>
              <a:t> (art II.14.2 of the ECGA)</a:t>
            </a:r>
          </a:p>
          <a:p>
            <a:pPr lvl="1"/>
            <a:r>
              <a:rPr lang="nl-BE" dirty="0" smtClean="0"/>
              <a:t>Travel</a:t>
            </a:r>
          </a:p>
          <a:p>
            <a:pPr lvl="1"/>
            <a:r>
              <a:rPr lang="nl-BE" dirty="0" err="1" smtClean="0"/>
              <a:t>Durable</a:t>
            </a:r>
            <a:r>
              <a:rPr lang="nl-BE" dirty="0" smtClean="0"/>
              <a:t> </a:t>
            </a:r>
            <a:r>
              <a:rPr lang="nl-BE" dirty="0" err="1" smtClean="0"/>
              <a:t>equipment</a:t>
            </a:r>
            <a:endParaRPr lang="nl-BE" dirty="0" smtClean="0"/>
          </a:p>
          <a:p>
            <a:pPr lvl="1"/>
            <a:r>
              <a:rPr lang="nl-BE" dirty="0" err="1" smtClean="0"/>
              <a:t>Consumables</a:t>
            </a:r>
            <a:endParaRPr lang="nl-BE" dirty="0" smtClean="0"/>
          </a:p>
          <a:p>
            <a:pPr lvl="3">
              <a:buNone/>
            </a:pP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Cost</a:t>
            </a:r>
            <a:r>
              <a:rPr lang="nl-BE" sz="3600" dirty="0" smtClean="0"/>
              <a:t> Models</a:t>
            </a:r>
            <a:endParaRPr lang="nl-BE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Indirect </a:t>
            </a:r>
            <a:r>
              <a:rPr lang="nl-BE" dirty="0" err="1" smtClean="0"/>
              <a:t>Costs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Actual</a:t>
            </a:r>
            <a:r>
              <a:rPr lang="nl-BE" dirty="0" smtClean="0"/>
              <a:t> Overhead</a:t>
            </a:r>
          </a:p>
          <a:p>
            <a:pPr lvl="1"/>
            <a:r>
              <a:rPr lang="nl-BE" dirty="0" err="1" smtClean="0"/>
              <a:t>Simplified</a:t>
            </a:r>
            <a:r>
              <a:rPr lang="nl-BE" dirty="0" smtClean="0"/>
              <a:t> </a:t>
            </a:r>
            <a:r>
              <a:rPr lang="nl-BE" dirty="0" err="1" smtClean="0"/>
              <a:t>Method</a:t>
            </a:r>
            <a:endParaRPr lang="nl-BE" dirty="0" smtClean="0"/>
          </a:p>
          <a:p>
            <a:pPr lvl="1"/>
            <a:r>
              <a:rPr lang="nl-BE" dirty="0" smtClean="0"/>
              <a:t>Flat </a:t>
            </a:r>
            <a:r>
              <a:rPr lang="nl-BE" dirty="0" err="1" smtClean="0"/>
              <a:t>rate</a:t>
            </a:r>
            <a:r>
              <a:rPr lang="nl-BE" dirty="0" smtClean="0"/>
              <a:t> of 20% of direct </a:t>
            </a:r>
            <a:r>
              <a:rPr lang="nl-BE" dirty="0" err="1" smtClean="0"/>
              <a:t>eligible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r>
              <a:rPr lang="nl-BE" dirty="0" smtClean="0"/>
              <a:t>, minus </a:t>
            </a:r>
            <a:r>
              <a:rPr lang="nl-BE" dirty="0" err="1" smtClean="0"/>
              <a:t>subco</a:t>
            </a:r>
            <a:r>
              <a:rPr lang="nl-BE" dirty="0" smtClean="0"/>
              <a:t> and </a:t>
            </a:r>
            <a:r>
              <a:rPr lang="nl-BE" dirty="0" err="1" smtClean="0"/>
              <a:t>costs</a:t>
            </a:r>
            <a:r>
              <a:rPr lang="nl-BE" dirty="0" smtClean="0"/>
              <a:t> of resources </a:t>
            </a:r>
            <a:r>
              <a:rPr lang="nl-BE" dirty="0" err="1" smtClean="0"/>
              <a:t>from</a:t>
            </a:r>
            <a:r>
              <a:rPr lang="nl-BE" dirty="0" smtClean="0"/>
              <a:t> 3rd </a:t>
            </a:r>
            <a:r>
              <a:rPr lang="nl-BE" dirty="0" err="1" smtClean="0"/>
              <a:t>parties</a:t>
            </a:r>
            <a:endParaRPr lang="nl-BE" dirty="0" smtClean="0"/>
          </a:p>
          <a:p>
            <a:pPr lvl="1"/>
            <a:r>
              <a:rPr lang="nl-BE" dirty="0" smtClean="0"/>
              <a:t>Flat </a:t>
            </a:r>
            <a:r>
              <a:rPr lang="nl-BE" dirty="0" err="1" smtClean="0"/>
              <a:t>rate</a:t>
            </a:r>
            <a:r>
              <a:rPr lang="nl-BE" dirty="0" smtClean="0"/>
              <a:t> of 60% (</a:t>
            </a:r>
            <a:r>
              <a:rPr lang="nl-BE" dirty="0" err="1" smtClean="0"/>
              <a:t>fur</a:t>
            </a:r>
            <a:r>
              <a:rPr lang="nl-BE" dirty="0" smtClean="0"/>
              <a:t> </a:t>
            </a:r>
            <a:r>
              <a:rPr lang="nl-BE" dirty="0" err="1" smtClean="0"/>
              <a:t>funding</a:t>
            </a:r>
            <a:r>
              <a:rPr lang="nl-BE" dirty="0" smtClean="0"/>
              <a:t> </a:t>
            </a:r>
            <a:r>
              <a:rPr lang="nl-BE" dirty="0" err="1" smtClean="0"/>
              <a:t>schemes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RTD)</a:t>
            </a:r>
          </a:p>
          <a:p>
            <a:pPr lvl="1"/>
            <a:r>
              <a:rPr lang="nl-BE" dirty="0" smtClean="0"/>
              <a:t>For CSA* </a:t>
            </a:r>
            <a:r>
              <a:rPr lang="nl-BE" dirty="0" err="1" smtClean="0"/>
              <a:t>schemes</a:t>
            </a:r>
            <a:r>
              <a:rPr lang="nl-BE" dirty="0" smtClean="0"/>
              <a:t> : </a:t>
            </a:r>
            <a:r>
              <a:rPr lang="nl-BE" dirty="0" err="1" smtClean="0"/>
              <a:t>max</a:t>
            </a:r>
            <a:r>
              <a:rPr lang="nl-BE" dirty="0" smtClean="0"/>
              <a:t> 7% of direct </a:t>
            </a:r>
            <a:r>
              <a:rPr lang="nl-BE" dirty="0" err="1" smtClean="0"/>
              <a:t>eligible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Cost</a:t>
            </a:r>
            <a:r>
              <a:rPr lang="nl-BE" sz="3600" dirty="0" smtClean="0"/>
              <a:t> Models</a:t>
            </a:r>
            <a:endParaRPr lang="nl-BE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6381328"/>
            <a:ext cx="362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* </a:t>
            </a:r>
            <a:r>
              <a:rPr lang="nl-BE" dirty="0" err="1" smtClean="0"/>
              <a:t>Coordination</a:t>
            </a:r>
            <a:r>
              <a:rPr lang="nl-BE" dirty="0" smtClean="0"/>
              <a:t> and support </a:t>
            </a:r>
            <a:r>
              <a:rPr lang="nl-BE" dirty="0" err="1" smtClean="0"/>
              <a:t>Action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nl-BE" dirty="0" err="1" smtClean="0"/>
              <a:t>Eligible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Actual</a:t>
            </a:r>
            <a:r>
              <a:rPr lang="nl-BE" dirty="0" smtClean="0"/>
              <a:t>, </a:t>
            </a:r>
            <a:r>
              <a:rPr lang="nl-BE" dirty="0" err="1" smtClean="0"/>
              <a:t>except</a:t>
            </a:r>
            <a:r>
              <a:rPr lang="nl-BE" dirty="0" smtClean="0"/>
              <a:t> 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(</a:t>
            </a:r>
            <a:r>
              <a:rPr lang="nl-BE" dirty="0" err="1" smtClean="0"/>
              <a:t>yet</a:t>
            </a:r>
            <a:r>
              <a:rPr lang="nl-BE" dirty="0" smtClean="0"/>
              <a:t>) </a:t>
            </a:r>
            <a:r>
              <a:rPr lang="nl-BE" dirty="0" err="1" smtClean="0"/>
              <a:t>available</a:t>
            </a:r>
            <a:r>
              <a:rPr lang="nl-BE" dirty="0" smtClean="0"/>
              <a:t> (e.g. </a:t>
            </a:r>
            <a:r>
              <a:rPr lang="nl-BE" dirty="0" err="1" smtClean="0"/>
              <a:t>real</a:t>
            </a:r>
            <a:r>
              <a:rPr lang="nl-BE" dirty="0" smtClean="0"/>
              <a:t> </a:t>
            </a:r>
            <a:r>
              <a:rPr lang="nl-BE" dirty="0" err="1" smtClean="0"/>
              <a:t>personnel</a:t>
            </a:r>
            <a:r>
              <a:rPr lang="nl-BE" dirty="0" smtClean="0"/>
              <a:t> </a:t>
            </a:r>
            <a:r>
              <a:rPr lang="nl-BE" dirty="0" err="1" smtClean="0"/>
              <a:t>cost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Incurred</a:t>
            </a:r>
            <a:r>
              <a:rPr lang="nl-BE" dirty="0" smtClean="0"/>
              <a:t> </a:t>
            </a:r>
            <a:r>
              <a:rPr lang="nl-BE" dirty="0" err="1" smtClean="0"/>
              <a:t>during</a:t>
            </a:r>
            <a:r>
              <a:rPr lang="nl-BE" dirty="0" smtClean="0"/>
              <a:t> the project, </a:t>
            </a:r>
            <a:r>
              <a:rPr lang="nl-BE" dirty="0" err="1" smtClean="0"/>
              <a:t>except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final</a:t>
            </a:r>
            <a:r>
              <a:rPr lang="nl-BE" dirty="0" smtClean="0"/>
              <a:t> </a:t>
            </a:r>
            <a:r>
              <a:rPr lang="nl-BE" dirty="0" err="1" smtClean="0"/>
              <a:t>reporting</a:t>
            </a:r>
            <a:r>
              <a:rPr lang="nl-BE" dirty="0" smtClean="0"/>
              <a:t> + </a:t>
            </a:r>
            <a:r>
              <a:rPr lang="nl-BE" dirty="0" err="1" smtClean="0"/>
              <a:t>certificates</a:t>
            </a:r>
            <a:r>
              <a:rPr lang="nl-BE" dirty="0" smtClean="0"/>
              <a:t>, </a:t>
            </a:r>
            <a:r>
              <a:rPr lang="nl-BE" dirty="0" err="1" smtClean="0"/>
              <a:t>depreciation</a:t>
            </a:r>
            <a:r>
              <a:rPr lang="nl-BE" dirty="0" smtClean="0"/>
              <a:t>,…</a:t>
            </a:r>
          </a:p>
          <a:p>
            <a:pPr lvl="1"/>
            <a:r>
              <a:rPr lang="nl-BE" dirty="0" err="1" smtClean="0"/>
              <a:t>Incurred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the </a:t>
            </a:r>
            <a:r>
              <a:rPr lang="nl-BE" dirty="0" err="1" smtClean="0"/>
              <a:t>beneficiary</a:t>
            </a:r>
            <a:endParaRPr lang="nl-BE" dirty="0" smtClean="0"/>
          </a:p>
          <a:p>
            <a:pPr lvl="1"/>
            <a:r>
              <a:rPr lang="nl-BE" dirty="0" smtClean="0"/>
              <a:t>In </a:t>
            </a:r>
            <a:r>
              <a:rPr lang="nl-BE" dirty="0" err="1" smtClean="0"/>
              <a:t>accordance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the </a:t>
            </a:r>
            <a:r>
              <a:rPr lang="nl-BE" dirty="0" err="1" smtClean="0"/>
              <a:t>beneficiary’s</a:t>
            </a:r>
            <a:r>
              <a:rPr lang="nl-BE" dirty="0" smtClean="0"/>
              <a:t> </a:t>
            </a:r>
            <a:r>
              <a:rPr lang="nl-BE" dirty="0" err="1" smtClean="0"/>
              <a:t>usual</a:t>
            </a:r>
            <a:r>
              <a:rPr lang="nl-BE" dirty="0" smtClean="0"/>
              <a:t> accounting and management </a:t>
            </a:r>
            <a:r>
              <a:rPr lang="nl-BE" dirty="0" err="1" smtClean="0"/>
              <a:t>principles</a:t>
            </a:r>
            <a:r>
              <a:rPr lang="nl-BE" dirty="0" smtClean="0"/>
              <a:t> (</a:t>
            </a:r>
            <a:r>
              <a:rPr lang="nl-BE" dirty="0" err="1" smtClean="0"/>
              <a:t>identifiable</a:t>
            </a:r>
            <a:r>
              <a:rPr lang="nl-BE" dirty="0" smtClean="0"/>
              <a:t> and </a:t>
            </a:r>
            <a:r>
              <a:rPr lang="nl-BE" dirty="0" err="1" smtClean="0"/>
              <a:t>verifiable</a:t>
            </a:r>
            <a:r>
              <a:rPr lang="nl-BE" dirty="0" smtClean="0"/>
              <a:t>!)</a:t>
            </a:r>
          </a:p>
          <a:p>
            <a:pPr lvl="1"/>
            <a:r>
              <a:rPr lang="nl-BE" dirty="0" err="1" smtClean="0"/>
              <a:t>Recorded</a:t>
            </a:r>
            <a:r>
              <a:rPr lang="nl-BE" dirty="0" smtClean="0"/>
              <a:t> in the accounts of the </a:t>
            </a:r>
            <a:r>
              <a:rPr lang="nl-BE" dirty="0" err="1" smtClean="0"/>
              <a:t>beneficiary</a:t>
            </a:r>
            <a:r>
              <a:rPr lang="nl-BE" dirty="0" smtClean="0"/>
              <a:t> (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third</a:t>
            </a:r>
            <a:r>
              <a:rPr lang="nl-BE" dirty="0" smtClean="0"/>
              <a:t> </a:t>
            </a:r>
            <a:r>
              <a:rPr lang="nl-BE" dirty="0" err="1" smtClean="0"/>
              <a:t>parties</a:t>
            </a:r>
            <a:r>
              <a:rPr lang="nl-BE" dirty="0" smtClean="0"/>
              <a:t>)</a:t>
            </a:r>
          </a:p>
          <a:p>
            <a:pPr lvl="1"/>
            <a:r>
              <a:rPr lang="nl-BE" dirty="0" err="1" smtClean="0"/>
              <a:t>Used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sole</a:t>
            </a:r>
            <a:r>
              <a:rPr lang="nl-BE" dirty="0" smtClean="0"/>
              <a:t> </a:t>
            </a:r>
            <a:r>
              <a:rPr lang="nl-BE" dirty="0" err="1" smtClean="0"/>
              <a:t>purpose</a:t>
            </a:r>
            <a:r>
              <a:rPr lang="nl-BE" dirty="0" smtClean="0"/>
              <a:t> of </a:t>
            </a:r>
            <a:r>
              <a:rPr lang="nl-BE" dirty="0" err="1" smtClean="0"/>
              <a:t>achieving</a:t>
            </a:r>
            <a:r>
              <a:rPr lang="nl-BE" dirty="0" smtClean="0"/>
              <a:t> the </a:t>
            </a:r>
            <a:r>
              <a:rPr lang="nl-BE" dirty="0" err="1" smtClean="0"/>
              <a:t>objectives</a:t>
            </a:r>
            <a:r>
              <a:rPr lang="nl-BE" dirty="0" smtClean="0"/>
              <a:t> of the project</a:t>
            </a:r>
          </a:p>
          <a:p>
            <a:pPr lvl="1"/>
            <a:r>
              <a:rPr lang="nl-BE" dirty="0" err="1" smtClean="0"/>
              <a:t>Airport</a:t>
            </a:r>
            <a:r>
              <a:rPr lang="nl-BE" dirty="0" smtClean="0"/>
              <a:t> </a:t>
            </a:r>
            <a:r>
              <a:rPr lang="nl-BE" dirty="0" err="1" smtClean="0"/>
              <a:t>taxes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Cost</a:t>
            </a:r>
            <a:r>
              <a:rPr lang="nl-BE" sz="3600" dirty="0" smtClean="0"/>
              <a:t> Models</a:t>
            </a:r>
            <a:endParaRPr lang="nl-BE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err="1" smtClean="0"/>
              <a:t>NON-eligible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Identifiable</a:t>
            </a:r>
            <a:r>
              <a:rPr lang="nl-BE" dirty="0" smtClean="0"/>
              <a:t> </a:t>
            </a:r>
            <a:r>
              <a:rPr lang="nl-BE" dirty="0" err="1" smtClean="0"/>
              <a:t>taxes</a:t>
            </a:r>
            <a:r>
              <a:rPr lang="nl-BE" dirty="0" smtClean="0"/>
              <a:t> (eg VAT)</a:t>
            </a:r>
          </a:p>
          <a:p>
            <a:pPr lvl="1"/>
            <a:r>
              <a:rPr lang="nl-BE" dirty="0" smtClean="0"/>
              <a:t>Exchange </a:t>
            </a:r>
            <a:r>
              <a:rPr lang="nl-BE" dirty="0" err="1" smtClean="0"/>
              <a:t>losses</a:t>
            </a:r>
            <a:endParaRPr lang="nl-BE" dirty="0" smtClean="0"/>
          </a:p>
          <a:p>
            <a:pPr lvl="1"/>
            <a:r>
              <a:rPr lang="nl-BE" dirty="0" err="1" smtClean="0"/>
              <a:t>Costs</a:t>
            </a:r>
            <a:r>
              <a:rPr lang="nl-BE" dirty="0" smtClean="0"/>
              <a:t> </a:t>
            </a:r>
            <a:r>
              <a:rPr lang="nl-BE" dirty="0" err="1" smtClean="0"/>
              <a:t>incurred</a:t>
            </a:r>
            <a:r>
              <a:rPr lang="nl-BE" dirty="0" smtClean="0"/>
              <a:t> BEFORE the official start of the </a:t>
            </a:r>
            <a:r>
              <a:rPr lang="nl-BE" dirty="0" err="1" smtClean="0"/>
              <a:t>meetng</a:t>
            </a:r>
            <a:endParaRPr lang="nl-BE" dirty="0" smtClean="0"/>
          </a:p>
          <a:p>
            <a:pPr lvl="1"/>
            <a:r>
              <a:rPr lang="nl-BE" dirty="0" smtClean="0"/>
              <a:t>Intrest </a:t>
            </a:r>
            <a:r>
              <a:rPr lang="nl-BE" dirty="0" err="1" smtClean="0"/>
              <a:t>owed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Cost</a:t>
            </a:r>
            <a:r>
              <a:rPr lang="nl-BE" sz="3600" dirty="0" smtClean="0"/>
              <a:t> Models</a:t>
            </a:r>
            <a:endParaRPr lang="nl-BE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5912917"/>
            <a:ext cx="1452560" cy="9450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824" y="332656"/>
            <a:ext cx="4160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Funding</a:t>
            </a:r>
            <a:r>
              <a:rPr lang="nl-BE" sz="3600" dirty="0" smtClean="0"/>
              <a:t> </a:t>
            </a:r>
            <a:r>
              <a:rPr lang="nl-BE" sz="3600" dirty="0" err="1" smtClean="0"/>
              <a:t>Rates</a:t>
            </a:r>
            <a:r>
              <a:rPr lang="nl-BE" sz="3600" dirty="0" smtClean="0"/>
              <a:t> FP7</a:t>
            </a:r>
            <a:endParaRPr lang="nl-BE" sz="3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1560" y="1268760"/>
          <a:ext cx="8136903" cy="5028417"/>
        </p:xfrm>
        <a:graphic>
          <a:graphicData uri="http://schemas.openxmlformats.org/drawingml/2006/table">
            <a:tbl>
              <a:tblPr/>
              <a:tblGrid>
                <a:gridCol w="1453601"/>
                <a:gridCol w="1472697"/>
                <a:gridCol w="1630138"/>
                <a:gridCol w="1754853"/>
                <a:gridCol w="1825614"/>
              </a:tblGrid>
              <a:tr h="11351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Max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reïmb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rates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9B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smtClean="0">
                          <a:latin typeface="Calibri"/>
                          <a:ea typeface="Times New Roman"/>
                          <a:cs typeface="Times New Roman"/>
                        </a:rPr>
                        <a:t>R&amp;D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nl-BE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9B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Demo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9B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Mgmt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9B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Training/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Dissem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Networking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/Support/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Coordination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9BFF"/>
                    </a:solidFill>
                  </a:tcPr>
                </a:tc>
              </a:tr>
              <a:tr h="2837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Network</a:t>
                      </a:r>
                      <a:r>
                        <a:rPr lang="nl-BE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smtClean="0">
                          <a:latin typeface="Calibri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nl-BE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Excellence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Large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collaborative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projects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50 </a:t>
                      </a:r>
                      <a:r>
                        <a:rPr lang="nl-BE" sz="2400" dirty="0" err="1">
                          <a:latin typeface="Calibri"/>
                          <a:ea typeface="Times New Roman"/>
                          <a:cs typeface="Times New Roman"/>
                        </a:rPr>
                        <a:t>or</a:t>
                      </a: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 75%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Small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collaborative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projects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50 </a:t>
                      </a:r>
                      <a:r>
                        <a:rPr lang="nl-BE" sz="2400" dirty="0" err="1">
                          <a:latin typeface="Calibri"/>
                          <a:ea typeface="Times New Roman"/>
                          <a:cs typeface="Times New Roman"/>
                        </a:rPr>
                        <a:t>or</a:t>
                      </a: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 75%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Specific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research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SME’s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>
                          <a:latin typeface="Calibri"/>
                          <a:ea typeface="Times New Roman"/>
                          <a:cs typeface="Times New Roman"/>
                        </a:rPr>
                        <a:t>50 or 75%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3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Coordination</a:t>
                      </a:r>
                      <a:r>
                        <a:rPr lang="nl-BE" sz="1600" dirty="0">
                          <a:latin typeface="Calibri"/>
                          <a:ea typeface="Times New Roman"/>
                          <a:cs typeface="Times New Roman"/>
                        </a:rPr>
                        <a:t> and Support </a:t>
                      </a:r>
                      <a:r>
                        <a:rPr lang="nl-BE" sz="1600" dirty="0" err="1">
                          <a:latin typeface="Calibri"/>
                          <a:ea typeface="Times New Roman"/>
                          <a:cs typeface="Times New Roman"/>
                        </a:rPr>
                        <a:t>actions</a:t>
                      </a:r>
                      <a:endParaRPr lang="nl-B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>
                          <a:latin typeface="Calibri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113771"/>
            <a:ext cx="415498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4895" y="6383069"/>
            <a:ext cx="5313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dirty="0" smtClean="0">
                <a:latin typeface="Calibri"/>
                <a:ea typeface="Times New Roman"/>
                <a:cs typeface="Times New Roman"/>
              </a:rPr>
              <a:t>*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higher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rates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for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non-profit public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bodies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, </a:t>
            </a:r>
            <a:endParaRPr lang="nl-BE" sz="1200" dirty="0" smtClean="0">
              <a:latin typeface="Calibri"/>
              <a:ea typeface="Times New Roman"/>
              <a:cs typeface="Times New Roman"/>
            </a:endParaRPr>
          </a:p>
          <a:p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secondary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and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higher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education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establishments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, research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organisations</a:t>
            </a:r>
            <a:r>
              <a:rPr lang="nl-BE" sz="1200" dirty="0" smtClean="0">
                <a:latin typeface="Calibri"/>
                <a:ea typeface="Times New Roman"/>
                <a:cs typeface="Times New Roman"/>
              </a:rPr>
              <a:t> and </a:t>
            </a:r>
            <a:r>
              <a:rPr lang="nl-BE" sz="1200" dirty="0" err="1" smtClean="0">
                <a:latin typeface="Calibri"/>
                <a:ea typeface="Times New Roman"/>
                <a:cs typeface="Times New Roman"/>
              </a:rPr>
              <a:t>SME’s</a:t>
            </a:r>
            <a:endParaRPr lang="nl-BE" sz="1200" dirty="0" smtClean="0">
              <a:latin typeface="Calibri"/>
              <a:ea typeface="Times New Roman"/>
              <a:cs typeface="Times New Roman"/>
            </a:endParaRPr>
          </a:p>
          <a:p>
            <a:endParaRPr lang="nl-B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 smtClean="0"/>
              <a:t>Pre-financing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Upon</a:t>
            </a:r>
            <a:r>
              <a:rPr lang="nl-BE" dirty="0" smtClean="0"/>
              <a:t> signature of the GA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Coordinator</a:t>
            </a:r>
            <a:endParaRPr lang="nl-BE" dirty="0" smtClean="0"/>
          </a:p>
          <a:p>
            <a:pPr lvl="1"/>
            <a:r>
              <a:rPr lang="nl-BE" dirty="0" smtClean="0"/>
              <a:t>To the </a:t>
            </a:r>
            <a:r>
              <a:rPr lang="nl-BE" dirty="0" err="1" smtClean="0"/>
              <a:t>coordinator</a:t>
            </a:r>
            <a:r>
              <a:rPr lang="nl-BE" dirty="0" smtClean="0"/>
              <a:t>, to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distributed</a:t>
            </a:r>
            <a:r>
              <a:rPr lang="nl-BE" dirty="0" smtClean="0"/>
              <a:t> </a:t>
            </a:r>
            <a:r>
              <a:rPr lang="nl-BE" dirty="0" err="1" smtClean="0"/>
              <a:t>Upon</a:t>
            </a:r>
            <a:r>
              <a:rPr lang="nl-BE" dirty="0" smtClean="0"/>
              <a:t> signature of the GA </a:t>
            </a:r>
            <a:r>
              <a:rPr lang="nl-BE" dirty="0" err="1" smtClean="0"/>
              <a:t>by</a:t>
            </a:r>
            <a:r>
              <a:rPr lang="nl-BE" dirty="0" smtClean="0"/>
              <a:t> most partners</a:t>
            </a:r>
          </a:p>
          <a:p>
            <a:pPr lvl="1"/>
            <a:r>
              <a:rPr lang="nl-BE" dirty="0" err="1" smtClean="0"/>
              <a:t>Typically</a:t>
            </a:r>
            <a:r>
              <a:rPr lang="nl-BE" dirty="0" smtClean="0"/>
              <a:t> </a:t>
            </a:r>
            <a:r>
              <a:rPr lang="nl-BE" dirty="0" err="1" smtClean="0"/>
              <a:t>between</a:t>
            </a:r>
            <a:r>
              <a:rPr lang="nl-BE" dirty="0" smtClean="0"/>
              <a:t> 60-80% of </a:t>
            </a:r>
            <a:r>
              <a:rPr lang="nl-BE" dirty="0" err="1" smtClean="0"/>
              <a:t>total</a:t>
            </a:r>
            <a:r>
              <a:rPr lang="nl-BE" dirty="0" smtClean="0"/>
              <a:t>  budget (160% of 1 </a:t>
            </a:r>
            <a:r>
              <a:rPr lang="nl-BE" dirty="0" err="1" smtClean="0"/>
              <a:t>reporting</a:t>
            </a:r>
            <a:r>
              <a:rPr lang="nl-BE" dirty="0" smtClean="0"/>
              <a:t> </a:t>
            </a:r>
            <a:r>
              <a:rPr lang="nl-BE" dirty="0" err="1" smtClean="0"/>
              <a:t>period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5% of EC </a:t>
            </a:r>
            <a:r>
              <a:rPr lang="nl-BE" dirty="0" err="1" smtClean="0"/>
              <a:t>total</a:t>
            </a:r>
            <a:r>
              <a:rPr lang="nl-BE" dirty="0" smtClean="0"/>
              <a:t> </a:t>
            </a:r>
            <a:r>
              <a:rPr lang="nl-BE" dirty="0" err="1" smtClean="0"/>
              <a:t>contribution</a:t>
            </a:r>
            <a:r>
              <a:rPr lang="nl-BE" dirty="0" smtClean="0"/>
              <a:t> </a:t>
            </a:r>
            <a:r>
              <a:rPr lang="nl-BE" dirty="0" err="1" smtClean="0"/>
              <a:t>goes</a:t>
            </a:r>
            <a:r>
              <a:rPr lang="nl-BE" dirty="0" smtClean="0"/>
              <a:t> to the </a:t>
            </a:r>
            <a:r>
              <a:rPr lang="nl-BE" dirty="0" err="1" smtClean="0"/>
              <a:t>Guarantee</a:t>
            </a:r>
            <a:r>
              <a:rPr lang="nl-BE" dirty="0" smtClean="0"/>
              <a:t> </a:t>
            </a:r>
            <a:r>
              <a:rPr lang="nl-BE" dirty="0" err="1" smtClean="0"/>
              <a:t>Fund</a:t>
            </a:r>
            <a:r>
              <a:rPr lang="nl-BE" dirty="0" smtClean="0"/>
              <a:t> the moment the </a:t>
            </a:r>
            <a:r>
              <a:rPr lang="nl-BE" dirty="0" err="1" smtClean="0"/>
              <a:t>pre-financing</a:t>
            </a:r>
            <a:r>
              <a:rPr lang="nl-BE" dirty="0" smtClean="0"/>
              <a:t> is </a:t>
            </a:r>
            <a:r>
              <a:rPr lang="nl-BE" dirty="0" err="1" smtClean="0"/>
              <a:t>paid</a:t>
            </a:r>
            <a:endParaRPr lang="nl-BE" dirty="0" smtClean="0"/>
          </a:p>
          <a:p>
            <a:pPr lvl="1"/>
            <a:r>
              <a:rPr lang="nl-BE" dirty="0" smtClean="0"/>
              <a:t>EC </a:t>
            </a:r>
            <a:r>
              <a:rPr lang="nl-BE" dirty="0" err="1" smtClean="0"/>
              <a:t>will</a:t>
            </a:r>
            <a:r>
              <a:rPr lang="nl-BE" dirty="0" smtClean="0"/>
              <a:t> keep a minimum of 10% of the </a:t>
            </a:r>
            <a:r>
              <a:rPr lang="nl-BE" dirty="0" err="1" smtClean="0"/>
              <a:t>total</a:t>
            </a:r>
            <a:r>
              <a:rPr lang="nl-BE" dirty="0" smtClean="0"/>
              <a:t> </a:t>
            </a:r>
            <a:r>
              <a:rPr lang="nl-BE" dirty="0" err="1" smtClean="0"/>
              <a:t>contribution</a:t>
            </a:r>
            <a:r>
              <a:rPr lang="nl-BE" dirty="0" smtClean="0"/>
              <a:t> </a:t>
            </a:r>
            <a:r>
              <a:rPr lang="nl-BE" dirty="0" err="1" smtClean="0"/>
              <a:t>till</a:t>
            </a:r>
            <a:r>
              <a:rPr lang="nl-BE" dirty="0" smtClean="0"/>
              <a:t> the </a:t>
            </a:r>
            <a:r>
              <a:rPr lang="nl-BE" dirty="0" err="1" smtClean="0"/>
              <a:t>final</a:t>
            </a:r>
            <a:r>
              <a:rPr lang="nl-BE" dirty="0" smtClean="0"/>
              <a:t> </a:t>
            </a:r>
            <a:r>
              <a:rPr lang="nl-BE" dirty="0" err="1" smtClean="0"/>
              <a:t>payment</a:t>
            </a:r>
            <a:endParaRPr lang="nl-BE" dirty="0" smtClean="0"/>
          </a:p>
          <a:p>
            <a:pPr lvl="1"/>
            <a:r>
              <a:rPr lang="nl-BE" dirty="0" smtClean="0"/>
              <a:t>The </a:t>
            </a:r>
            <a:r>
              <a:rPr lang="nl-BE" dirty="0" err="1" smtClean="0"/>
              <a:t>prefinancing</a:t>
            </a:r>
            <a:r>
              <a:rPr lang="nl-BE" dirty="0" smtClean="0"/>
              <a:t> </a:t>
            </a:r>
            <a:r>
              <a:rPr lang="nl-BE" dirty="0" err="1" smtClean="0"/>
              <a:t>will</a:t>
            </a:r>
            <a:r>
              <a:rPr lang="nl-BE" dirty="0" smtClean="0"/>
              <a:t> </a:t>
            </a:r>
            <a:r>
              <a:rPr lang="nl-BE" dirty="0" err="1" smtClean="0"/>
              <a:t>remain</a:t>
            </a:r>
            <a:r>
              <a:rPr lang="nl-BE" dirty="0" smtClean="0"/>
              <a:t> the </a:t>
            </a:r>
            <a:r>
              <a:rPr lang="nl-BE" dirty="0" err="1" smtClean="0"/>
              <a:t>property</a:t>
            </a:r>
            <a:r>
              <a:rPr lang="nl-BE" dirty="0" smtClean="0"/>
              <a:t> of the EU </a:t>
            </a:r>
            <a:r>
              <a:rPr lang="nl-BE" dirty="0" err="1" smtClean="0"/>
              <a:t>until</a:t>
            </a:r>
            <a:r>
              <a:rPr lang="nl-BE" dirty="0" smtClean="0"/>
              <a:t> the </a:t>
            </a:r>
            <a:r>
              <a:rPr lang="nl-BE" dirty="0" err="1" smtClean="0"/>
              <a:t>final</a:t>
            </a:r>
            <a:r>
              <a:rPr lang="nl-BE" dirty="0" smtClean="0"/>
              <a:t> </a:t>
            </a:r>
            <a:r>
              <a:rPr lang="nl-BE" dirty="0" err="1" smtClean="0"/>
              <a:t>payment</a:t>
            </a:r>
            <a:endParaRPr lang="nl-BE" dirty="0"/>
          </a:p>
        </p:txBody>
      </p:sp>
      <p:pic>
        <p:nvPicPr>
          <p:cNvPr id="4" name="Content Placeholder 5" descr="wheat_Gr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816" y="332656"/>
            <a:ext cx="5211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err="1" smtClean="0"/>
              <a:t>Reporting</a:t>
            </a:r>
            <a:r>
              <a:rPr lang="nl-BE" sz="3600" dirty="0" smtClean="0"/>
              <a:t> and </a:t>
            </a:r>
            <a:r>
              <a:rPr lang="nl-BE" sz="3600" dirty="0" err="1" smtClean="0"/>
              <a:t>Financing</a:t>
            </a:r>
            <a:endParaRPr lang="nl-BE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590</TotalTime>
  <Words>562</Words>
  <Application>Microsoft Office PowerPoint</Application>
  <PresentationFormat>On-screen Show (4:3)</PresentationFormat>
  <Paragraphs>134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Origin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Contact</vt:lpstr>
    </vt:vector>
  </TitlesOfParts>
  <Company>VITO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DONGQ</dc:creator>
  <cp:lastModifiedBy>DEBREUCR</cp:lastModifiedBy>
  <cp:revision>67</cp:revision>
  <dcterms:created xsi:type="dcterms:W3CDTF">2011-03-18T14:06:36Z</dcterms:created>
  <dcterms:modified xsi:type="dcterms:W3CDTF">2011-03-23T10:09:12Z</dcterms:modified>
</cp:coreProperties>
</file>