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A4"/>
    <a:srgbClr val="ECD840"/>
    <a:srgbClr val="F1E277"/>
    <a:srgbClr val="E4CA5A"/>
    <a:srgbClr val="513D03"/>
    <a:srgbClr val="795B05"/>
    <a:srgbClr val="554003"/>
    <a:srgbClr val="F5F5B7"/>
    <a:srgbClr val="BDA913"/>
    <a:srgbClr val="E9D1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3" d="100"/>
          <a:sy n="103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2878E-F7F7-46D3-B54F-B25C447BDD9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0AD2E0-E7D1-47CF-B65F-090C2BAF3B91}">
      <dgm:prSet phldrT="[Text]" custT="1"/>
      <dgm:spPr/>
      <dgm:t>
        <a:bodyPr/>
        <a:lstStyle/>
        <a:p>
          <a:r>
            <a:rPr lang="en-GB" sz="1700" b="1" dirty="0" smtClean="0"/>
            <a:t>Yield estimates</a:t>
          </a:r>
        </a:p>
        <a:p>
          <a:r>
            <a:rPr lang="en-GB" sz="1800" b="1" dirty="0" smtClean="0"/>
            <a:t>(t/ha)</a:t>
          </a:r>
          <a:endParaRPr lang="en-GB" sz="1800" b="1" dirty="0"/>
        </a:p>
      </dgm:t>
    </dgm:pt>
    <dgm:pt modelId="{1B0C168C-F9B9-42F6-A736-A94CBA8C91AF}" type="parTrans" cxnId="{22D035C4-0637-48EE-A4D9-965E88A0C11B}">
      <dgm:prSet/>
      <dgm:spPr/>
      <dgm:t>
        <a:bodyPr/>
        <a:lstStyle/>
        <a:p>
          <a:endParaRPr lang="en-GB"/>
        </a:p>
      </dgm:t>
    </dgm:pt>
    <dgm:pt modelId="{40276246-B71E-456A-A75B-BB6C0C7B6BD6}" type="sibTrans" cxnId="{22D035C4-0637-48EE-A4D9-965E88A0C11B}">
      <dgm:prSet/>
      <dgm:spPr/>
      <dgm:t>
        <a:bodyPr/>
        <a:lstStyle/>
        <a:p>
          <a:endParaRPr lang="en-GB"/>
        </a:p>
      </dgm:t>
    </dgm:pt>
    <dgm:pt modelId="{F91751B7-6FCA-4EF1-B79C-F0845CE6A01B}">
      <dgm:prSet phldrT="[Text]"/>
      <dgm:spPr/>
      <dgm:t>
        <a:bodyPr/>
        <a:lstStyle/>
        <a:p>
          <a:r>
            <a:rPr lang="en-GB" dirty="0" smtClean="0"/>
            <a:t>Agro-meteorological modelling</a:t>
          </a:r>
          <a:endParaRPr lang="en-GB" dirty="0"/>
        </a:p>
      </dgm:t>
    </dgm:pt>
    <dgm:pt modelId="{098D2E4A-469D-495D-A621-B04C22F3AEA9}" type="parTrans" cxnId="{2D88B289-0A6E-4EA7-BF7A-1678B523A37B}">
      <dgm:prSet/>
      <dgm:spPr/>
      <dgm:t>
        <a:bodyPr/>
        <a:lstStyle/>
        <a:p>
          <a:endParaRPr lang="en-GB"/>
        </a:p>
      </dgm:t>
    </dgm:pt>
    <dgm:pt modelId="{878A21BA-26C5-4E2D-A170-27F864AB9F69}" type="sibTrans" cxnId="{2D88B289-0A6E-4EA7-BF7A-1678B523A37B}">
      <dgm:prSet/>
      <dgm:spPr/>
      <dgm:t>
        <a:bodyPr/>
        <a:lstStyle/>
        <a:p>
          <a:endParaRPr lang="en-GB"/>
        </a:p>
      </dgm:t>
    </dgm:pt>
    <dgm:pt modelId="{51A75D1D-61E8-45DF-99E2-FAC98D692A21}">
      <dgm:prSet phldrT="[Text]"/>
      <dgm:spPr/>
      <dgm:t>
        <a:bodyPr/>
        <a:lstStyle/>
        <a:p>
          <a:r>
            <a:rPr lang="en-GB" dirty="0" smtClean="0"/>
            <a:t>Assimilation by remote sensing </a:t>
          </a:r>
          <a:endParaRPr lang="en-GB" dirty="0"/>
        </a:p>
      </dgm:t>
    </dgm:pt>
    <dgm:pt modelId="{77E8DED4-83FC-428A-B9B7-7C9417365255}" type="parTrans" cxnId="{219370ED-2108-4490-90E6-4F8FD1BE01B2}">
      <dgm:prSet/>
      <dgm:spPr/>
      <dgm:t>
        <a:bodyPr/>
        <a:lstStyle/>
        <a:p>
          <a:endParaRPr lang="en-GB"/>
        </a:p>
      </dgm:t>
    </dgm:pt>
    <dgm:pt modelId="{F70AEC09-9FDF-4016-B78B-2473A8698225}" type="sibTrans" cxnId="{219370ED-2108-4490-90E6-4F8FD1BE01B2}">
      <dgm:prSet/>
      <dgm:spPr/>
      <dgm:t>
        <a:bodyPr/>
        <a:lstStyle/>
        <a:p>
          <a:endParaRPr lang="en-GB"/>
        </a:p>
      </dgm:t>
    </dgm:pt>
    <dgm:pt modelId="{A9F3471A-2D9F-4B7D-AF72-704DB206F82A}">
      <dgm:prSet phldrT="[Text]"/>
      <dgm:spPr/>
      <dgm:t>
        <a:bodyPr/>
        <a:lstStyle/>
        <a:p>
          <a:r>
            <a:rPr lang="en-GB" b="1" dirty="0" smtClean="0"/>
            <a:t>Acreage</a:t>
          </a:r>
        </a:p>
        <a:p>
          <a:r>
            <a:rPr lang="en-GB" b="1" dirty="0" smtClean="0"/>
            <a:t>(ha)</a:t>
          </a:r>
          <a:endParaRPr lang="en-GB" b="1" dirty="0"/>
        </a:p>
      </dgm:t>
    </dgm:pt>
    <dgm:pt modelId="{757C64DE-679E-4095-B4C4-D1A1B64DD0CD}" type="parTrans" cxnId="{5C81FC3A-BF80-4CAC-AA3B-FB641CF3B3D2}">
      <dgm:prSet/>
      <dgm:spPr/>
      <dgm:t>
        <a:bodyPr/>
        <a:lstStyle/>
        <a:p>
          <a:endParaRPr lang="en-GB"/>
        </a:p>
      </dgm:t>
    </dgm:pt>
    <dgm:pt modelId="{030AA0D3-7906-473E-877F-BDF2AF54CE84}" type="sibTrans" cxnId="{5C81FC3A-BF80-4CAC-AA3B-FB641CF3B3D2}">
      <dgm:prSet/>
      <dgm:spPr/>
      <dgm:t>
        <a:bodyPr/>
        <a:lstStyle/>
        <a:p>
          <a:endParaRPr lang="en-GB"/>
        </a:p>
      </dgm:t>
    </dgm:pt>
    <dgm:pt modelId="{A3701EB6-49D9-45EE-ABBE-9FF87F8AF0F5}">
      <dgm:prSet phldrT="[Text]" custT="1"/>
      <dgm:spPr/>
      <dgm:t>
        <a:bodyPr/>
        <a:lstStyle/>
        <a:p>
          <a:r>
            <a:rPr lang="en-GB" sz="2400" dirty="0" smtClean="0"/>
            <a:t>Remote sensing</a:t>
          </a:r>
          <a:endParaRPr lang="en-GB" sz="2400" dirty="0"/>
        </a:p>
      </dgm:t>
    </dgm:pt>
    <dgm:pt modelId="{9A6FC6FE-4D04-4D5C-A00E-E10B1CDC18D3}" type="parTrans" cxnId="{2353C2FF-6E88-44A0-BBFA-F9B888CE19CA}">
      <dgm:prSet/>
      <dgm:spPr/>
      <dgm:t>
        <a:bodyPr/>
        <a:lstStyle/>
        <a:p>
          <a:endParaRPr lang="en-GB"/>
        </a:p>
      </dgm:t>
    </dgm:pt>
    <dgm:pt modelId="{600D7452-E010-4C9A-99CE-205A6CF223BE}" type="sibTrans" cxnId="{2353C2FF-6E88-44A0-BBFA-F9B888CE19CA}">
      <dgm:prSet/>
      <dgm:spPr/>
      <dgm:t>
        <a:bodyPr/>
        <a:lstStyle/>
        <a:p>
          <a:endParaRPr lang="en-GB"/>
        </a:p>
      </dgm:t>
    </dgm:pt>
    <dgm:pt modelId="{E82B0FFE-B477-48E6-9D18-70EDF8869959}" type="pres">
      <dgm:prSet presAssocID="{1312878E-F7F7-46D3-B54F-B25C447BDD9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4F83F2-767D-4147-9297-B5F74E2F549C}" type="pres">
      <dgm:prSet presAssocID="{1312878E-F7F7-46D3-B54F-B25C447BDD9D}" presName="cycle" presStyleCnt="0"/>
      <dgm:spPr/>
    </dgm:pt>
    <dgm:pt modelId="{8C2C16FD-FEBA-48E1-906C-5A13F742AEB9}" type="pres">
      <dgm:prSet presAssocID="{1312878E-F7F7-46D3-B54F-B25C447BDD9D}" presName="centerShape" presStyleCnt="0"/>
      <dgm:spPr/>
    </dgm:pt>
    <dgm:pt modelId="{B836D4EB-0025-4D22-B5E3-B5DC35DE4914}" type="pres">
      <dgm:prSet presAssocID="{1312878E-F7F7-46D3-B54F-B25C447BDD9D}" presName="connSite" presStyleLbl="node1" presStyleIdx="0" presStyleCnt="3"/>
      <dgm:spPr/>
    </dgm:pt>
    <dgm:pt modelId="{B5AA1DF2-EAC5-4933-9AAC-FD5079891C62}" type="pres">
      <dgm:prSet presAssocID="{1312878E-F7F7-46D3-B54F-B25C447BDD9D}" presName="visible" presStyleLbl="node1" presStyleIdx="0" presStyleCnt="3" custScaleX="71652" custScaleY="1030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44EDE2-2CA7-4820-8F88-D2318C7A87BC}" type="pres">
      <dgm:prSet presAssocID="{1B0C168C-F9B9-42F6-A736-A94CBA8C91AF}" presName="Name25" presStyleLbl="parChTrans1D1" presStyleIdx="0" presStyleCnt="2"/>
      <dgm:spPr/>
      <dgm:t>
        <a:bodyPr/>
        <a:lstStyle/>
        <a:p>
          <a:endParaRPr lang="en-GB"/>
        </a:p>
      </dgm:t>
    </dgm:pt>
    <dgm:pt modelId="{4062A1E5-F022-4E92-89E9-C2AC238D2B8B}" type="pres">
      <dgm:prSet presAssocID="{CB0AD2E0-E7D1-47CF-B65F-090C2BAF3B91}" presName="node" presStyleCnt="0"/>
      <dgm:spPr/>
    </dgm:pt>
    <dgm:pt modelId="{756DD9D4-8369-41E4-8537-A7154E479F82}" type="pres">
      <dgm:prSet presAssocID="{CB0AD2E0-E7D1-47CF-B65F-090C2BAF3B91}" presName="parentNode" presStyleLbl="node1" presStyleIdx="1" presStyleCnt="3" custScaleX="107485" custLinFactNeighborX="650" custLinFactNeighborY="-12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4FDA1-0F23-44DB-8EAC-86CD1E55C4D3}" type="pres">
      <dgm:prSet presAssocID="{CB0AD2E0-E7D1-47CF-B65F-090C2BAF3B91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C39AA1-37E5-4C9D-B2E7-D99ACC0FB588}" type="pres">
      <dgm:prSet presAssocID="{757C64DE-679E-4095-B4C4-D1A1B64DD0CD}" presName="Name25" presStyleLbl="parChTrans1D1" presStyleIdx="1" presStyleCnt="2"/>
      <dgm:spPr/>
      <dgm:t>
        <a:bodyPr/>
        <a:lstStyle/>
        <a:p>
          <a:endParaRPr lang="en-GB"/>
        </a:p>
      </dgm:t>
    </dgm:pt>
    <dgm:pt modelId="{FF96CABB-26C0-40E3-BC7E-38A7B96BEDD6}" type="pres">
      <dgm:prSet presAssocID="{A9F3471A-2D9F-4B7D-AF72-704DB206F82A}" presName="node" presStyleCnt="0"/>
      <dgm:spPr/>
    </dgm:pt>
    <dgm:pt modelId="{BD19F1DA-7421-4235-AA4F-A5FE3F9397AF}" type="pres">
      <dgm:prSet presAssocID="{A9F3471A-2D9F-4B7D-AF72-704DB206F82A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A5487-23C2-44DF-9586-A21B47048361}" type="pres">
      <dgm:prSet presAssocID="{A9F3471A-2D9F-4B7D-AF72-704DB206F82A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BC9259-6114-4612-90A7-2374674C32E4}" type="presOf" srcId="{757C64DE-679E-4095-B4C4-D1A1B64DD0CD}" destId="{7CC39AA1-37E5-4C9D-B2E7-D99ACC0FB588}" srcOrd="0" destOrd="0" presId="urn:microsoft.com/office/officeart/2005/8/layout/radial2"/>
    <dgm:cxn modelId="{219370ED-2108-4490-90E6-4F8FD1BE01B2}" srcId="{CB0AD2E0-E7D1-47CF-B65F-090C2BAF3B91}" destId="{51A75D1D-61E8-45DF-99E2-FAC98D692A21}" srcOrd="1" destOrd="0" parTransId="{77E8DED4-83FC-428A-B9B7-7C9417365255}" sibTransId="{F70AEC09-9FDF-4016-B78B-2473A8698225}"/>
    <dgm:cxn modelId="{2D88B289-0A6E-4EA7-BF7A-1678B523A37B}" srcId="{CB0AD2E0-E7D1-47CF-B65F-090C2BAF3B91}" destId="{F91751B7-6FCA-4EF1-B79C-F0845CE6A01B}" srcOrd="0" destOrd="0" parTransId="{098D2E4A-469D-495D-A621-B04C22F3AEA9}" sibTransId="{878A21BA-26C5-4E2D-A170-27F864AB9F69}"/>
    <dgm:cxn modelId="{58158704-7302-40C7-B379-815EDF7BA25A}" type="presOf" srcId="{A9F3471A-2D9F-4B7D-AF72-704DB206F82A}" destId="{BD19F1DA-7421-4235-AA4F-A5FE3F9397AF}" srcOrd="0" destOrd="0" presId="urn:microsoft.com/office/officeart/2005/8/layout/radial2"/>
    <dgm:cxn modelId="{DCDB4FA3-FBF7-40DE-975C-E645FB26A661}" type="presOf" srcId="{51A75D1D-61E8-45DF-99E2-FAC98D692A21}" destId="{66E4FDA1-0F23-44DB-8EAC-86CD1E55C4D3}" srcOrd="0" destOrd="1" presId="urn:microsoft.com/office/officeart/2005/8/layout/radial2"/>
    <dgm:cxn modelId="{C4F2D4B9-2D9C-422D-8C55-678082A2681B}" type="presOf" srcId="{A3701EB6-49D9-45EE-ABBE-9FF87F8AF0F5}" destId="{03CA5487-23C2-44DF-9586-A21B47048361}" srcOrd="0" destOrd="0" presId="urn:microsoft.com/office/officeart/2005/8/layout/radial2"/>
    <dgm:cxn modelId="{EA1E125A-6DCC-4A08-80A6-D36689949993}" type="presOf" srcId="{1312878E-F7F7-46D3-B54F-B25C447BDD9D}" destId="{E82B0FFE-B477-48E6-9D18-70EDF8869959}" srcOrd="0" destOrd="0" presId="urn:microsoft.com/office/officeart/2005/8/layout/radial2"/>
    <dgm:cxn modelId="{6D2EEDB4-F255-4148-A21F-9AF69350E75B}" type="presOf" srcId="{CB0AD2E0-E7D1-47CF-B65F-090C2BAF3B91}" destId="{756DD9D4-8369-41E4-8537-A7154E479F82}" srcOrd="0" destOrd="0" presId="urn:microsoft.com/office/officeart/2005/8/layout/radial2"/>
    <dgm:cxn modelId="{22D035C4-0637-48EE-A4D9-965E88A0C11B}" srcId="{1312878E-F7F7-46D3-B54F-B25C447BDD9D}" destId="{CB0AD2E0-E7D1-47CF-B65F-090C2BAF3B91}" srcOrd="0" destOrd="0" parTransId="{1B0C168C-F9B9-42F6-A736-A94CBA8C91AF}" sibTransId="{40276246-B71E-456A-A75B-BB6C0C7B6BD6}"/>
    <dgm:cxn modelId="{9DDFB1A4-B60F-4F98-923F-C463AAC285A7}" type="presOf" srcId="{1B0C168C-F9B9-42F6-A736-A94CBA8C91AF}" destId="{3944EDE2-2CA7-4820-8F88-D2318C7A87BC}" srcOrd="0" destOrd="0" presId="urn:microsoft.com/office/officeart/2005/8/layout/radial2"/>
    <dgm:cxn modelId="{363FBC61-1C70-41AD-A9ED-B5B0DDA6A4E4}" type="presOf" srcId="{F91751B7-6FCA-4EF1-B79C-F0845CE6A01B}" destId="{66E4FDA1-0F23-44DB-8EAC-86CD1E55C4D3}" srcOrd="0" destOrd="0" presId="urn:microsoft.com/office/officeart/2005/8/layout/radial2"/>
    <dgm:cxn modelId="{5C81FC3A-BF80-4CAC-AA3B-FB641CF3B3D2}" srcId="{1312878E-F7F7-46D3-B54F-B25C447BDD9D}" destId="{A9F3471A-2D9F-4B7D-AF72-704DB206F82A}" srcOrd="1" destOrd="0" parTransId="{757C64DE-679E-4095-B4C4-D1A1B64DD0CD}" sibTransId="{030AA0D3-7906-473E-877F-BDF2AF54CE84}"/>
    <dgm:cxn modelId="{2353C2FF-6E88-44A0-BBFA-F9B888CE19CA}" srcId="{A9F3471A-2D9F-4B7D-AF72-704DB206F82A}" destId="{A3701EB6-49D9-45EE-ABBE-9FF87F8AF0F5}" srcOrd="0" destOrd="0" parTransId="{9A6FC6FE-4D04-4D5C-A00E-E10B1CDC18D3}" sibTransId="{600D7452-E010-4C9A-99CE-205A6CF223BE}"/>
    <dgm:cxn modelId="{9BFAD4EB-3B54-4C0A-A640-3490CFA0A0A9}" type="presParOf" srcId="{E82B0FFE-B477-48E6-9D18-70EDF8869959}" destId="{994F83F2-767D-4147-9297-B5F74E2F549C}" srcOrd="0" destOrd="0" presId="urn:microsoft.com/office/officeart/2005/8/layout/radial2"/>
    <dgm:cxn modelId="{928A7605-E9D1-4E46-907A-704A953ABA69}" type="presParOf" srcId="{994F83F2-767D-4147-9297-B5F74E2F549C}" destId="{8C2C16FD-FEBA-48E1-906C-5A13F742AEB9}" srcOrd="0" destOrd="0" presId="urn:microsoft.com/office/officeart/2005/8/layout/radial2"/>
    <dgm:cxn modelId="{B3F95C29-71BC-4899-9351-025CF38E7DAC}" type="presParOf" srcId="{8C2C16FD-FEBA-48E1-906C-5A13F742AEB9}" destId="{B836D4EB-0025-4D22-B5E3-B5DC35DE4914}" srcOrd="0" destOrd="0" presId="urn:microsoft.com/office/officeart/2005/8/layout/radial2"/>
    <dgm:cxn modelId="{3582F3B7-9005-4342-A4B8-7AE91E862CA6}" type="presParOf" srcId="{8C2C16FD-FEBA-48E1-906C-5A13F742AEB9}" destId="{B5AA1DF2-EAC5-4933-9AAC-FD5079891C62}" srcOrd="1" destOrd="0" presId="urn:microsoft.com/office/officeart/2005/8/layout/radial2"/>
    <dgm:cxn modelId="{022EF4A6-C96C-451D-9684-984BC20DA66D}" type="presParOf" srcId="{994F83F2-767D-4147-9297-B5F74E2F549C}" destId="{3944EDE2-2CA7-4820-8F88-D2318C7A87BC}" srcOrd="1" destOrd="0" presId="urn:microsoft.com/office/officeart/2005/8/layout/radial2"/>
    <dgm:cxn modelId="{60F0E315-E3A9-4C49-8D26-357ADBED7616}" type="presParOf" srcId="{994F83F2-767D-4147-9297-B5F74E2F549C}" destId="{4062A1E5-F022-4E92-89E9-C2AC238D2B8B}" srcOrd="2" destOrd="0" presId="urn:microsoft.com/office/officeart/2005/8/layout/radial2"/>
    <dgm:cxn modelId="{5164F7B2-6D59-49AA-9117-50024ACF59B0}" type="presParOf" srcId="{4062A1E5-F022-4E92-89E9-C2AC238D2B8B}" destId="{756DD9D4-8369-41E4-8537-A7154E479F82}" srcOrd="0" destOrd="0" presId="urn:microsoft.com/office/officeart/2005/8/layout/radial2"/>
    <dgm:cxn modelId="{DED641F2-DD68-4E93-AEFF-B29C0A0BDB61}" type="presParOf" srcId="{4062A1E5-F022-4E92-89E9-C2AC238D2B8B}" destId="{66E4FDA1-0F23-44DB-8EAC-86CD1E55C4D3}" srcOrd="1" destOrd="0" presId="urn:microsoft.com/office/officeart/2005/8/layout/radial2"/>
    <dgm:cxn modelId="{C232B9FA-0664-457E-A81E-04D6DAC44232}" type="presParOf" srcId="{994F83F2-767D-4147-9297-B5F74E2F549C}" destId="{7CC39AA1-37E5-4C9D-B2E7-D99ACC0FB588}" srcOrd="3" destOrd="0" presId="urn:microsoft.com/office/officeart/2005/8/layout/radial2"/>
    <dgm:cxn modelId="{DC954E0C-54BC-4B19-9742-B7B04C33BD45}" type="presParOf" srcId="{994F83F2-767D-4147-9297-B5F74E2F549C}" destId="{FF96CABB-26C0-40E3-BC7E-38A7B96BEDD6}" srcOrd="4" destOrd="0" presId="urn:microsoft.com/office/officeart/2005/8/layout/radial2"/>
    <dgm:cxn modelId="{E97211DE-5518-44B3-B46E-33C13F66DF5F}" type="presParOf" srcId="{FF96CABB-26C0-40E3-BC7E-38A7B96BEDD6}" destId="{BD19F1DA-7421-4235-AA4F-A5FE3F9397AF}" srcOrd="0" destOrd="0" presId="urn:microsoft.com/office/officeart/2005/8/layout/radial2"/>
    <dgm:cxn modelId="{554C8043-B112-4087-A11D-90BEC3B96725}" type="presParOf" srcId="{FF96CABB-26C0-40E3-BC7E-38A7B96BEDD6}" destId="{03CA5487-23C2-44DF-9586-A21B470483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541A8-9BB5-49CD-98BF-BC6EB5B3206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84075B2-7F37-4F01-8585-EB21FC5D1624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GB" dirty="0" smtClean="0"/>
            <a:t>RS</a:t>
          </a:r>
          <a:endParaRPr lang="en-GB" dirty="0"/>
        </a:p>
      </dgm:t>
    </dgm:pt>
    <dgm:pt modelId="{2394BA7F-4B98-4744-9F3B-9D1AC1A398C3}" type="parTrans" cxnId="{AF6FC238-63FD-4620-B9AA-2881C6BA71FC}">
      <dgm:prSet/>
      <dgm:spPr/>
      <dgm:t>
        <a:bodyPr/>
        <a:lstStyle/>
        <a:p>
          <a:endParaRPr lang="en-GB"/>
        </a:p>
      </dgm:t>
    </dgm:pt>
    <dgm:pt modelId="{FC810DCD-E732-461F-B3A1-EE40788FB153}" type="sibTrans" cxnId="{AF6FC238-63FD-4620-B9AA-2881C6BA71FC}">
      <dgm:prSet/>
      <dgm:spPr/>
      <dgm:t>
        <a:bodyPr/>
        <a:lstStyle/>
        <a:p>
          <a:endParaRPr lang="en-GB"/>
        </a:p>
      </dgm:t>
    </dgm:pt>
    <dgm:pt modelId="{6774A29A-1D95-41C9-8E8C-29EB1A296460}">
      <dgm:prSet phldrT="[Text]"/>
      <dgm:spPr>
        <a:solidFill>
          <a:srgbClr val="CCCC00"/>
        </a:solidFill>
      </dgm:spPr>
      <dgm:t>
        <a:bodyPr/>
        <a:lstStyle/>
        <a:p>
          <a:r>
            <a:rPr lang="en-GB" dirty="0" smtClean="0"/>
            <a:t>tech</a:t>
          </a:r>
          <a:endParaRPr lang="en-GB" dirty="0"/>
        </a:p>
      </dgm:t>
    </dgm:pt>
    <dgm:pt modelId="{C8345AE1-8FAF-47C8-B17D-EE404DB559EE}" type="parTrans" cxnId="{FE26261D-67C9-4334-89DC-90224B8D00AD}">
      <dgm:prSet/>
      <dgm:spPr/>
      <dgm:t>
        <a:bodyPr/>
        <a:lstStyle/>
        <a:p>
          <a:endParaRPr lang="en-GB"/>
        </a:p>
      </dgm:t>
    </dgm:pt>
    <dgm:pt modelId="{7C4FD76B-F016-4D6C-BAEC-E916CCE619AF}" type="sibTrans" cxnId="{FE26261D-67C9-4334-89DC-90224B8D00AD}">
      <dgm:prSet/>
      <dgm:spPr/>
      <dgm:t>
        <a:bodyPr/>
        <a:lstStyle/>
        <a:p>
          <a:endParaRPr lang="en-GB"/>
        </a:p>
      </dgm:t>
    </dgm:pt>
    <dgm:pt modelId="{2E6953C6-48E1-48B5-9465-98034F5D4D01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Stat</a:t>
          </a:r>
          <a:endParaRPr lang="en-GB" dirty="0"/>
        </a:p>
      </dgm:t>
    </dgm:pt>
    <dgm:pt modelId="{29FE8A18-61CD-43B0-9212-C6CB762EF76D}" type="parTrans" cxnId="{21A9D0DB-25ED-4F34-90E5-E878F1477D08}">
      <dgm:prSet/>
      <dgm:spPr/>
      <dgm:t>
        <a:bodyPr/>
        <a:lstStyle/>
        <a:p>
          <a:endParaRPr lang="en-GB"/>
        </a:p>
      </dgm:t>
    </dgm:pt>
    <dgm:pt modelId="{D84995DA-0EF4-4C6C-9233-3B7BA6A96249}" type="sibTrans" cxnId="{21A9D0DB-25ED-4F34-90E5-E878F1477D08}">
      <dgm:prSet/>
      <dgm:spPr/>
      <dgm:t>
        <a:bodyPr/>
        <a:lstStyle/>
        <a:p>
          <a:endParaRPr lang="en-GB"/>
        </a:p>
      </dgm:t>
    </dgm:pt>
    <dgm:pt modelId="{3E594FB1-0036-4AB4-BAB1-D74C3DE1717B}" type="pres">
      <dgm:prSet presAssocID="{228541A8-9BB5-49CD-98BF-BC6EB5B3206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C4955D-9C4C-4B15-A9A4-2ACC57DA98AA}" type="pres">
      <dgm:prSet presAssocID="{B84075B2-7F37-4F01-8585-EB21FC5D1624}" presName="gear1" presStyleLbl="node1" presStyleIdx="0" presStyleCnt="3" custLinFactNeighborX="-2767" custLinFactNeighborY="-27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E8747E-5ED4-4EC9-B42F-05A06D87BAAB}" type="pres">
      <dgm:prSet presAssocID="{B84075B2-7F37-4F01-8585-EB21FC5D1624}" presName="gear1srcNode" presStyleLbl="node1" presStyleIdx="0" presStyleCnt="3"/>
      <dgm:spPr/>
      <dgm:t>
        <a:bodyPr/>
        <a:lstStyle/>
        <a:p>
          <a:endParaRPr lang="en-GB"/>
        </a:p>
      </dgm:t>
    </dgm:pt>
    <dgm:pt modelId="{5C83E32E-3037-4217-A79B-636119383170}" type="pres">
      <dgm:prSet presAssocID="{B84075B2-7F37-4F01-8585-EB21FC5D1624}" presName="gear1dstNode" presStyleLbl="node1" presStyleIdx="0" presStyleCnt="3"/>
      <dgm:spPr/>
      <dgm:t>
        <a:bodyPr/>
        <a:lstStyle/>
        <a:p>
          <a:endParaRPr lang="en-GB"/>
        </a:p>
      </dgm:t>
    </dgm:pt>
    <dgm:pt modelId="{C7BB4A82-DA3C-454B-8478-42F44F0E0B4E}" type="pres">
      <dgm:prSet presAssocID="{6774A29A-1D95-41C9-8E8C-29EB1A296460}" presName="gear2" presStyleLbl="node1" presStyleIdx="1" presStyleCnt="3" custLinFactNeighborX="833" custLinFactNeighborY="333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5DBA09-143E-4C8B-AEDA-AA5CDCDA7DEB}" type="pres">
      <dgm:prSet presAssocID="{6774A29A-1D95-41C9-8E8C-29EB1A296460}" presName="gear2srcNode" presStyleLbl="node1" presStyleIdx="1" presStyleCnt="3"/>
      <dgm:spPr/>
      <dgm:t>
        <a:bodyPr/>
        <a:lstStyle/>
        <a:p>
          <a:endParaRPr lang="en-GB"/>
        </a:p>
      </dgm:t>
    </dgm:pt>
    <dgm:pt modelId="{17BAAB3E-0B2C-4396-A6F3-BEFC14B7DEF2}" type="pres">
      <dgm:prSet presAssocID="{6774A29A-1D95-41C9-8E8C-29EB1A296460}" presName="gear2dstNode" presStyleLbl="node1" presStyleIdx="1" presStyleCnt="3"/>
      <dgm:spPr/>
      <dgm:t>
        <a:bodyPr/>
        <a:lstStyle/>
        <a:p>
          <a:endParaRPr lang="en-GB"/>
        </a:p>
      </dgm:t>
    </dgm:pt>
    <dgm:pt modelId="{F9976DB3-3297-4156-9711-AD915ECC55D4}" type="pres">
      <dgm:prSet presAssocID="{2E6953C6-48E1-48B5-9465-98034F5D4D01}" presName="gear3" presStyleLbl="node1" presStyleIdx="2" presStyleCnt="3"/>
      <dgm:spPr/>
      <dgm:t>
        <a:bodyPr/>
        <a:lstStyle/>
        <a:p>
          <a:endParaRPr lang="en-GB"/>
        </a:p>
      </dgm:t>
    </dgm:pt>
    <dgm:pt modelId="{272932C6-E571-41CC-94B9-61F9D000404C}" type="pres">
      <dgm:prSet presAssocID="{2E6953C6-48E1-48B5-9465-98034F5D4D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0FB913-B055-4E0B-AC4C-204EEB524FF4}" type="pres">
      <dgm:prSet presAssocID="{2E6953C6-48E1-48B5-9465-98034F5D4D01}" presName="gear3srcNode" presStyleLbl="node1" presStyleIdx="2" presStyleCnt="3"/>
      <dgm:spPr/>
      <dgm:t>
        <a:bodyPr/>
        <a:lstStyle/>
        <a:p>
          <a:endParaRPr lang="en-GB"/>
        </a:p>
      </dgm:t>
    </dgm:pt>
    <dgm:pt modelId="{62978096-53B2-46A5-A240-93FE42B213A1}" type="pres">
      <dgm:prSet presAssocID="{2E6953C6-48E1-48B5-9465-98034F5D4D01}" presName="gear3dstNode" presStyleLbl="node1" presStyleIdx="2" presStyleCnt="3"/>
      <dgm:spPr/>
      <dgm:t>
        <a:bodyPr/>
        <a:lstStyle/>
        <a:p>
          <a:endParaRPr lang="en-GB"/>
        </a:p>
      </dgm:t>
    </dgm:pt>
    <dgm:pt modelId="{73206B11-7770-4800-983F-5A12F607F41D}" type="pres">
      <dgm:prSet presAssocID="{FC810DCD-E732-461F-B3A1-EE40788FB153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41B87581-E025-4249-B297-A29401738C24}" type="pres">
      <dgm:prSet presAssocID="{7C4FD76B-F016-4D6C-BAEC-E916CCE619AF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1069EBA-0FAB-49E3-B469-FD1A1289D1B3}" type="pres">
      <dgm:prSet presAssocID="{D84995DA-0EF4-4C6C-9233-3B7BA6A96249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507ADEAD-E27F-42EB-AC27-6C7765DF3BA9}" type="presOf" srcId="{7C4FD76B-F016-4D6C-BAEC-E916CCE619AF}" destId="{41B87581-E025-4249-B297-A29401738C24}" srcOrd="0" destOrd="0" presId="urn:microsoft.com/office/officeart/2005/8/layout/gear1"/>
    <dgm:cxn modelId="{21A9D0DB-25ED-4F34-90E5-E878F1477D08}" srcId="{228541A8-9BB5-49CD-98BF-BC6EB5B32060}" destId="{2E6953C6-48E1-48B5-9465-98034F5D4D01}" srcOrd="2" destOrd="0" parTransId="{29FE8A18-61CD-43B0-9212-C6CB762EF76D}" sibTransId="{D84995DA-0EF4-4C6C-9233-3B7BA6A96249}"/>
    <dgm:cxn modelId="{5E228E77-A70B-4499-85DF-FAAE2EF7BC1A}" type="presOf" srcId="{6774A29A-1D95-41C9-8E8C-29EB1A296460}" destId="{17BAAB3E-0B2C-4396-A6F3-BEFC14B7DEF2}" srcOrd="2" destOrd="0" presId="urn:microsoft.com/office/officeart/2005/8/layout/gear1"/>
    <dgm:cxn modelId="{9CADD326-4541-4466-88FA-7594F4EB073E}" type="presOf" srcId="{D84995DA-0EF4-4C6C-9233-3B7BA6A96249}" destId="{C1069EBA-0FAB-49E3-B469-FD1A1289D1B3}" srcOrd="0" destOrd="0" presId="urn:microsoft.com/office/officeart/2005/8/layout/gear1"/>
    <dgm:cxn modelId="{B72E0F2A-A806-440B-A276-AA545B3BD163}" type="presOf" srcId="{228541A8-9BB5-49CD-98BF-BC6EB5B32060}" destId="{3E594FB1-0036-4AB4-BAB1-D74C3DE1717B}" srcOrd="0" destOrd="0" presId="urn:microsoft.com/office/officeart/2005/8/layout/gear1"/>
    <dgm:cxn modelId="{928081EF-7D9A-48EE-98D5-125229D3658A}" type="presOf" srcId="{2E6953C6-48E1-48B5-9465-98034F5D4D01}" destId="{62978096-53B2-46A5-A240-93FE42B213A1}" srcOrd="3" destOrd="0" presId="urn:microsoft.com/office/officeart/2005/8/layout/gear1"/>
    <dgm:cxn modelId="{8C285B04-5344-465C-BECF-C85FBD09B6AC}" type="presOf" srcId="{6774A29A-1D95-41C9-8E8C-29EB1A296460}" destId="{C7BB4A82-DA3C-454B-8478-42F44F0E0B4E}" srcOrd="0" destOrd="0" presId="urn:microsoft.com/office/officeart/2005/8/layout/gear1"/>
    <dgm:cxn modelId="{178B260D-E8FA-42A7-A7B2-9FF0CB95C8E4}" type="presOf" srcId="{2E6953C6-48E1-48B5-9465-98034F5D4D01}" destId="{272932C6-E571-41CC-94B9-61F9D000404C}" srcOrd="1" destOrd="0" presId="urn:microsoft.com/office/officeart/2005/8/layout/gear1"/>
    <dgm:cxn modelId="{7F0B902E-A3BC-4B4D-A147-D5A1921084B8}" type="presOf" srcId="{FC810DCD-E732-461F-B3A1-EE40788FB153}" destId="{73206B11-7770-4800-983F-5A12F607F41D}" srcOrd="0" destOrd="0" presId="urn:microsoft.com/office/officeart/2005/8/layout/gear1"/>
    <dgm:cxn modelId="{02EECE58-2216-4116-B895-2D6425C7F00A}" type="presOf" srcId="{B84075B2-7F37-4F01-8585-EB21FC5D1624}" destId="{41E8747E-5ED4-4EC9-B42F-05A06D87BAAB}" srcOrd="1" destOrd="0" presId="urn:microsoft.com/office/officeart/2005/8/layout/gear1"/>
    <dgm:cxn modelId="{C4867617-7EC1-40B4-824C-ED5C2009F212}" type="presOf" srcId="{2E6953C6-48E1-48B5-9465-98034F5D4D01}" destId="{F9976DB3-3297-4156-9711-AD915ECC55D4}" srcOrd="0" destOrd="0" presId="urn:microsoft.com/office/officeart/2005/8/layout/gear1"/>
    <dgm:cxn modelId="{1BEB20FD-D536-4E27-A3FA-9F3C37AB24B5}" type="presOf" srcId="{B84075B2-7F37-4F01-8585-EB21FC5D1624}" destId="{5C83E32E-3037-4217-A79B-636119383170}" srcOrd="2" destOrd="0" presId="urn:microsoft.com/office/officeart/2005/8/layout/gear1"/>
    <dgm:cxn modelId="{AF6FC238-63FD-4620-B9AA-2881C6BA71FC}" srcId="{228541A8-9BB5-49CD-98BF-BC6EB5B32060}" destId="{B84075B2-7F37-4F01-8585-EB21FC5D1624}" srcOrd="0" destOrd="0" parTransId="{2394BA7F-4B98-4744-9F3B-9D1AC1A398C3}" sibTransId="{FC810DCD-E732-461F-B3A1-EE40788FB153}"/>
    <dgm:cxn modelId="{816C2A70-9D4B-4848-9A2D-2291A9CBB54F}" type="presOf" srcId="{2E6953C6-48E1-48B5-9465-98034F5D4D01}" destId="{4B0FB913-B055-4E0B-AC4C-204EEB524FF4}" srcOrd="2" destOrd="0" presId="urn:microsoft.com/office/officeart/2005/8/layout/gear1"/>
    <dgm:cxn modelId="{FE26261D-67C9-4334-89DC-90224B8D00AD}" srcId="{228541A8-9BB5-49CD-98BF-BC6EB5B32060}" destId="{6774A29A-1D95-41C9-8E8C-29EB1A296460}" srcOrd="1" destOrd="0" parTransId="{C8345AE1-8FAF-47C8-B17D-EE404DB559EE}" sibTransId="{7C4FD76B-F016-4D6C-BAEC-E916CCE619AF}"/>
    <dgm:cxn modelId="{2B150D6F-40F2-4386-8BD2-A93780B351AE}" type="presOf" srcId="{6774A29A-1D95-41C9-8E8C-29EB1A296460}" destId="{3B5DBA09-143E-4C8B-AEDA-AA5CDCDA7DEB}" srcOrd="1" destOrd="0" presId="urn:microsoft.com/office/officeart/2005/8/layout/gear1"/>
    <dgm:cxn modelId="{4CE0D1CD-8590-41C3-B9CA-8C6CE31659B3}" type="presOf" srcId="{B84075B2-7F37-4F01-8585-EB21FC5D1624}" destId="{58C4955D-9C4C-4B15-A9A4-2ACC57DA98AA}" srcOrd="0" destOrd="0" presId="urn:microsoft.com/office/officeart/2005/8/layout/gear1"/>
    <dgm:cxn modelId="{7EBCD785-89C2-4A00-9FDB-62A1D3F80378}" type="presParOf" srcId="{3E594FB1-0036-4AB4-BAB1-D74C3DE1717B}" destId="{58C4955D-9C4C-4B15-A9A4-2ACC57DA98AA}" srcOrd="0" destOrd="0" presId="urn:microsoft.com/office/officeart/2005/8/layout/gear1"/>
    <dgm:cxn modelId="{8D044431-B1A0-4DCE-86BB-985EE7C4E586}" type="presParOf" srcId="{3E594FB1-0036-4AB4-BAB1-D74C3DE1717B}" destId="{41E8747E-5ED4-4EC9-B42F-05A06D87BAAB}" srcOrd="1" destOrd="0" presId="urn:microsoft.com/office/officeart/2005/8/layout/gear1"/>
    <dgm:cxn modelId="{DC745A24-A015-4E5C-837A-60BCB790B3B9}" type="presParOf" srcId="{3E594FB1-0036-4AB4-BAB1-D74C3DE1717B}" destId="{5C83E32E-3037-4217-A79B-636119383170}" srcOrd="2" destOrd="0" presId="urn:microsoft.com/office/officeart/2005/8/layout/gear1"/>
    <dgm:cxn modelId="{EDAE87FA-4A99-4D28-A0EF-BC7DB13C72E9}" type="presParOf" srcId="{3E594FB1-0036-4AB4-BAB1-D74C3DE1717B}" destId="{C7BB4A82-DA3C-454B-8478-42F44F0E0B4E}" srcOrd="3" destOrd="0" presId="urn:microsoft.com/office/officeart/2005/8/layout/gear1"/>
    <dgm:cxn modelId="{E54A7262-68A2-4E2E-9E51-F35B5D30815F}" type="presParOf" srcId="{3E594FB1-0036-4AB4-BAB1-D74C3DE1717B}" destId="{3B5DBA09-143E-4C8B-AEDA-AA5CDCDA7DEB}" srcOrd="4" destOrd="0" presId="urn:microsoft.com/office/officeart/2005/8/layout/gear1"/>
    <dgm:cxn modelId="{57130A61-5302-4300-BC95-70648421C4E8}" type="presParOf" srcId="{3E594FB1-0036-4AB4-BAB1-D74C3DE1717B}" destId="{17BAAB3E-0B2C-4396-A6F3-BEFC14B7DEF2}" srcOrd="5" destOrd="0" presId="urn:microsoft.com/office/officeart/2005/8/layout/gear1"/>
    <dgm:cxn modelId="{4E398208-41FB-4C49-A360-76DAFC1BD435}" type="presParOf" srcId="{3E594FB1-0036-4AB4-BAB1-D74C3DE1717B}" destId="{F9976DB3-3297-4156-9711-AD915ECC55D4}" srcOrd="6" destOrd="0" presId="urn:microsoft.com/office/officeart/2005/8/layout/gear1"/>
    <dgm:cxn modelId="{3DFBCD23-D324-4005-82C0-A75A421ADABC}" type="presParOf" srcId="{3E594FB1-0036-4AB4-BAB1-D74C3DE1717B}" destId="{272932C6-E571-41CC-94B9-61F9D000404C}" srcOrd="7" destOrd="0" presId="urn:microsoft.com/office/officeart/2005/8/layout/gear1"/>
    <dgm:cxn modelId="{058A5A83-981F-4341-AAE4-08A738717B92}" type="presParOf" srcId="{3E594FB1-0036-4AB4-BAB1-D74C3DE1717B}" destId="{4B0FB913-B055-4E0B-AC4C-204EEB524FF4}" srcOrd="8" destOrd="0" presId="urn:microsoft.com/office/officeart/2005/8/layout/gear1"/>
    <dgm:cxn modelId="{1E1027CB-1FB6-469E-BF71-7504EED57861}" type="presParOf" srcId="{3E594FB1-0036-4AB4-BAB1-D74C3DE1717B}" destId="{62978096-53B2-46A5-A240-93FE42B213A1}" srcOrd="9" destOrd="0" presId="urn:microsoft.com/office/officeart/2005/8/layout/gear1"/>
    <dgm:cxn modelId="{623D54BE-BEBE-4A18-A73A-A8899F3AF555}" type="presParOf" srcId="{3E594FB1-0036-4AB4-BAB1-D74C3DE1717B}" destId="{73206B11-7770-4800-983F-5A12F607F41D}" srcOrd="10" destOrd="0" presId="urn:microsoft.com/office/officeart/2005/8/layout/gear1"/>
    <dgm:cxn modelId="{D0BC7DF1-1180-4CFB-9EA9-BCF75A431636}" type="presParOf" srcId="{3E594FB1-0036-4AB4-BAB1-D74C3DE1717B}" destId="{41B87581-E025-4249-B297-A29401738C24}" srcOrd="11" destOrd="0" presId="urn:microsoft.com/office/officeart/2005/8/layout/gear1"/>
    <dgm:cxn modelId="{A154E140-D438-4647-98BE-18605C20F73D}" type="presParOf" srcId="{3E594FB1-0036-4AB4-BAB1-D74C3DE1717B}" destId="{C1069EBA-0FAB-49E3-B469-FD1A1289D1B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1A575-1158-46F6-84BD-C59E6D5883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12BE81-1545-446D-A5CA-58F1FFFB789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2000" baseline="0" dirty="0">
            <a:latin typeface="SimSun" pitchFamily="2" charset="-122"/>
            <a:ea typeface="ヒラギノ角ゴ Pro W3"/>
          </a:endParaRPr>
        </a:p>
      </dgm:t>
    </dgm:pt>
    <dgm:pt modelId="{4ACDDAA4-45C9-49B7-892B-5E5A8F62A597}" type="parTrans" cxnId="{E1BA26F9-0A15-4AF5-B3EF-70226F5683F0}">
      <dgm:prSet/>
      <dgm:spPr/>
      <dgm:t>
        <a:bodyPr/>
        <a:lstStyle/>
        <a:p>
          <a:endParaRPr lang="en-GB"/>
        </a:p>
      </dgm:t>
    </dgm:pt>
    <dgm:pt modelId="{C33F7C07-FDE6-46D8-B4F0-AB37AA8FF456}" type="sibTrans" cxnId="{E1BA26F9-0A15-4AF5-B3EF-70226F5683F0}">
      <dgm:prSet/>
      <dgm:spPr/>
      <dgm:t>
        <a:bodyPr/>
        <a:lstStyle/>
        <a:p>
          <a:endParaRPr lang="en-GB"/>
        </a:p>
      </dgm:t>
    </dgm:pt>
    <dgm:pt modelId="{53B5A1D5-B98F-4AAC-9196-3D8DE170F47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sz="3200" dirty="0"/>
        </a:p>
      </dgm:t>
    </dgm:pt>
    <dgm:pt modelId="{2B81B6BA-D770-4615-BCD8-15D857C0EF55}" type="parTrans" cxnId="{416F12F8-C625-40A0-A014-46AE02ADB781}">
      <dgm:prSet/>
      <dgm:spPr/>
      <dgm:t>
        <a:bodyPr/>
        <a:lstStyle/>
        <a:p>
          <a:endParaRPr lang="en-GB"/>
        </a:p>
      </dgm:t>
    </dgm:pt>
    <dgm:pt modelId="{0E8A607A-142E-4133-9D9A-9F68A1BB2055}" type="sibTrans" cxnId="{416F12F8-C625-40A0-A014-46AE02ADB781}">
      <dgm:prSet/>
      <dgm:spPr/>
      <dgm:t>
        <a:bodyPr/>
        <a:lstStyle/>
        <a:p>
          <a:endParaRPr lang="en-GB"/>
        </a:p>
      </dgm:t>
    </dgm:pt>
    <dgm:pt modelId="{C136680F-CE16-4F3D-A478-19D8EA76345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F4B6550-A1F5-40B1-ACC8-9C17AC48648C}" type="parTrans" cxnId="{63A384DA-6723-4C68-B8DF-8A74A9D2C018}">
      <dgm:prSet/>
      <dgm:spPr/>
      <dgm:t>
        <a:bodyPr/>
        <a:lstStyle/>
        <a:p>
          <a:endParaRPr lang="en-GB"/>
        </a:p>
      </dgm:t>
    </dgm:pt>
    <dgm:pt modelId="{DE295EFB-15A3-4DB2-9E93-8DC7C56B4928}" type="sibTrans" cxnId="{63A384DA-6723-4C68-B8DF-8A74A9D2C018}">
      <dgm:prSet/>
      <dgm:spPr/>
      <dgm:t>
        <a:bodyPr/>
        <a:lstStyle/>
        <a:p>
          <a:endParaRPr lang="en-GB"/>
        </a:p>
      </dgm:t>
    </dgm:pt>
    <dgm:pt modelId="{F2C7FE0A-327F-4C6B-814C-4614B931FBF5}">
      <dgm:prSet custT="1"/>
      <dgm:spPr/>
      <dgm:t>
        <a:bodyPr/>
        <a:lstStyle/>
        <a:p>
          <a:endParaRPr lang="nl-BE" sz="1400" dirty="0" smtClean="0"/>
        </a:p>
        <a:p>
          <a:endParaRPr lang="nl-BE" sz="1400" dirty="0" smtClean="0"/>
        </a:p>
        <a:p>
          <a:r>
            <a:rPr lang="nl-BE" altLang="zh-CN" sz="3200" b="1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r>
            <a:rPr lang="ar-AE" sz="3200" b="1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zh-CN" sz="3200" b="1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sw-KE" sz="3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endParaRPr lang="en-GB" sz="1400" b="1" dirty="0"/>
        </a:p>
      </dgm:t>
    </dgm:pt>
    <dgm:pt modelId="{FA59B8C6-147D-4F61-A23E-611881A76C6B}" type="parTrans" cxnId="{6BFE9A02-0716-4896-A0AE-C8EE110330E4}">
      <dgm:prSet/>
      <dgm:spPr/>
      <dgm:t>
        <a:bodyPr/>
        <a:lstStyle/>
        <a:p>
          <a:endParaRPr lang="en-GB"/>
        </a:p>
      </dgm:t>
    </dgm:pt>
    <dgm:pt modelId="{067A449B-28D4-4413-BC25-2E7B7D9ECC57}" type="sibTrans" cxnId="{6BFE9A02-0716-4896-A0AE-C8EE110330E4}">
      <dgm:prSet/>
      <dgm:spPr/>
      <dgm:t>
        <a:bodyPr/>
        <a:lstStyle/>
        <a:p>
          <a:endParaRPr lang="en-GB"/>
        </a:p>
      </dgm:t>
    </dgm:pt>
    <dgm:pt modelId="{72E44A0D-F0AB-42D8-BA8C-AC26892B2830}" type="pres">
      <dgm:prSet presAssocID="{BF11A575-1158-46F6-84BD-C59E6D5883EE}" presName="compositeShape" presStyleCnt="0">
        <dgm:presLayoutVars>
          <dgm:chMax val="7"/>
          <dgm:dir/>
          <dgm:resizeHandles val="exact"/>
        </dgm:presLayoutVars>
      </dgm:prSet>
      <dgm:spPr/>
    </dgm:pt>
    <dgm:pt modelId="{336CB5D1-44C4-4D5C-8FE2-9C1A20E04E23}" type="pres">
      <dgm:prSet presAssocID="{EC12BE81-1545-446D-A5CA-58F1FFFB7894}" presName="circ1" presStyleLbl="vennNode1" presStyleIdx="0" presStyleCnt="4"/>
      <dgm:spPr/>
      <dgm:t>
        <a:bodyPr/>
        <a:lstStyle/>
        <a:p>
          <a:endParaRPr lang="en-GB"/>
        </a:p>
      </dgm:t>
    </dgm:pt>
    <dgm:pt modelId="{7EEA698B-0E7E-4BD7-90EE-7D987F38B55A}" type="pres">
      <dgm:prSet presAssocID="{EC12BE81-1545-446D-A5CA-58F1FFFB78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5B46F-0BB7-44D3-904B-6791FEB8B466}" type="pres">
      <dgm:prSet presAssocID="{F2C7FE0A-327F-4C6B-814C-4614B931FBF5}" presName="circ2" presStyleLbl="vennNode1" presStyleIdx="1" presStyleCnt="4" custScaleX="204511" custLinFactNeighborX="7530" custLinFactNeighborY="-2208"/>
      <dgm:spPr/>
      <dgm:t>
        <a:bodyPr/>
        <a:lstStyle/>
        <a:p>
          <a:endParaRPr lang="en-GB"/>
        </a:p>
      </dgm:t>
    </dgm:pt>
    <dgm:pt modelId="{3AB7D7DE-8422-46E1-88E2-E64D6A49C547}" type="pres">
      <dgm:prSet presAssocID="{F2C7FE0A-327F-4C6B-814C-4614B931FB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E3B60-E1C5-4FE2-906E-8D62A915C680}" type="pres">
      <dgm:prSet presAssocID="{53B5A1D5-B98F-4AAC-9196-3D8DE170F47B}" presName="circ3" presStyleLbl="vennNode1" presStyleIdx="2" presStyleCnt="4"/>
      <dgm:spPr/>
      <dgm:t>
        <a:bodyPr/>
        <a:lstStyle/>
        <a:p>
          <a:endParaRPr lang="en-GB"/>
        </a:p>
      </dgm:t>
    </dgm:pt>
    <dgm:pt modelId="{D31A7956-8459-431C-BA6A-2F06F45FA778}" type="pres">
      <dgm:prSet presAssocID="{53B5A1D5-B98F-4AAC-9196-3D8DE170F4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D0384-BB3E-4939-AC30-B81B4EF4AEBB}" type="pres">
      <dgm:prSet presAssocID="{C136680F-CE16-4F3D-A478-19D8EA763450}" presName="circ4" presStyleLbl="vennNode1" presStyleIdx="3" presStyleCnt="4" custLinFactNeighborX="707" custLinFactNeighborY="-2208"/>
      <dgm:spPr/>
      <dgm:t>
        <a:bodyPr/>
        <a:lstStyle/>
        <a:p>
          <a:endParaRPr lang="en-GB"/>
        </a:p>
      </dgm:t>
    </dgm:pt>
    <dgm:pt modelId="{0D43C6A5-C6B4-43C4-BD04-C337F8EA9876}" type="pres">
      <dgm:prSet presAssocID="{C136680F-CE16-4F3D-A478-19D8EA76345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2B71CE-D517-4EEC-9F1B-9A36430ED9CE}" type="presOf" srcId="{F2C7FE0A-327F-4C6B-814C-4614B931FBF5}" destId="{3AB7D7DE-8422-46E1-88E2-E64D6A49C547}" srcOrd="1" destOrd="0" presId="urn:microsoft.com/office/officeart/2005/8/layout/venn1"/>
    <dgm:cxn modelId="{911D5E04-C8EC-4852-B23C-AA3FE77A53E8}" type="presOf" srcId="{C136680F-CE16-4F3D-A478-19D8EA763450}" destId="{0D43C6A5-C6B4-43C4-BD04-C337F8EA9876}" srcOrd="1" destOrd="0" presId="urn:microsoft.com/office/officeart/2005/8/layout/venn1"/>
    <dgm:cxn modelId="{EF343255-C897-4B6D-895D-68B13C41E59C}" type="presOf" srcId="{EC12BE81-1545-446D-A5CA-58F1FFFB7894}" destId="{7EEA698B-0E7E-4BD7-90EE-7D987F38B55A}" srcOrd="1" destOrd="0" presId="urn:microsoft.com/office/officeart/2005/8/layout/venn1"/>
    <dgm:cxn modelId="{6BFE9A02-0716-4896-A0AE-C8EE110330E4}" srcId="{BF11A575-1158-46F6-84BD-C59E6D5883EE}" destId="{F2C7FE0A-327F-4C6B-814C-4614B931FBF5}" srcOrd="1" destOrd="0" parTransId="{FA59B8C6-147D-4F61-A23E-611881A76C6B}" sibTransId="{067A449B-28D4-4413-BC25-2E7B7D9ECC57}"/>
    <dgm:cxn modelId="{9FA4A628-A043-4208-B017-5508B6BA5797}" type="presOf" srcId="{F2C7FE0A-327F-4C6B-814C-4614B931FBF5}" destId="{AFC5B46F-0BB7-44D3-904B-6791FEB8B466}" srcOrd="0" destOrd="0" presId="urn:microsoft.com/office/officeart/2005/8/layout/venn1"/>
    <dgm:cxn modelId="{3EBBEA8C-9DEB-49D9-99F3-36D9CE2556C4}" type="presOf" srcId="{EC12BE81-1545-446D-A5CA-58F1FFFB7894}" destId="{336CB5D1-44C4-4D5C-8FE2-9C1A20E04E23}" srcOrd="0" destOrd="0" presId="urn:microsoft.com/office/officeart/2005/8/layout/venn1"/>
    <dgm:cxn modelId="{63A384DA-6723-4C68-B8DF-8A74A9D2C018}" srcId="{BF11A575-1158-46F6-84BD-C59E6D5883EE}" destId="{C136680F-CE16-4F3D-A478-19D8EA763450}" srcOrd="3" destOrd="0" parTransId="{FF4B6550-A1F5-40B1-ACC8-9C17AC48648C}" sibTransId="{DE295EFB-15A3-4DB2-9E93-8DC7C56B4928}"/>
    <dgm:cxn modelId="{E1BA26F9-0A15-4AF5-B3EF-70226F5683F0}" srcId="{BF11A575-1158-46F6-84BD-C59E6D5883EE}" destId="{EC12BE81-1545-446D-A5CA-58F1FFFB7894}" srcOrd="0" destOrd="0" parTransId="{4ACDDAA4-45C9-49B7-892B-5E5A8F62A597}" sibTransId="{C33F7C07-FDE6-46D8-B4F0-AB37AA8FF456}"/>
    <dgm:cxn modelId="{A4E59041-169F-413A-B677-6068955BA50E}" type="presOf" srcId="{53B5A1D5-B98F-4AAC-9196-3D8DE170F47B}" destId="{7D8E3B60-E1C5-4FE2-906E-8D62A915C680}" srcOrd="0" destOrd="0" presId="urn:microsoft.com/office/officeart/2005/8/layout/venn1"/>
    <dgm:cxn modelId="{284D7229-D1EF-41F8-BD7B-77ED67A210DB}" type="presOf" srcId="{C136680F-CE16-4F3D-A478-19D8EA763450}" destId="{C47D0384-BB3E-4939-AC30-B81B4EF4AEBB}" srcOrd="0" destOrd="0" presId="urn:microsoft.com/office/officeart/2005/8/layout/venn1"/>
    <dgm:cxn modelId="{D33BFB63-CE9C-486A-A5D1-EC086B625C70}" type="presOf" srcId="{53B5A1D5-B98F-4AAC-9196-3D8DE170F47B}" destId="{D31A7956-8459-431C-BA6A-2F06F45FA778}" srcOrd="1" destOrd="0" presId="urn:microsoft.com/office/officeart/2005/8/layout/venn1"/>
    <dgm:cxn modelId="{4B920A92-25C3-482B-95EB-705B2793AC51}" type="presOf" srcId="{BF11A575-1158-46F6-84BD-C59E6D5883EE}" destId="{72E44A0D-F0AB-42D8-BA8C-AC26892B2830}" srcOrd="0" destOrd="0" presId="urn:microsoft.com/office/officeart/2005/8/layout/venn1"/>
    <dgm:cxn modelId="{416F12F8-C625-40A0-A014-46AE02ADB781}" srcId="{BF11A575-1158-46F6-84BD-C59E6D5883EE}" destId="{53B5A1D5-B98F-4AAC-9196-3D8DE170F47B}" srcOrd="2" destOrd="0" parTransId="{2B81B6BA-D770-4615-BCD8-15D857C0EF55}" sibTransId="{0E8A607A-142E-4133-9D9A-9F68A1BB2055}"/>
    <dgm:cxn modelId="{B998FB25-FF2C-44CB-92AA-DB92DB4EA7BF}" type="presParOf" srcId="{72E44A0D-F0AB-42D8-BA8C-AC26892B2830}" destId="{336CB5D1-44C4-4D5C-8FE2-9C1A20E04E23}" srcOrd="0" destOrd="0" presId="urn:microsoft.com/office/officeart/2005/8/layout/venn1"/>
    <dgm:cxn modelId="{9F0AE43B-AB37-4F08-800D-3CF52FC072FC}" type="presParOf" srcId="{72E44A0D-F0AB-42D8-BA8C-AC26892B2830}" destId="{7EEA698B-0E7E-4BD7-90EE-7D987F38B55A}" srcOrd="1" destOrd="0" presId="urn:microsoft.com/office/officeart/2005/8/layout/venn1"/>
    <dgm:cxn modelId="{1FB51B63-B4B7-4A93-BAC6-CB19334B4375}" type="presParOf" srcId="{72E44A0D-F0AB-42D8-BA8C-AC26892B2830}" destId="{AFC5B46F-0BB7-44D3-904B-6791FEB8B466}" srcOrd="2" destOrd="0" presId="urn:microsoft.com/office/officeart/2005/8/layout/venn1"/>
    <dgm:cxn modelId="{4B873654-0CB7-46F1-87AA-E2EEC12895B6}" type="presParOf" srcId="{72E44A0D-F0AB-42D8-BA8C-AC26892B2830}" destId="{3AB7D7DE-8422-46E1-88E2-E64D6A49C547}" srcOrd="3" destOrd="0" presId="urn:microsoft.com/office/officeart/2005/8/layout/venn1"/>
    <dgm:cxn modelId="{99A2273A-D8DA-4347-B592-17756756C606}" type="presParOf" srcId="{72E44A0D-F0AB-42D8-BA8C-AC26892B2830}" destId="{7D8E3B60-E1C5-4FE2-906E-8D62A915C680}" srcOrd="4" destOrd="0" presId="urn:microsoft.com/office/officeart/2005/8/layout/venn1"/>
    <dgm:cxn modelId="{3FC22ED9-CF64-4885-B275-9E957FCC0B9B}" type="presParOf" srcId="{72E44A0D-F0AB-42D8-BA8C-AC26892B2830}" destId="{D31A7956-8459-431C-BA6A-2F06F45FA778}" srcOrd="5" destOrd="0" presId="urn:microsoft.com/office/officeart/2005/8/layout/venn1"/>
    <dgm:cxn modelId="{B6A253FA-0FE8-4C07-ACF0-A6DCB052302D}" type="presParOf" srcId="{72E44A0D-F0AB-42D8-BA8C-AC26892B2830}" destId="{C47D0384-BB3E-4939-AC30-B81B4EF4AEBB}" srcOrd="6" destOrd="0" presId="urn:microsoft.com/office/officeart/2005/8/layout/venn1"/>
    <dgm:cxn modelId="{28CF688B-554B-461C-91C0-C4930BA1FEBF}" type="presParOf" srcId="{72E44A0D-F0AB-42D8-BA8C-AC26892B2830}" destId="{0D43C6A5-C6B4-43C4-BD04-C337F8EA987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39AA1-37E5-4C9D-B2E7-D99ACC0FB588}">
      <dsp:nvSpPr>
        <dsp:cNvPr id="0" name=""/>
        <dsp:cNvSpPr/>
      </dsp:nvSpPr>
      <dsp:spPr>
        <a:xfrm rot="1742651">
          <a:off x="1669333" y="2621996"/>
          <a:ext cx="772124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72124" y="336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4EDE2-2CA7-4820-8F88-D2318C7A87BC}">
      <dsp:nvSpPr>
        <dsp:cNvPr id="0" name=""/>
        <dsp:cNvSpPr/>
      </dsp:nvSpPr>
      <dsp:spPr>
        <a:xfrm rot="19833317">
          <a:off x="1670335" y="1373944"/>
          <a:ext cx="736187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36187" y="336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1DF2-EAC5-4933-9AAC-FD5079891C62}">
      <dsp:nvSpPr>
        <dsp:cNvPr id="0" name=""/>
        <dsp:cNvSpPr/>
      </dsp:nvSpPr>
      <dsp:spPr>
        <a:xfrm>
          <a:off x="128237" y="875598"/>
          <a:ext cx="1608183" cy="23128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DD9D4-8369-41E4-8537-A7154E479F82}">
      <dsp:nvSpPr>
        <dsp:cNvPr id="0" name=""/>
        <dsp:cNvSpPr/>
      </dsp:nvSpPr>
      <dsp:spPr>
        <a:xfrm>
          <a:off x="2253989" y="204047"/>
          <a:ext cx="1447459" cy="134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Yield estimates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(t/ha)</a:t>
          </a:r>
          <a:endParaRPr lang="en-GB" sz="1800" b="1" kern="1200" dirty="0"/>
        </a:p>
      </dsp:txBody>
      <dsp:txXfrm>
        <a:off x="2253989" y="204047"/>
        <a:ext cx="1447459" cy="1346662"/>
      </dsp:txXfrm>
    </dsp:sp>
    <dsp:sp modelId="{66E4FDA1-0F23-44DB-8EAC-86CD1E55C4D3}">
      <dsp:nvSpPr>
        <dsp:cNvPr id="0" name=""/>
        <dsp:cNvSpPr/>
      </dsp:nvSpPr>
      <dsp:spPr>
        <a:xfrm>
          <a:off x="3710118" y="204047"/>
          <a:ext cx="2171189" cy="134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Agro-meteorological modelling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Assimilation by remote sensing </a:t>
          </a:r>
          <a:endParaRPr lang="en-GB" sz="1900" kern="1200" dirty="0"/>
        </a:p>
      </dsp:txBody>
      <dsp:txXfrm>
        <a:off x="3710118" y="204047"/>
        <a:ext cx="2171189" cy="1346662"/>
      </dsp:txXfrm>
    </dsp:sp>
    <dsp:sp modelId="{BD19F1DA-7421-4235-AA4F-A5FE3F9397AF}">
      <dsp:nvSpPr>
        <dsp:cNvPr id="0" name=""/>
        <dsp:cNvSpPr/>
      </dsp:nvSpPr>
      <dsp:spPr>
        <a:xfrm>
          <a:off x="2308234" y="2496645"/>
          <a:ext cx="1346662" cy="134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Acreage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(ha)</a:t>
          </a:r>
          <a:endParaRPr lang="en-GB" sz="1800" b="1" kern="1200" dirty="0"/>
        </a:p>
      </dsp:txBody>
      <dsp:txXfrm>
        <a:off x="2308234" y="2496645"/>
        <a:ext cx="1346662" cy="1346662"/>
      </dsp:txXfrm>
    </dsp:sp>
    <dsp:sp modelId="{03CA5487-23C2-44DF-9586-A21B47048361}">
      <dsp:nvSpPr>
        <dsp:cNvPr id="0" name=""/>
        <dsp:cNvSpPr/>
      </dsp:nvSpPr>
      <dsp:spPr>
        <a:xfrm>
          <a:off x="3789562" y="2496645"/>
          <a:ext cx="2019993" cy="134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Remote sensing</a:t>
          </a:r>
          <a:endParaRPr lang="en-GB" sz="2400" kern="1200" dirty="0"/>
        </a:p>
      </dsp:txBody>
      <dsp:txXfrm>
        <a:off x="3789562" y="2496645"/>
        <a:ext cx="2019993" cy="1346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C4955D-9C4C-4B15-A9A4-2ACC57DA98AA}">
      <dsp:nvSpPr>
        <dsp:cNvPr id="0" name=""/>
        <dsp:cNvSpPr/>
      </dsp:nvSpPr>
      <dsp:spPr>
        <a:xfrm>
          <a:off x="715870" y="670416"/>
          <a:ext cx="848079" cy="848079"/>
        </a:xfrm>
        <a:prstGeom prst="gear9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RS</a:t>
          </a:r>
          <a:endParaRPr lang="en-GB" sz="1100" kern="1200" dirty="0"/>
        </a:p>
      </dsp:txBody>
      <dsp:txXfrm>
        <a:off x="715870" y="670416"/>
        <a:ext cx="848079" cy="848079"/>
      </dsp:txXfrm>
    </dsp:sp>
    <dsp:sp modelId="{C7BB4A82-DA3C-454B-8478-42F44F0E0B4E}">
      <dsp:nvSpPr>
        <dsp:cNvPr id="0" name=""/>
        <dsp:cNvSpPr/>
      </dsp:nvSpPr>
      <dsp:spPr>
        <a:xfrm>
          <a:off x="251046" y="513985"/>
          <a:ext cx="616784" cy="616784"/>
        </a:xfrm>
        <a:prstGeom prst="gear6">
          <a:avLst/>
        </a:prstGeom>
        <a:solidFill>
          <a:srgbClr val="CC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tech</a:t>
          </a:r>
          <a:endParaRPr lang="en-GB" sz="1100" kern="1200" dirty="0"/>
        </a:p>
      </dsp:txBody>
      <dsp:txXfrm>
        <a:off x="251046" y="513985"/>
        <a:ext cx="616784" cy="616784"/>
      </dsp:txXfrm>
    </dsp:sp>
    <dsp:sp modelId="{F9976DB3-3297-4156-9711-AD915ECC55D4}">
      <dsp:nvSpPr>
        <dsp:cNvPr id="0" name=""/>
        <dsp:cNvSpPr/>
      </dsp:nvSpPr>
      <dsp:spPr>
        <a:xfrm rot="20700000">
          <a:off x="591370" y="67909"/>
          <a:ext cx="604323" cy="604323"/>
        </a:xfrm>
        <a:prstGeom prst="gear6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Stat</a:t>
          </a:r>
          <a:endParaRPr lang="en-GB" sz="1100" kern="1200" dirty="0"/>
        </a:p>
      </dsp:txBody>
      <dsp:txXfrm>
        <a:off x="723916" y="200455"/>
        <a:ext cx="339231" cy="339231"/>
      </dsp:txXfrm>
    </dsp:sp>
    <dsp:sp modelId="{73206B11-7770-4800-983F-5A12F607F41D}">
      <dsp:nvSpPr>
        <dsp:cNvPr id="0" name=""/>
        <dsp:cNvSpPr/>
      </dsp:nvSpPr>
      <dsp:spPr>
        <a:xfrm>
          <a:off x="648620" y="579659"/>
          <a:ext cx="1085541" cy="1085541"/>
        </a:xfrm>
        <a:prstGeom prst="circularArrow">
          <a:avLst>
            <a:gd name="adj1" fmla="val 4688"/>
            <a:gd name="adj2" fmla="val 299029"/>
            <a:gd name="adj3" fmla="val 2377287"/>
            <a:gd name="adj4" fmla="val 1620193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7581-E025-4249-B297-A29401738C24}">
      <dsp:nvSpPr>
        <dsp:cNvPr id="0" name=""/>
        <dsp:cNvSpPr/>
      </dsp:nvSpPr>
      <dsp:spPr>
        <a:xfrm>
          <a:off x="136677" y="368339"/>
          <a:ext cx="788713" cy="7887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69EBA-0FAB-49E3-B469-FD1A1289D1B3}">
      <dsp:nvSpPr>
        <dsp:cNvPr id="0" name=""/>
        <dsp:cNvSpPr/>
      </dsp:nvSpPr>
      <dsp:spPr>
        <a:xfrm>
          <a:off x="451584" y="-53077"/>
          <a:ext cx="850392" cy="8503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CB5D1-44C4-4D5C-8FE2-9C1A20E04E23}">
      <dsp:nvSpPr>
        <dsp:cNvPr id="0" name=""/>
        <dsp:cNvSpPr/>
      </dsp:nvSpPr>
      <dsp:spPr>
        <a:xfrm>
          <a:off x="1439207" y="40639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baseline="0" dirty="0">
            <a:latin typeface="SimSun" pitchFamily="2" charset="-122"/>
            <a:ea typeface="ヒラギノ角ゴ Pro W3"/>
          </a:endParaRPr>
        </a:p>
      </dsp:txBody>
      <dsp:txXfrm>
        <a:off x="1683047" y="325119"/>
        <a:ext cx="1625600" cy="670560"/>
      </dsp:txXfrm>
    </dsp:sp>
    <dsp:sp modelId="{AFC5B46F-0BB7-44D3-904B-6791FEB8B466}">
      <dsp:nvSpPr>
        <dsp:cNvPr id="0" name=""/>
        <dsp:cNvSpPr/>
      </dsp:nvSpPr>
      <dsp:spPr>
        <a:xfrm>
          <a:off x="1428752" y="928698"/>
          <a:ext cx="432189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b="1" kern="1200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b="1" kern="1200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w-KE" sz="3200" kern="1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>
        <a:off x="3755924" y="1172538"/>
        <a:ext cx="1662265" cy="1625600"/>
      </dsp:txXfrm>
    </dsp:sp>
    <dsp:sp modelId="{7D8E3B60-E1C5-4FE2-906E-8D62A915C680}">
      <dsp:nvSpPr>
        <dsp:cNvPr id="0" name=""/>
        <dsp:cNvSpPr/>
      </dsp:nvSpPr>
      <dsp:spPr>
        <a:xfrm>
          <a:off x="1439207" y="1910080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1683047" y="3068320"/>
        <a:ext cx="1625600" cy="670560"/>
      </dsp:txXfrm>
    </dsp:sp>
    <dsp:sp modelId="{C47D0384-BB3E-4939-AC30-B81B4EF4AEBB}">
      <dsp:nvSpPr>
        <dsp:cNvPr id="0" name=""/>
        <dsp:cNvSpPr/>
      </dsp:nvSpPr>
      <dsp:spPr>
        <a:xfrm>
          <a:off x="519428" y="928698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81988" y="1172538"/>
        <a:ext cx="8128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474F-5ABD-4E2C-9476-C8E258F024C5}" type="datetimeFigureOut">
              <a:rPr lang="nl-BE" smtClean="0"/>
              <a:pPr/>
              <a:t>23/03/2011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5E1B-6EEF-4EA3-9566-C5781BEA05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3/23/2011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3/23/2011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2285984" cy="1233540"/>
          </a:xfrm>
          <a:prstGeom prst="rect">
            <a:avLst/>
          </a:prstGeom>
        </p:spPr>
      </p:pic>
      <p:pic>
        <p:nvPicPr>
          <p:cNvPr id="8" name="Picture 7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286388"/>
            <a:ext cx="1738312" cy="11310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5984" y="2786058"/>
            <a:ext cx="6429420" cy="121444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Arial" pitchFamily="34" charset="0"/>
              </a:rPr>
              <a:t>Crop monitoring as an E-agriculture tool in developing countries (E-AGRI)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54003"/>
              </a:solidFill>
              <a:effectLst/>
              <a:uLnTx/>
              <a:uFillTx/>
              <a:latin typeface="Berlin Sans FB Demi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7554" y="4429132"/>
            <a:ext cx="365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513D03"/>
                </a:solidFill>
              </a:rPr>
              <a:t>FP7 STREP Project </a:t>
            </a:r>
            <a:r>
              <a:rPr lang="en-GB" dirty="0" smtClean="0">
                <a:solidFill>
                  <a:srgbClr val="513D03"/>
                </a:solidFill>
              </a:rPr>
              <a:t>(GA 270351)</a:t>
            </a:r>
            <a:endParaRPr lang="en-GB" dirty="0">
              <a:solidFill>
                <a:srgbClr val="513D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estimation: </a:t>
            </a:r>
          </a:p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Agro-meteorological modelling - BioMA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6715172" cy="41529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Remote sensing –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LoRes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 Imagery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71538" y="1381376"/>
            <a:ext cx="7643866" cy="3929090"/>
            <a:chOff x="96" y="543"/>
            <a:chExt cx="5568" cy="3121"/>
          </a:xfrm>
        </p:grpSpPr>
        <p:pic>
          <p:nvPicPr>
            <p:cNvPr id="21" name="Picture 3" descr="segment_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768"/>
              <a:ext cx="1920" cy="2896"/>
            </a:xfrm>
            <a:prstGeom prst="rect">
              <a:avLst/>
            </a:prstGeom>
            <a:noFill/>
          </p:spPr>
        </p:pic>
        <p:pic>
          <p:nvPicPr>
            <p:cNvPr id="22" name="Picture 4" descr="s1_20011014_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768"/>
              <a:ext cx="3600" cy="1311"/>
            </a:xfrm>
            <a:prstGeom prst="rect">
              <a:avLst/>
            </a:prstGeom>
            <a:noFill/>
          </p:spPr>
        </p:pic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43" y="543"/>
              <a:ext cx="173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dirty="0" err="1" smtClean="0"/>
                <a:t>Prodict</a:t>
              </a:r>
              <a:r>
                <a:rPr lang="en-US" sz="1600" dirty="0" smtClean="0"/>
                <a:t> P (Segment</a:t>
              </a:r>
              <a:r>
                <a:rPr lang="en-US" sz="1600" dirty="0"/>
                <a:t>)</a:t>
              </a: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64" y="2352"/>
              <a:ext cx="3600" cy="13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98" y="2121"/>
              <a:ext cx="263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dirty="0" smtClean="0">
                  <a:solidFill>
                    <a:srgbClr val="0000FF"/>
                  </a:solidFill>
                </a:rPr>
                <a:t>S10 (Ten daily synthesis)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2698" y="551"/>
              <a:ext cx="263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sz="1600" dirty="0" smtClean="0"/>
                <a:t>S1 (Daily synthesis)</a:t>
              </a:r>
              <a:endParaRPr lang="en-US" sz="1600" dirty="0"/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857356" y="5643578"/>
            <a:ext cx="4697414" cy="833178"/>
          </a:xfrm>
          <a:prstGeom prst="rect">
            <a:avLst/>
          </a:prstGeom>
          <a:noFill/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nl-BE" sz="1600" i="1" dirty="0" err="1" smtClean="0"/>
              <a:t>Spatial</a:t>
            </a:r>
            <a:r>
              <a:rPr lang="nl-BE" sz="1600" dirty="0" smtClean="0"/>
              <a:t>:		Global, 1km </a:t>
            </a:r>
            <a:r>
              <a:rPr lang="nl-BE" sz="1600" dirty="0" err="1" smtClean="0"/>
              <a:t>resolution</a:t>
            </a:r>
            <a:endParaRPr lang="nl-BE" sz="1600" dirty="0"/>
          </a:p>
          <a:p>
            <a:pPr algn="l"/>
            <a:r>
              <a:rPr lang="nl-BE" sz="1600" i="1" dirty="0" smtClean="0"/>
              <a:t>Time series:	</a:t>
            </a:r>
            <a:r>
              <a:rPr lang="nl-BE" sz="1600" i="1" dirty="0" err="1" smtClean="0"/>
              <a:t>Since</a:t>
            </a:r>
            <a:r>
              <a:rPr lang="nl-BE" sz="1600" i="1" dirty="0" smtClean="0"/>
              <a:t> </a:t>
            </a:r>
            <a:r>
              <a:rPr lang="nl-BE" sz="1600" dirty="0" smtClean="0"/>
              <a:t>1998</a:t>
            </a:r>
            <a:endParaRPr lang="en-US" sz="1600" dirty="0"/>
          </a:p>
          <a:p>
            <a:pPr algn="l"/>
            <a:r>
              <a:rPr lang="nl-BE" sz="1600" i="1" dirty="0" err="1" smtClean="0">
                <a:sym typeface="Symbol" pitchFamily="18" charset="2"/>
              </a:rPr>
              <a:t>Production</a:t>
            </a:r>
            <a:r>
              <a:rPr lang="nl-BE" sz="1600" dirty="0" smtClean="0">
                <a:sym typeface="Symbol" pitchFamily="18" charset="2"/>
              </a:rPr>
              <a:t>: 	VITO-CTIV</a:t>
            </a:r>
            <a:endParaRPr lang="nl-BE" sz="1600" dirty="0">
              <a:sym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>
            <a:off x="285720" y="2381508"/>
            <a:ext cx="461665" cy="2238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dirty="0" smtClean="0"/>
              <a:t>SPOT-VEGETATION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Remote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sensing - yield indicators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pic>
        <p:nvPicPr>
          <p:cNvPr id="14" name="Content Placeholder 18" descr="anomal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86876"/>
            <a:ext cx="6425929" cy="473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Using RS vegetation indicators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5643570" y="2133715"/>
            <a:ext cx="3357586" cy="300979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3CC33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214414" y="1500174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Wheat (Morocco) – using vegetation indicators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 descr="Regression model_maro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2205153"/>
            <a:ext cx="4963855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Area estimation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Ground surveys + Remote sensing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1538" y="200560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Stratified Area Frame Sampling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00694" y="136266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Estimation by classification of satellite images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528638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Estimators = ground data + classification data of satellite images</a:t>
            </a:r>
            <a:endParaRPr lang="en-GB" b="1" dirty="0"/>
          </a:p>
        </p:txBody>
      </p:sp>
      <p:pic>
        <p:nvPicPr>
          <p:cNvPr id="17" name="Picture 16" descr="Morocco_seg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077174"/>
            <a:ext cx="3546257" cy="1285884"/>
          </a:xfrm>
          <a:prstGeom prst="rect">
            <a:avLst/>
          </a:prstGeom>
        </p:spPr>
      </p:pic>
      <p:grpSp>
        <p:nvGrpSpPr>
          <p:cNvPr id="20" name="Group 14"/>
          <p:cNvGrpSpPr>
            <a:grpSpLocks noChangeAspect="1"/>
          </p:cNvGrpSpPr>
          <p:nvPr/>
        </p:nvGrpSpPr>
        <p:grpSpPr bwMode="auto">
          <a:xfrm>
            <a:off x="5214942" y="2505670"/>
            <a:ext cx="3286148" cy="2418956"/>
            <a:chOff x="2499" y="8613"/>
            <a:chExt cx="6194" cy="4541"/>
          </a:xfrm>
        </p:grpSpPr>
        <p:sp>
          <p:nvSpPr>
            <p:cNvPr id="21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499" y="8613"/>
              <a:ext cx="6194" cy="4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2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1" y="8799"/>
              <a:ext cx="2540" cy="27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3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15" y="10782"/>
              <a:ext cx="2246" cy="18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" y="8862"/>
              <a:ext cx="2026" cy="16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9" y="11620"/>
              <a:ext cx="1910" cy="1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4815" y="9295"/>
              <a:ext cx="752" cy="6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H="1">
              <a:off x="4815" y="9295"/>
              <a:ext cx="810" cy="6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3309" y="10596"/>
              <a:ext cx="0" cy="10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AutoShape 17"/>
            <p:cNvSpPr>
              <a:spLocks noChangeArrowheads="1"/>
            </p:cNvSpPr>
            <p:nvPr/>
          </p:nvSpPr>
          <p:spPr bwMode="auto">
            <a:xfrm>
              <a:off x="4699" y="9233"/>
              <a:ext cx="868" cy="62"/>
            </a:xfrm>
            <a:prstGeom prst="leftArrow">
              <a:avLst>
                <a:gd name="adj1" fmla="val 50000"/>
                <a:gd name="adj2" fmla="val 3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872" y="11464"/>
              <a:ext cx="869" cy="5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3946" y="9047"/>
              <a:ext cx="2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Area estimation 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785918" y="1857364"/>
          <a:ext cx="5314951" cy="3662045"/>
        </p:xfrm>
        <a:graphic>
          <a:graphicData uri="http://schemas.openxmlformats.org/drawingml/2006/table">
            <a:tbl>
              <a:tblPr/>
              <a:tblGrid>
                <a:gridCol w="848920"/>
                <a:gridCol w="784839"/>
                <a:gridCol w="613532"/>
                <a:gridCol w="613532"/>
                <a:gridCol w="613532"/>
                <a:gridCol w="613532"/>
                <a:gridCol w="613532"/>
                <a:gridCol w="613532"/>
              </a:tblGrid>
              <a:tr h="46164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endParaRPr lang="nl-BE" sz="1050" kern="100">
                        <a:latin typeface="SimSun"/>
                        <a:cs typeface="SimSun"/>
                      </a:endParaRPr>
                    </a:p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 Black"/>
                          <a:cs typeface="Arial"/>
                        </a:rPr>
                        <a:t>COUNTY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FUYUAN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TON-JIANG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SUIBIN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FUJIN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RAOHE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YOUYI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TOTAL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SOYBEAN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23.90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33.17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36.53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39.96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17.79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17.77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28.85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MAIZE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0.75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1.44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5.07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0.90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0.83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1.22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WHEAT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1.83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3.36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2.66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4.45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3.26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15.41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3.50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MELON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1.03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1.69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1.22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5.77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0.53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3.42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3.00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POTATO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RICE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17.77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28.24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29.04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32.39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27.77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58.08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28.18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WETLAND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48.45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19.60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2.83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9.24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13.82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1.14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19.21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WATER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0.52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5.31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0.93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GRASS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0.62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0.52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0.35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1.16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0.53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POPLAR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0.30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0.67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0.13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1.03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1.74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0.24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0.88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DECI.  FOR.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1.19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6.18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1.70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1.47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20.98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6.71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PINE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0.13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0.28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0.14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0.12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0.15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CONI. FOR.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2.48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0.54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1.51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0.81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9.99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0.08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2.73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URB open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0.56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1.18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2.39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1.32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0.53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0.22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1.15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URB+SOIL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0.38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0.79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6.09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1.03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0.84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1.72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1.43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URB dense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0.71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1.96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5.20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1.14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0.62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1.89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1.54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TOTAL %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100.00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100.00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100.00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100.00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100.00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100.00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100.00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km² - CLAS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1040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5357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1010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6337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3703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 155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endParaRPr lang="en-GB" sz="1050" kern="100">
                        <a:latin typeface="Arial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km² - CTY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6238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6074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3332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8068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6338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kern="100">
                          <a:latin typeface="Arial"/>
                          <a:cs typeface="SimSun"/>
                        </a:rPr>
                        <a:t>  1663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endParaRPr lang="en-GB" sz="1050" kern="100">
                        <a:latin typeface="Arial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km²   %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    17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    88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    30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    79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    58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050" b="1" kern="100">
                          <a:latin typeface="Arial"/>
                          <a:cs typeface="SimSun"/>
                        </a:rPr>
                        <a:t>     9</a:t>
                      </a:r>
                      <a:endParaRPr lang="nl-BE" sz="1050" kern="10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endParaRPr lang="nl-BE" sz="1050" kern="100" dirty="0">
                        <a:latin typeface="SimSun"/>
                        <a:cs typeface="SimSun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Capacity building in Kenya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357298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Capacity building for a third developing country: Kenya</a:t>
            </a:r>
          </a:p>
          <a:p>
            <a:r>
              <a:rPr lang="en-GB" dirty="0" smtClean="0"/>
              <a:t>In collaboration with other projects</a:t>
            </a:r>
            <a:endParaRPr lang="en-GB" dirty="0"/>
          </a:p>
        </p:txBody>
      </p:sp>
      <p:pic>
        <p:nvPicPr>
          <p:cNvPr id="12" name="Picture 11" descr="Landuse_ken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214554"/>
            <a:ext cx="3071834" cy="400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P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roject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structure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4" descr="interdep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728667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P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roject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Planning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142984"/>
            <a:ext cx="55721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The first deliverables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4282" y="1357298"/>
          <a:ext cx="7572427" cy="488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228"/>
                <a:gridCol w="5495036"/>
                <a:gridCol w="87116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Deliverable.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no.</a:t>
                      </a:r>
                      <a:r>
                        <a:rPr lang="en-GB" sz="1400" b="1" i="1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Deliverable name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Delivery date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D23.1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Usability reports for application of WOFOST for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Anhui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D31.1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Ground data collection Report (BioMA: Jiangsu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and Morocco)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D34.1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Synthetic report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containing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)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groups of cultivars morphologically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and physiologically similar,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(ii)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criteria for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their identification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(iii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)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the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spatial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distributed sensitivity analysis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for wheat simulation (BioMA  models)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D44.1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Databases on wheat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yield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for Anhui and Morocco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D22.1</a:t>
                      </a:r>
                      <a:endParaRPr lang="nl-BE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Usability reports </a:t>
                      </a:r>
                      <a:r>
                        <a:rPr lang="en-GB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on CGMS application for Morocco</a:t>
                      </a:r>
                      <a:endParaRPr lang="nl-BE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</a:t>
                      </a:r>
                      <a:endParaRPr lang="nl-BE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D21.3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Regional statistic databases (Anhui</a:t>
                      </a:r>
                      <a:r>
                        <a:rPr lang="en-GB" sz="1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and Morocco)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D22.2: 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Strategy report on CGMS adaptation for Morocco 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D23.2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Strategy report on CGMS adaptation for Anhui, China 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D32.1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Report on the spatially distributed sensitivity analyses for rice simulation (BioMA models)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4257676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 (content)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03275" lvl="1" indent="-711200" fontAlgn="auto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Background (what)</a:t>
            </a:r>
          </a:p>
          <a:p>
            <a:pPr marL="803275" lvl="1" indent="-711200" fontAlgn="auto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</a:rPr>
              <a:t>Objectives (how far)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803275" marR="0" lvl="0" indent="-711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Study areas (where)</a:t>
            </a:r>
          </a:p>
          <a:p>
            <a:pPr marL="803275" marR="0" lvl="0" indent="-711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Partnership (who)</a:t>
            </a:r>
          </a:p>
          <a:p>
            <a:pPr marL="803275" indent="-711200" fontAlgn="auto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</a:rPr>
              <a:t>State of the art (how)</a:t>
            </a:r>
          </a:p>
          <a:p>
            <a:pPr marL="803275" indent="-711200" fontAlgn="auto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Arial Black" pitchFamily="34" charset="0"/>
              </a:rPr>
              <a:t>Structure and Planning</a:t>
            </a:r>
          </a:p>
          <a:p>
            <a:pPr marL="803275" marR="0" lvl="0" indent="-711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approaches and </a:t>
            </a:r>
            <a:r>
              <a:rPr lang="en-GB" sz="2400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networking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0003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pic>
        <p:nvPicPr>
          <p:cNvPr id="14" name="Picture 13" descr="worldoutlinem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428735"/>
            <a:ext cx="4643470" cy="52169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28860" y="3214686"/>
            <a:ext cx="500066" cy="571504"/>
            <a:chOff x="5786446" y="3857628"/>
            <a:chExt cx="857256" cy="857256"/>
          </a:xfrm>
        </p:grpSpPr>
        <p:pic>
          <p:nvPicPr>
            <p:cNvPr id="38" name="Picture 37" descr="nicubunu_waving_white_flag-400px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86446" y="3857628"/>
              <a:ext cx="857256" cy="857256"/>
            </a:xfrm>
            <a:prstGeom prst="rect">
              <a:avLst/>
            </a:prstGeom>
          </p:spPr>
        </p:pic>
        <p:pic>
          <p:nvPicPr>
            <p:cNvPr id="39" name="Picture 38" descr="Logo_E-AGRI_Definitief_Transparant_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29322" y="3857628"/>
              <a:ext cx="571504" cy="371839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214678" y="4500570"/>
            <a:ext cx="500066" cy="571504"/>
            <a:chOff x="5786446" y="3857628"/>
            <a:chExt cx="857256" cy="857256"/>
          </a:xfrm>
        </p:grpSpPr>
        <p:pic>
          <p:nvPicPr>
            <p:cNvPr id="41" name="Picture 40" descr="nicubunu_waving_white_flag-400px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86446" y="3857628"/>
              <a:ext cx="857256" cy="857256"/>
            </a:xfrm>
            <a:prstGeom prst="rect">
              <a:avLst/>
            </a:prstGeom>
          </p:spPr>
        </p:pic>
        <p:pic>
          <p:nvPicPr>
            <p:cNvPr id="42" name="Picture 41" descr="Logo_E-AGRI_Definitief_Transparant_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29322" y="3857628"/>
              <a:ext cx="571504" cy="3718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214546" y="3786190"/>
            <a:ext cx="500066" cy="571504"/>
            <a:chOff x="5786446" y="3857628"/>
            <a:chExt cx="857256" cy="857256"/>
          </a:xfrm>
        </p:grpSpPr>
        <p:pic>
          <p:nvPicPr>
            <p:cNvPr id="44" name="Picture 43" descr="nicubunu_waving_white_flag-400px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86446" y="3857628"/>
              <a:ext cx="857256" cy="857256"/>
            </a:xfrm>
            <a:prstGeom prst="rect">
              <a:avLst/>
            </a:prstGeom>
          </p:spPr>
        </p:pic>
        <p:pic>
          <p:nvPicPr>
            <p:cNvPr id="45" name="Picture 44" descr="Logo_E-AGRI_Definitief_Transparant_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29322" y="3857628"/>
              <a:ext cx="571504" cy="37183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857752" y="3786190"/>
            <a:ext cx="500066" cy="571504"/>
            <a:chOff x="5786446" y="3857628"/>
            <a:chExt cx="857256" cy="857256"/>
          </a:xfrm>
        </p:grpSpPr>
        <p:pic>
          <p:nvPicPr>
            <p:cNvPr id="47" name="Picture 46" descr="nicubunu_waving_white_flag-400px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86446" y="3857628"/>
              <a:ext cx="857256" cy="857256"/>
            </a:xfrm>
            <a:prstGeom prst="rect">
              <a:avLst/>
            </a:prstGeom>
          </p:spPr>
        </p:pic>
        <p:pic>
          <p:nvPicPr>
            <p:cNvPr id="48" name="Picture 47" descr="Logo_E-AGRI_Definitief_Transparant_C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29322" y="3857628"/>
              <a:ext cx="571504" cy="3718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86050" y="285728"/>
            <a:ext cx="5857916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fruitful Collaboration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643578"/>
            <a:ext cx="1571604" cy="1022537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00010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4257676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lvl="0" fontAlgn="auto">
              <a:spcAft>
                <a:spcPts val="0"/>
              </a:spcAft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 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:Background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7158" y="2571745"/>
            <a:ext cx="8286808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20725" indent="-360363"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Within 27 member states: to implement its </a:t>
            </a:r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</a:rPr>
              <a:t>CAP</a:t>
            </a:r>
          </a:p>
          <a:p>
            <a:pPr marL="720725" indent="-360363">
              <a:buFont typeface="Wingdings" pitchFamily="2" charset="2"/>
              <a:buChar char="§"/>
            </a:pP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20725" indent="-360363"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Global market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:  to strengthen the competitive position of European agriculture</a:t>
            </a:r>
          </a:p>
          <a:p>
            <a:pPr marL="1162050" indent="-266700"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How to feed 7 billion people (food security)</a:t>
            </a:r>
          </a:p>
          <a:p>
            <a:pPr marL="1162050" indent="-266700"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How to deal with surging agricultural commodity prices (trade)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158" y="1428736"/>
            <a:ext cx="8001056" cy="1000132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Agriculture: one of the principal shares of EU’s competency (60 over 130 billion EUR ):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General objectives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178592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Transfer and adaptation of European agricultural monitoring technology in developing countries (DEMONSTRATION)</a:t>
            </a: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Establishing networks of users on the crop monitoring technology (DISSEMINATION)</a:t>
            </a: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Providing the feedback and improvement for European expertise and know-how ( ADDED VALUES for EU)</a:t>
            </a: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Creating synergy with other European crop monitoring actions (MARS-Food, GMFS…) (MORE COLLABORATION)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786454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3 study areas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857752" y="1928802"/>
            <a:ext cx="4000496" cy="3942235"/>
            <a:chOff x="4643438" y="1714488"/>
            <a:chExt cx="4500562" cy="4227987"/>
          </a:xfrm>
        </p:grpSpPr>
        <p:pic>
          <p:nvPicPr>
            <p:cNvPr id="13" name="Picture 12" descr="Kenya_ma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0926" y="4071942"/>
              <a:ext cx="1643074" cy="1466874"/>
            </a:xfrm>
            <a:prstGeom prst="rect">
              <a:avLst/>
            </a:prstGeom>
          </p:spPr>
        </p:pic>
        <p:pic>
          <p:nvPicPr>
            <p:cNvPr id="14" name="Picture 13" descr="wallmaps_morocc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438" y="1714488"/>
              <a:ext cx="1508421" cy="1352551"/>
            </a:xfrm>
            <a:prstGeom prst="rect">
              <a:avLst/>
            </a:prstGeom>
          </p:spPr>
        </p:pic>
        <p:pic>
          <p:nvPicPr>
            <p:cNvPr id="15" name="Picture 14" descr="africa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2066" y="3000372"/>
              <a:ext cx="2786082" cy="2942103"/>
            </a:xfrm>
            <a:prstGeom prst="rect">
              <a:avLst/>
            </a:prstGeom>
          </p:spPr>
        </p:pic>
      </p:grp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142844" y="2571744"/>
            <a:ext cx="4143372" cy="3071834"/>
            <a:chOff x="1545" y="1596"/>
            <a:chExt cx="8599" cy="6084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545" y="1596"/>
              <a:ext cx="3420" cy="3120"/>
              <a:chOff x="1980" y="1752"/>
              <a:chExt cx="4860" cy="3943"/>
            </a:xfrm>
          </p:grpSpPr>
          <p:pic>
            <p:nvPicPr>
              <p:cNvPr id="29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452" t="1701" r="13794" b="3641"/>
              <a:stretch>
                <a:fillRect/>
              </a:stretch>
            </p:blipFill>
            <p:spPr bwMode="auto">
              <a:xfrm>
                <a:off x="1980" y="1752"/>
                <a:ext cx="4860" cy="3943"/>
              </a:xfrm>
              <a:prstGeom prst="rect">
                <a:avLst/>
              </a:prstGeom>
              <a:noFill/>
            </p:spPr>
          </p:pic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190" y="3840"/>
                <a:ext cx="720" cy="6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03" y="1908"/>
              <a:ext cx="1057" cy="1347"/>
            </a:xfrm>
            <a:custGeom>
              <a:avLst/>
              <a:gdLst/>
              <a:ahLst/>
              <a:cxnLst>
                <a:cxn ang="0">
                  <a:pos x="0" y="1347"/>
                </a:cxn>
                <a:cxn ang="0">
                  <a:pos x="1057" y="0"/>
                </a:cxn>
              </a:cxnLst>
              <a:rect l="0" t="0" r="r" b="b"/>
              <a:pathLst>
                <a:path w="1057" h="1347">
                  <a:moveTo>
                    <a:pt x="0" y="1347"/>
                  </a:moveTo>
                  <a:lnTo>
                    <a:pt x="105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818" y="3743"/>
              <a:ext cx="1042" cy="3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2" y="3937"/>
                </a:cxn>
              </a:cxnLst>
              <a:rect l="0" t="0" r="r" b="b"/>
              <a:pathLst>
                <a:path w="1042" h="3937">
                  <a:moveTo>
                    <a:pt x="0" y="0"/>
                  </a:moveTo>
                  <a:lnTo>
                    <a:pt x="1042" y="39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4860" y="1908"/>
              <a:ext cx="5284" cy="5772"/>
              <a:chOff x="4860" y="1908"/>
              <a:chExt cx="5284" cy="5772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1700" t="5333" r="15370"/>
              <a:stretch>
                <a:fillRect/>
              </a:stretch>
            </p:blipFill>
            <p:spPr bwMode="auto">
              <a:xfrm>
                <a:off x="5145" y="2220"/>
                <a:ext cx="4999" cy="5304"/>
              </a:xfrm>
              <a:prstGeom prst="rect">
                <a:avLst/>
              </a:prstGeom>
              <a:noFill/>
            </p:spPr>
          </p:pic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4860" y="1908"/>
                <a:ext cx="5220" cy="57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5400" y="3156"/>
                <a:ext cx="1800" cy="1716"/>
              </a:xfrm>
              <a:prstGeom prst="wedgeRectCallout">
                <a:avLst>
                  <a:gd name="adj1" fmla="val -46056"/>
                  <a:gd name="adj2" fmla="val 9621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4860" y="5652"/>
                <a:ext cx="162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Huaibei Plain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 rot="10800000">
                <a:off x="7230" y="3156"/>
                <a:ext cx="1770" cy="1716"/>
              </a:xfrm>
              <a:prstGeom prst="wedgeRectCallout">
                <a:avLst>
                  <a:gd name="adj1" fmla="val -40907"/>
                  <a:gd name="adj2" fmla="val 93588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7740" y="1908"/>
                <a:ext cx="198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Jianghuai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4317" y="3750"/>
              <a:ext cx="54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"/>
            <p:cNvSpPr>
              <a:spLocks noChangeShapeType="1"/>
            </p:cNvSpPr>
            <p:nvPr/>
          </p:nvSpPr>
          <p:spPr bwMode="auto">
            <a:xfrm flipV="1">
              <a:off x="4317" y="3111"/>
              <a:ext cx="54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357158" y="1500174"/>
            <a:ext cx="2500330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HuaiBei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(Anhui 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and Jianghuai (Jiangsu) Plains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00562" y="1500174"/>
            <a:ext cx="2143140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Morocco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715272" y="3643314"/>
            <a:ext cx="1214446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Kenya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14422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715016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285728"/>
            <a:ext cx="628651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9 partner organizations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7" name="Picture 126" descr="china-central-as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785926"/>
            <a:ext cx="4903574" cy="3214710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214282" y="1643050"/>
            <a:ext cx="7863928" cy="4714884"/>
            <a:chOff x="0" y="0"/>
            <a:chExt cx="9578440" cy="6478439"/>
          </a:xfrm>
        </p:grpSpPr>
        <p:pic>
          <p:nvPicPr>
            <p:cNvPr id="95" name="Picture 94" descr="Africa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100" y="3643314"/>
              <a:ext cx="2928958" cy="2835125"/>
            </a:xfrm>
            <a:prstGeom prst="rect">
              <a:avLst/>
            </a:prstGeom>
          </p:spPr>
        </p:pic>
        <p:grpSp>
          <p:nvGrpSpPr>
            <p:cNvPr id="96" name="Group 29"/>
            <p:cNvGrpSpPr/>
            <p:nvPr/>
          </p:nvGrpSpPr>
          <p:grpSpPr>
            <a:xfrm>
              <a:off x="7135073" y="2650284"/>
              <a:ext cx="2443367" cy="1487552"/>
              <a:chOff x="-869520" y="-73361"/>
              <a:chExt cx="2443367" cy="1487552"/>
            </a:xfrm>
          </p:grpSpPr>
          <p:sp>
            <p:nvSpPr>
              <p:cNvPr id="125" name="Rounded Rectangle 4"/>
              <p:cNvSpPr/>
              <p:nvPr/>
            </p:nvSpPr>
            <p:spPr>
              <a:xfrm>
                <a:off x="586366" y="633917"/>
                <a:ext cx="987481" cy="780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-869520" y="-73361"/>
                <a:ext cx="870131" cy="883428"/>
              </a:xfrm>
              <a:prstGeom prst="roundRect">
                <a:avLst>
                  <a:gd name="adj" fmla="val 10000"/>
                </a:avLst>
              </a:prstGeom>
              <a:blipFill dpi="0" rotWithShape="1">
                <a:blip r:embed="rId6" cstate="print">
                  <a:alphaModFix amt="24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AIFER</a:t>
                </a:r>
              </a:p>
              <a:p>
                <a:r>
                  <a:rPr lang="en-GB" sz="1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(CN)</a:t>
                </a:r>
                <a:endParaRPr lang="en-GB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7" name="Group 32"/>
            <p:cNvGrpSpPr/>
            <p:nvPr/>
          </p:nvGrpSpPr>
          <p:grpSpPr>
            <a:xfrm>
              <a:off x="2571737" y="4714884"/>
              <a:ext cx="5298035" cy="1233177"/>
              <a:chOff x="-3724188" y="181014"/>
              <a:chExt cx="5298035" cy="1233177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-3724188" y="181014"/>
                <a:ext cx="1082812" cy="782002"/>
              </a:xfrm>
              <a:prstGeom prst="roundRect">
                <a:avLst>
                  <a:gd name="adj" fmla="val 10000"/>
                </a:avLst>
              </a:prstGeom>
              <a:blipFill dpi="0" rotWithShape="1">
                <a:blip r:embed="rId7" cstate="print">
                  <a:alphaModFix amt="83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600" b="1" dirty="0" smtClean="0">
                    <a:solidFill>
                      <a:schemeClr val="bg1"/>
                    </a:solidFill>
                  </a:rPr>
                  <a:t>MEMR</a:t>
                </a:r>
              </a:p>
              <a:p>
                <a:r>
                  <a:rPr lang="en-GB" sz="1600" b="1" dirty="0" smtClean="0">
                    <a:solidFill>
                      <a:schemeClr val="bg1"/>
                    </a:solidFill>
                  </a:rPr>
                  <a:t>(KE)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ounded Rectangle 4"/>
              <p:cNvSpPr/>
              <p:nvPr/>
            </p:nvSpPr>
            <p:spPr>
              <a:xfrm>
                <a:off x="586366" y="633917"/>
                <a:ext cx="987481" cy="780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</p:grpSp>
        <p:grpSp>
          <p:nvGrpSpPr>
            <p:cNvPr id="98" name="Group 43"/>
            <p:cNvGrpSpPr/>
            <p:nvPr/>
          </p:nvGrpSpPr>
          <p:grpSpPr>
            <a:xfrm>
              <a:off x="0" y="0"/>
              <a:ext cx="9144000" cy="5429263"/>
              <a:chOff x="0" y="0"/>
              <a:chExt cx="9144000" cy="5429263"/>
            </a:xfrm>
          </p:grpSpPr>
          <p:pic>
            <p:nvPicPr>
              <p:cNvPr id="100" name="Picture 99" descr="europe_map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4282" y="214290"/>
                <a:ext cx="4000528" cy="3702417"/>
              </a:xfrm>
              <a:prstGeom prst="rect">
                <a:avLst/>
              </a:prstGeom>
            </p:spPr>
          </p:pic>
          <p:sp>
            <p:nvSpPr>
              <p:cNvPr id="101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Rectangle 21"/>
              <p:cNvSpPr>
                <a:spLocks noChangeArrowheads="1"/>
              </p:cNvSpPr>
              <p:nvPr/>
            </p:nvSpPr>
            <p:spPr bwMode="auto">
              <a:xfrm>
                <a:off x="0" y="3327400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3" name="Group 19"/>
              <p:cNvGrpSpPr/>
              <p:nvPr/>
            </p:nvGrpSpPr>
            <p:grpSpPr>
              <a:xfrm>
                <a:off x="6874033" y="1668697"/>
                <a:ext cx="1562499" cy="1171662"/>
                <a:chOff x="1074350" y="-855750"/>
                <a:chExt cx="1376212" cy="937329"/>
              </a:xfrm>
            </p:grpSpPr>
            <p:sp>
              <p:nvSpPr>
                <p:cNvPr id="120" name="Rounded Rectangle 119"/>
                <p:cNvSpPr/>
                <p:nvPr/>
              </p:nvSpPr>
              <p:spPr>
                <a:xfrm>
                  <a:off x="1380907" y="-855750"/>
                  <a:ext cx="1069655" cy="742955"/>
                </a:xfrm>
                <a:prstGeom prst="roundRect">
                  <a:avLst>
                    <a:gd name="adj" fmla="val 10000"/>
                  </a:avLst>
                </a:prstGeom>
                <a:blipFill dpi="0" rotWithShape="1">
                  <a:blip r:embed="rId6" cstate="print">
                    <a:alphaModFix amt="27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GB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CAAS</a:t>
                  </a:r>
                </a:p>
                <a:p>
                  <a:r>
                    <a:rPr lang="en-GB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(CN)</a:t>
                  </a:r>
                  <a:endParaRPr lang="en-GB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1" name="Rounded Rectangle 4"/>
                <p:cNvSpPr/>
                <p:nvPr/>
              </p:nvSpPr>
              <p:spPr>
                <a:xfrm>
                  <a:off x="1074350" y="-698695"/>
                  <a:ext cx="987481" cy="78027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3000" kern="1200"/>
                </a:p>
              </p:txBody>
            </p:sp>
          </p:grpSp>
          <p:grpSp>
            <p:nvGrpSpPr>
              <p:cNvPr id="104" name="Group 22"/>
              <p:cNvGrpSpPr/>
              <p:nvPr/>
            </p:nvGrpSpPr>
            <p:grpSpPr>
              <a:xfrm>
                <a:off x="348053" y="3730028"/>
                <a:ext cx="3255083" cy="1699235"/>
                <a:chOff x="272949" y="406974"/>
                <a:chExt cx="1300898" cy="1007217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272949" y="406974"/>
                  <a:ext cx="456805" cy="508137"/>
                </a:xfrm>
                <a:prstGeom prst="roundRect">
                  <a:avLst>
                    <a:gd name="adj" fmla="val 10000"/>
                  </a:avLst>
                </a:prstGeom>
                <a:blipFill dpi="0" rotWithShape="1">
                  <a:blip r:embed="rId9" cstate="print">
                    <a:alphaModFix amt="65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t" anchorCtr="1"/>
                <a:lstStyle/>
                <a:p>
                  <a:r>
                    <a:rPr lang="en-GB" sz="16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INRA</a:t>
                  </a:r>
                </a:p>
                <a:p>
                  <a:r>
                    <a:rPr lang="en-GB" sz="16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(MO)</a:t>
                  </a:r>
                </a:p>
                <a:p>
                  <a:endParaRPr lang="en-GB" dirty="0"/>
                </a:p>
              </p:txBody>
            </p:sp>
            <p:sp>
              <p:nvSpPr>
                <p:cNvPr id="119" name="Rounded Rectangle 4"/>
                <p:cNvSpPr/>
                <p:nvPr/>
              </p:nvSpPr>
              <p:spPr>
                <a:xfrm>
                  <a:off x="586366" y="633917"/>
                  <a:ext cx="987481" cy="78027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3000" kern="1200"/>
                </a:p>
              </p:txBody>
            </p:sp>
          </p:grpSp>
          <p:grpSp>
            <p:nvGrpSpPr>
              <p:cNvPr id="106" name="Group 22"/>
              <p:cNvGrpSpPr/>
              <p:nvPr/>
            </p:nvGrpSpPr>
            <p:grpSpPr>
              <a:xfrm>
                <a:off x="357158" y="1920764"/>
                <a:ext cx="1428759" cy="1071569"/>
                <a:chOff x="1643070" y="1232292"/>
                <a:chExt cx="1938367" cy="1793347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1643070" y="1232292"/>
                  <a:ext cx="1938367" cy="1793347"/>
                </a:xfrm>
                <a:prstGeom prst="ellipse">
                  <a:avLst/>
                </a:prstGeom>
                <a:blipFill dpi="0" rotWithShape="0">
                  <a:blip r:embed="rId10" cstate="print">
                    <a:alphaModFix amt="63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1926937" y="1494921"/>
                  <a:ext cx="1370633" cy="12680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VITO</a:t>
                  </a:r>
                </a:p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(BE)</a:t>
                  </a:r>
                  <a:endParaRPr lang="en-GB" sz="1600" b="1" kern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7" name="Group 28"/>
              <p:cNvGrpSpPr/>
              <p:nvPr/>
            </p:nvGrpSpPr>
            <p:grpSpPr>
              <a:xfrm>
                <a:off x="1827275" y="3141076"/>
                <a:ext cx="1305196" cy="961102"/>
                <a:chOff x="2077763" y="1317568"/>
                <a:chExt cx="1305196" cy="961102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2077763" y="1317568"/>
                  <a:ext cx="1302139" cy="961102"/>
                </a:xfrm>
                <a:prstGeom prst="ellipse">
                  <a:avLst/>
                </a:prstGeom>
                <a:blipFill dpi="0" rotWithShape="0">
                  <a:blip r:embed="rId11" cstate="print">
                    <a:alphaModFix amt="61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2164776" y="1415728"/>
                  <a:ext cx="1218183" cy="6796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500" b="1" kern="1200" dirty="0" smtClean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Univ. Milan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500" b="1" kern="1200" dirty="0" smtClean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(IT)</a:t>
                  </a:r>
                  <a:endParaRPr lang="en-GB" sz="1500" b="1" kern="12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</p:grpSp>
          <p:grpSp>
            <p:nvGrpSpPr>
              <p:cNvPr id="108" name="Group 35"/>
              <p:cNvGrpSpPr/>
              <p:nvPr/>
            </p:nvGrpSpPr>
            <p:grpSpPr>
              <a:xfrm>
                <a:off x="609092" y="490792"/>
                <a:ext cx="1285884" cy="1000133"/>
                <a:chOff x="-405003" y="-732676"/>
                <a:chExt cx="2098833" cy="1605593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-405003" y="-732674"/>
                  <a:ext cx="2098833" cy="1605591"/>
                </a:xfrm>
                <a:prstGeom prst="roundRect">
                  <a:avLst>
                    <a:gd name="adj" fmla="val 10000"/>
                  </a:avLst>
                </a:prstGeom>
                <a:blipFill dpi="0" rotWithShape="0">
                  <a:blip r:embed="rId12" cstate="print">
                    <a:alphaModFix amt="57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3" name="Rounded Rectangle 4"/>
                <p:cNvSpPr/>
                <p:nvPr/>
              </p:nvSpPr>
              <p:spPr>
                <a:xfrm>
                  <a:off x="-405003" y="-732676"/>
                  <a:ext cx="2004782" cy="151153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b="1" kern="12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Alterra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b="1" kern="12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(NL)</a:t>
                  </a:r>
                  <a:endParaRPr lang="en-GB" b="1" kern="12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9" name="Group 38"/>
              <p:cNvGrpSpPr/>
              <p:nvPr/>
            </p:nvGrpSpPr>
            <p:grpSpPr>
              <a:xfrm>
                <a:off x="2175328" y="981586"/>
                <a:ext cx="1259540" cy="974485"/>
                <a:chOff x="4363587" y="-1120534"/>
                <a:chExt cx="1795773" cy="1481984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4363587" y="-1120534"/>
                  <a:ext cx="1795773" cy="1481984"/>
                </a:xfrm>
                <a:prstGeom prst="roundRect">
                  <a:avLst>
                    <a:gd name="adj" fmla="val 10000"/>
                  </a:avLst>
                </a:prstGeom>
                <a:blipFill dpi="0" rotWithShape="0">
                  <a:blip r:embed="rId13" cstate="print">
                    <a:alphaModFix amt="60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1" name="Rounded Rectangle 4"/>
                <p:cNvSpPr/>
                <p:nvPr/>
              </p:nvSpPr>
              <p:spPr>
                <a:xfrm>
                  <a:off x="4363587" y="-1120534"/>
                  <a:ext cx="1671715" cy="14247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JRC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(EC)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5" name="Rounded Rectangle 104"/>
              <p:cNvSpPr/>
              <p:nvPr/>
            </p:nvSpPr>
            <p:spPr>
              <a:xfrm>
                <a:off x="8179230" y="2748442"/>
                <a:ext cx="870131" cy="883428"/>
              </a:xfrm>
              <a:prstGeom prst="roundRect">
                <a:avLst>
                  <a:gd name="adj" fmla="val 10000"/>
                </a:avLst>
              </a:prstGeom>
              <a:blipFill dpi="0" rotWithShape="1">
                <a:blip r:embed="rId6" cstate="print">
                  <a:alphaModFix amt="18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JAAS</a:t>
                </a:r>
              </a:p>
              <a:p>
                <a:r>
                  <a:rPr lang="en-GB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(CN)</a:t>
                </a:r>
                <a:endParaRPr lang="en-GB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pproaches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from 3 different angles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Diagram 11"/>
          <p:cNvGraphicFramePr/>
          <p:nvPr/>
        </p:nvGraphicFramePr>
        <p:xfrm>
          <a:off x="1643042" y="1714488"/>
          <a:ext cx="6000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55454" y="1857364"/>
            <a:ext cx="1988558" cy="646331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Total production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(t or Mio t)</a:t>
            </a:r>
            <a:endParaRPr lang="en-GB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8586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Specific objectives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858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1500174"/>
            <a:ext cx="5143536" cy="49292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Implementing CGMS approach targeting wheat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(Alterra)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Monitoring Using BioMA approach (UMI&amp; JRC)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Wheat yield estimation Using RS for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Acreage assessment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Statistic Integration (Alterra)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Capacity building  (Kenya) and international networking (VITO &amp; DRSRS)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28" y="1357298"/>
            <a:ext cx="16562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Anhui (AIFER)</a:t>
            </a:r>
          </a:p>
          <a:p>
            <a:endParaRPr lang="en-GB" sz="1600" dirty="0" smtClean="0"/>
          </a:p>
          <a:p>
            <a:r>
              <a:rPr lang="en-GB" sz="1600" dirty="0" smtClean="0"/>
              <a:t>Morocco (INRA)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0694" y="2285992"/>
            <a:ext cx="33329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targeting wheat in Morocco (INRA)</a:t>
            </a:r>
          </a:p>
          <a:p>
            <a:endParaRPr lang="en-GB" sz="1600" dirty="0" smtClean="0"/>
          </a:p>
          <a:p>
            <a:r>
              <a:rPr lang="en-GB" sz="1600" dirty="0" smtClean="0"/>
              <a:t>targeting rice in Jiangsu (JAAS)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0728" y="3214686"/>
            <a:ext cx="242983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Anhui (VITO &amp; AIFER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sz="1600" dirty="0" smtClean="0"/>
              <a:t>Morocco (INRA &amp; VITO)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28" y="4214818"/>
            <a:ext cx="23487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Anhui (CAAS &amp;VITO) </a:t>
            </a:r>
          </a:p>
          <a:p>
            <a:endParaRPr lang="en-GB" sz="1600" dirty="0" smtClean="0"/>
          </a:p>
          <a:p>
            <a:r>
              <a:rPr lang="en-GB" sz="1600" dirty="0" smtClean="0"/>
              <a:t>Morocco (INRA&amp;CAAS)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572100" y="1500174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572100" y="1857364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72066" y="2714620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43472" y="3714752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643406" y="4643446"/>
            <a:ext cx="1000132" cy="214314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072066" y="2357430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43472" y="3429000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643406" y="4357694"/>
            <a:ext cx="100013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estimation: </a:t>
            </a:r>
          </a:p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Agro-meteorological modelling - CGMS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071538" y="1500174"/>
            <a:ext cx="7000925" cy="4357718"/>
            <a:chOff x="629516" y="1500175"/>
            <a:chExt cx="7657261" cy="4643469"/>
          </a:xfrm>
        </p:grpSpPr>
        <p:grpSp>
          <p:nvGrpSpPr>
            <p:cNvPr id="16" name="Group 16"/>
            <p:cNvGrpSpPr/>
            <p:nvPr/>
          </p:nvGrpSpPr>
          <p:grpSpPr>
            <a:xfrm>
              <a:off x="785786" y="1714488"/>
              <a:ext cx="1285884" cy="1214446"/>
              <a:chOff x="10040" y="408362"/>
              <a:chExt cx="525607" cy="398020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10040" y="408362"/>
                <a:ext cx="525607" cy="39802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Oval 4"/>
              <p:cNvSpPr/>
              <p:nvPr/>
            </p:nvSpPr>
            <p:spPr>
              <a:xfrm>
                <a:off x="87013" y="466651"/>
                <a:ext cx="371661" cy="2814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100" kern="12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57224" y="2071678"/>
              <a:ext cx="10979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latin typeface="+mn-lt"/>
                </a:rPr>
                <a:t>Meteo data:</a:t>
              </a:r>
            </a:p>
            <a:p>
              <a:r>
                <a:rPr lang="en-GB" sz="1400" b="1" dirty="0" smtClean="0">
                  <a:solidFill>
                    <a:schemeClr val="bg1"/>
                  </a:solidFill>
                  <a:latin typeface="+mn-lt"/>
                </a:rPr>
                <a:t>Tem., Rad.</a:t>
              </a:r>
              <a:endParaRPr lang="en-GB" sz="1400" b="1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8" name="Group 20"/>
            <p:cNvGrpSpPr/>
            <p:nvPr/>
          </p:nvGrpSpPr>
          <p:grpSpPr>
            <a:xfrm>
              <a:off x="629516" y="3174870"/>
              <a:ext cx="1562707" cy="1294082"/>
              <a:chOff x="-53836" y="395313"/>
              <a:chExt cx="638759" cy="42412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-53836" y="395313"/>
                <a:ext cx="638759" cy="42412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4"/>
              <p:cNvSpPr/>
              <p:nvPr/>
            </p:nvSpPr>
            <p:spPr>
              <a:xfrm>
                <a:off x="41978" y="466651"/>
                <a:ext cx="447131" cy="2814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/>
                  <a:t>Crop calendar, phenology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 smtClean="0"/>
                  <a:t>Soil data</a:t>
                </a:r>
                <a:endParaRPr lang="en-GB" sz="1400" b="1" kern="1200" dirty="0"/>
              </a:p>
            </p:txBody>
          </p:sp>
        </p:grpSp>
        <p:grpSp>
          <p:nvGrpSpPr>
            <p:cNvPr id="19" name="Group 23"/>
            <p:cNvGrpSpPr/>
            <p:nvPr/>
          </p:nvGrpSpPr>
          <p:grpSpPr>
            <a:xfrm>
              <a:off x="629517" y="4621195"/>
              <a:ext cx="1562705" cy="1370204"/>
              <a:chOff x="-109900" y="753122"/>
              <a:chExt cx="638759" cy="449068"/>
            </a:xfrm>
            <a:solidFill>
              <a:schemeClr val="accent1"/>
            </a:solidFill>
          </p:grpSpPr>
          <p:sp>
            <p:nvSpPr>
              <p:cNvPr id="38" name="Oval 37"/>
              <p:cNvSpPr/>
              <p:nvPr/>
            </p:nvSpPr>
            <p:spPr>
              <a:xfrm>
                <a:off x="-109900" y="753122"/>
                <a:ext cx="638759" cy="44906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Oval 4"/>
              <p:cNvSpPr/>
              <p:nvPr/>
            </p:nvSpPr>
            <p:spPr>
              <a:xfrm>
                <a:off x="-14087" y="852915"/>
                <a:ext cx="447132" cy="27443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kern="1200" dirty="0" smtClean="0"/>
                  <a:t>Statistical databank</a:t>
                </a:r>
                <a:endParaRPr lang="en-GB" sz="1600" b="1" kern="1200" dirty="0"/>
              </a:p>
            </p:txBody>
          </p:sp>
        </p:grpSp>
        <p:grpSp>
          <p:nvGrpSpPr>
            <p:cNvPr id="20" name="Group 35"/>
            <p:cNvGrpSpPr/>
            <p:nvPr/>
          </p:nvGrpSpPr>
          <p:grpSpPr>
            <a:xfrm>
              <a:off x="6929454" y="1500175"/>
              <a:ext cx="1214446" cy="1214446"/>
              <a:chOff x="4456519" y="-78817"/>
              <a:chExt cx="1362350" cy="141916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456519" y="-78817"/>
                <a:ext cx="1362350" cy="1419165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/>
              <p:cNvSpPr/>
              <p:nvPr/>
            </p:nvSpPr>
            <p:spPr>
              <a:xfrm>
                <a:off x="4656030" y="129015"/>
                <a:ext cx="963326" cy="10035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/>
                  <a:t>Meteorological products</a:t>
                </a:r>
                <a:endParaRPr lang="en-GB" sz="1400" b="1" kern="1200" dirty="0"/>
              </a:p>
            </p:txBody>
          </p:sp>
        </p:grpSp>
        <p:grpSp>
          <p:nvGrpSpPr>
            <p:cNvPr id="21" name="Group 41"/>
            <p:cNvGrpSpPr/>
            <p:nvPr/>
          </p:nvGrpSpPr>
          <p:grpSpPr>
            <a:xfrm>
              <a:off x="7000894" y="4857761"/>
              <a:ext cx="1285883" cy="1133638"/>
              <a:chOff x="3758450" y="3093281"/>
              <a:chExt cx="1702890" cy="133254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758450" y="3093281"/>
                <a:ext cx="1702890" cy="133254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Oval 4"/>
              <p:cNvSpPr/>
              <p:nvPr/>
            </p:nvSpPr>
            <p:spPr>
              <a:xfrm>
                <a:off x="4012388" y="3251070"/>
                <a:ext cx="1345474" cy="9957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/>
                  <a:t>Yield estimates</a:t>
                </a:r>
                <a:endParaRPr lang="en-GB" sz="1400" b="1" kern="1200" dirty="0"/>
              </a:p>
            </p:txBody>
          </p:sp>
        </p:grpSp>
        <p:grpSp>
          <p:nvGrpSpPr>
            <p:cNvPr id="22" name="Group 38"/>
            <p:cNvGrpSpPr/>
            <p:nvPr/>
          </p:nvGrpSpPr>
          <p:grpSpPr>
            <a:xfrm>
              <a:off x="7036611" y="3174868"/>
              <a:ext cx="1214446" cy="1141837"/>
              <a:chOff x="4384801" y="1713275"/>
              <a:chExt cx="1507908" cy="1429231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384801" y="1713275"/>
                <a:ext cx="1507908" cy="142923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4"/>
              <p:cNvSpPr/>
              <p:nvPr/>
            </p:nvSpPr>
            <p:spPr>
              <a:xfrm>
                <a:off x="4649980" y="1806893"/>
                <a:ext cx="1066252" cy="1074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kern="1200" dirty="0" smtClean="0"/>
                  <a:t>Agro-</a:t>
                </a:r>
                <a:br>
                  <a:rPr lang="en-GB" sz="1400" b="1" kern="1200" dirty="0" smtClean="0"/>
                </a:br>
                <a:r>
                  <a:rPr lang="en-GB" sz="1400" b="1" kern="1200" dirty="0" smtClean="0"/>
                  <a:t>meteorological products</a:t>
                </a:r>
                <a:endParaRPr lang="en-GB" sz="1400" b="1" kern="1200" dirty="0"/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3071809" y="1857364"/>
              <a:ext cx="3000396" cy="2143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23"/>
            <p:cNvSpPr/>
            <p:nvPr/>
          </p:nvSpPr>
          <p:spPr>
            <a:xfrm>
              <a:off x="6286512" y="3714752"/>
              <a:ext cx="714380" cy="1939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24"/>
            <p:cNvSpPr/>
            <p:nvPr/>
          </p:nvSpPr>
          <p:spPr>
            <a:xfrm rot="16200000" flipH="1">
              <a:off x="4484622" y="4302197"/>
              <a:ext cx="383498" cy="2087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aphicFrame>
          <p:nvGraphicFramePr>
            <p:cNvPr id="26" name="Diagram 25"/>
            <p:cNvGraphicFramePr/>
            <p:nvPr/>
          </p:nvGraphicFramePr>
          <p:xfrm>
            <a:off x="4143372" y="4500570"/>
            <a:ext cx="1785950" cy="16430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7" name="Right Arrow 26"/>
            <p:cNvSpPr/>
            <p:nvPr/>
          </p:nvSpPr>
          <p:spPr>
            <a:xfrm rot="10800000" flipH="1">
              <a:off x="2643174" y="5357826"/>
              <a:ext cx="1428760" cy="142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27"/>
            <p:cNvSpPr/>
            <p:nvPr/>
          </p:nvSpPr>
          <p:spPr>
            <a:xfrm>
              <a:off x="2285984" y="3714752"/>
              <a:ext cx="571504" cy="142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28"/>
            <p:cNvSpPr/>
            <p:nvPr/>
          </p:nvSpPr>
          <p:spPr>
            <a:xfrm rot="10800000" flipH="1">
              <a:off x="6368085" y="5274330"/>
              <a:ext cx="336922" cy="3037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29"/>
            <p:cNvSpPr/>
            <p:nvPr/>
          </p:nvSpPr>
          <p:spPr>
            <a:xfrm rot="5400000">
              <a:off x="4357686" y="2285992"/>
              <a:ext cx="285752" cy="142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1" name="Picture 30" descr="Wofos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3239" y="2571744"/>
              <a:ext cx="3180217" cy="1571636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 rot="10800000">
            <a:off x="181245" y="1857364"/>
            <a:ext cx="461665" cy="8745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b="1" dirty="0" smtClean="0"/>
              <a:t>Level 1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 rot="10800000">
            <a:off x="181245" y="3286124"/>
            <a:ext cx="461665" cy="8745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b="1" dirty="0" smtClean="0"/>
              <a:t>Level 2</a:t>
            </a:r>
            <a:endParaRPr lang="en-GB" b="1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181244" y="4929198"/>
            <a:ext cx="461665" cy="8745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b="1" dirty="0" smtClean="0"/>
              <a:t>Level 3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733</TotalTime>
  <Words>978</Words>
  <Application>Microsoft Office PowerPoint</Application>
  <PresentationFormat>On-screen Show (4:3)</PresentationFormat>
  <Paragraphs>340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VITO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DONGQ</dc:creator>
  <cp:lastModifiedBy>DONGQ</cp:lastModifiedBy>
  <cp:revision>74</cp:revision>
  <dcterms:created xsi:type="dcterms:W3CDTF">2011-03-18T14:06:36Z</dcterms:created>
  <dcterms:modified xsi:type="dcterms:W3CDTF">2011-03-23T13:01:28Z</dcterms:modified>
</cp:coreProperties>
</file>