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69" r:id="rId2"/>
    <p:sldId id="284" r:id="rId3"/>
    <p:sldId id="287" r:id="rId4"/>
    <p:sldId id="277" r:id="rId5"/>
    <p:sldId id="279" r:id="rId6"/>
    <p:sldId id="280" r:id="rId7"/>
    <p:sldId id="281" r:id="rId8"/>
    <p:sldId id="288" r:id="rId9"/>
    <p:sldId id="282" r:id="rId10"/>
    <p:sldId id="283" r:id="rId11"/>
    <p:sldId id="285" r:id="rId12"/>
    <p:sldId id="291" r:id="rId13"/>
    <p:sldId id="274" r:id="rId14"/>
    <p:sldId id="268" r:id="rId15"/>
    <p:sldId id="271" r:id="rId16"/>
    <p:sldId id="273" r:id="rId17"/>
    <p:sldId id="276" r:id="rId18"/>
    <p:sldId id="290" r:id="rId19"/>
    <p:sldId id="286" r:id="rId20"/>
    <p:sldId id="289" r:id="rId21"/>
    <p:sldId id="272" r:id="rId2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fr-F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fr-FR"/>
          </a:p>
        </p:txBody>
      </p:sp>
      <p:sp>
        <p:nvSpPr>
          <p:cNvPr id="2057" name="Text Box 9"/>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endParaRPr lang="fr-FR"/>
          </a:p>
        </p:txBody>
      </p:sp>
      <p:sp>
        <p:nvSpPr>
          <p:cNvPr id="2058" name="Rectangle 10"/>
          <p:cNvSpPr>
            <a:spLocks noGrp="1" noChangeArrowheads="1"/>
          </p:cNvSpPr>
          <p:nvPr>
            <p:ph type="dt"/>
          </p:nvPr>
        </p:nvSpPr>
        <p:spPr bwMode="auto">
          <a:xfrm>
            <a:off x="3884613" y="0"/>
            <a:ext cx="2959100" cy="4445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fr-FR"/>
          </a:p>
        </p:txBody>
      </p:sp>
      <p:sp>
        <p:nvSpPr>
          <p:cNvPr id="2059" name="Rectangle 11"/>
          <p:cNvSpPr>
            <a:spLocks noGrp="1" noRot="1" noChangeAspect="1" noChangeArrowheads="1"/>
          </p:cNvSpPr>
          <p:nvPr>
            <p:ph type="sldImg"/>
          </p:nvPr>
        </p:nvSpPr>
        <p:spPr bwMode="auto">
          <a:xfrm>
            <a:off x="1143000" y="685800"/>
            <a:ext cx="4559300" cy="3416300"/>
          </a:xfrm>
          <a:prstGeom prst="rect">
            <a:avLst/>
          </a:prstGeom>
          <a:noFill/>
          <a:ln w="12600">
            <a:solidFill>
              <a:srgbClr val="000000"/>
            </a:solidFill>
            <a:miter lim="800000"/>
            <a:headEnd/>
            <a:tailEnd/>
          </a:ln>
          <a:effectLst/>
        </p:spPr>
      </p:sp>
      <p:sp>
        <p:nvSpPr>
          <p:cNvPr id="2060" name="Rectangle 12"/>
          <p:cNvSpPr>
            <a:spLocks noGrp="1" noChangeArrowheads="1"/>
          </p:cNvSpPr>
          <p:nvPr>
            <p:ph type="body"/>
          </p:nvPr>
        </p:nvSpPr>
        <p:spPr bwMode="auto">
          <a:xfrm>
            <a:off x="685800" y="4343400"/>
            <a:ext cx="5473700" cy="41021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fr-FR" smtClean="0"/>
          </a:p>
        </p:txBody>
      </p:sp>
      <p:sp>
        <p:nvSpPr>
          <p:cNvPr id="2061" name="Text Box 13"/>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endParaRPr lang="fr-FR"/>
          </a:p>
        </p:txBody>
      </p:sp>
      <p:sp>
        <p:nvSpPr>
          <p:cNvPr id="2062" name="Rectangle 14"/>
          <p:cNvSpPr>
            <a:spLocks noGrp="1" noChangeArrowheads="1"/>
          </p:cNvSpPr>
          <p:nvPr>
            <p:ph type="sldNum"/>
          </p:nvPr>
        </p:nvSpPr>
        <p:spPr bwMode="auto">
          <a:xfrm>
            <a:off x="3884613" y="8685213"/>
            <a:ext cx="2959100" cy="4445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DEC60E3-8B4B-4495-B184-961DD4390703}"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D7E58A84-5C02-45E8-BCD9-97AE4512AB84}" type="slidenum">
              <a:rPr lang="fr-FR"/>
              <a:pPr/>
              <a:t>9</a:t>
            </a:fld>
            <a:endParaRPr lang="fr-FR"/>
          </a:p>
        </p:txBody>
      </p:sp>
      <p:sp>
        <p:nvSpPr>
          <p:cNvPr id="26625" name="Rectangle 1"/>
          <p:cNvSpPr txBox="1">
            <a:spLocks noGrp="1" noRot="1" noChangeAspect="1" noChangeArrowheads="1"/>
          </p:cNvSpPr>
          <p:nvPr>
            <p:ph type="sldImg"/>
          </p:nvPr>
        </p:nvSpPr>
        <p:spPr bwMode="auto">
          <a:xfrm>
            <a:off x="1144588" y="685800"/>
            <a:ext cx="4557712" cy="341788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75288" cy="4014788"/>
          </a:xfrm>
          <a:prstGeom prst="rect">
            <a:avLst/>
          </a:prstGeom>
          <a:noFill/>
          <a:ln>
            <a:round/>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F0EF2A17-1E75-4B27-AD94-717C8C94BA81}" type="slidenum">
              <a:rPr lang="fr-FR"/>
              <a:pPr/>
              <a:t>14</a:t>
            </a:fld>
            <a:endParaRPr lang="fr-FR"/>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75288" cy="4103688"/>
          </a:xfrm>
          <a:prstGeom prst="rect">
            <a:avLst/>
          </a:prstGeom>
          <a:noFill/>
          <a:ln>
            <a:round/>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D7E58A84-5C02-45E8-BCD9-97AE4512AB84}" type="slidenum">
              <a:rPr lang="fr-FR"/>
              <a:pPr/>
              <a:t>16</a:t>
            </a:fld>
            <a:endParaRPr lang="fr-FR"/>
          </a:p>
        </p:txBody>
      </p:sp>
      <p:sp>
        <p:nvSpPr>
          <p:cNvPr id="26625" name="Rectangle 1"/>
          <p:cNvSpPr txBox="1">
            <a:spLocks noGrp="1" noRot="1" noChangeAspect="1" noChangeArrowheads="1"/>
          </p:cNvSpPr>
          <p:nvPr>
            <p:ph type="sldImg"/>
          </p:nvPr>
        </p:nvSpPr>
        <p:spPr bwMode="auto">
          <a:xfrm>
            <a:off x="1144588" y="685800"/>
            <a:ext cx="4557712" cy="341788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75288" cy="4014788"/>
          </a:xfrm>
          <a:prstGeom prst="rect">
            <a:avLst/>
          </a:prstGeom>
          <a:noFill/>
          <a:ln>
            <a:round/>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160B2674-6402-4AAE-8807-28EC74F51764}" type="slidenum">
              <a:rPr lang="fr-FR"/>
              <a:pPr/>
              <a:t>‹N°›</a:t>
            </a:fld>
            <a:endParaRPr lang="fr-FR"/>
          </a:p>
        </p:txBody>
      </p:sp>
      <p:sp>
        <p:nvSpPr>
          <p:cNvPr id="5" name="Espace réservé du pied de page 4"/>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4963"/>
            <a:ext cx="8218488" cy="45148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C7075FCA-ED15-4246-AF8C-674E26871A3A}" type="slidenum">
              <a:rPr lang="fr-FR"/>
              <a:pPr/>
              <a:t>‹N°›</a:t>
            </a:fld>
            <a:endParaRPr lang="fr-FR"/>
          </a:p>
        </p:txBody>
      </p:sp>
      <p:sp>
        <p:nvSpPr>
          <p:cNvPr id="5" name="Espace réservé du pied de page 4"/>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1463" y="128588"/>
            <a:ext cx="2054225" cy="59912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8588"/>
            <a:ext cx="6011863" cy="59912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7C0FA3D4-918B-4AFD-A450-03DAE7AA6E8B}" type="slidenum">
              <a:rPr lang="fr-FR"/>
              <a:pPr/>
              <a:t>‹N°›</a:t>
            </a:fld>
            <a:endParaRPr lang="fr-FR"/>
          </a:p>
        </p:txBody>
      </p:sp>
      <p:sp>
        <p:nvSpPr>
          <p:cNvPr id="5" name="Espace réservé du pied de page 4"/>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4963"/>
            <a:ext cx="8218488" cy="451485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6412759-7AFF-4B7A-9F1C-F91504C45E8A}" type="slidenum">
              <a:rPr lang="fr-FR"/>
              <a:pPr/>
              <a:t>‹N°›</a:t>
            </a:fld>
            <a:endParaRPr lang="fr-FR"/>
          </a:p>
        </p:txBody>
      </p:sp>
      <p:sp>
        <p:nvSpPr>
          <p:cNvPr id="5" name="Espace réservé du pied de page 4"/>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F04FA991-5281-4CAF-AD86-7F160D1C73E9}" type="slidenum">
              <a:rPr lang="fr-FR"/>
              <a:pPr/>
              <a:t>‹N°›</a:t>
            </a:fld>
            <a:endParaRPr lang="fr-FR"/>
          </a:p>
        </p:txBody>
      </p:sp>
      <p:sp>
        <p:nvSpPr>
          <p:cNvPr id="5" name="Espace réservé du pied de page 4"/>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4963"/>
            <a:ext cx="4032250" cy="4514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850" y="1604963"/>
            <a:ext cx="4033838" cy="4514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F5BD8E3B-B860-4E15-AC87-03FE99CFCB4A}" type="slidenum">
              <a:rPr lang="fr-FR"/>
              <a:pPr/>
              <a:t>‹N°›</a:t>
            </a:fld>
            <a:endParaRPr lang="fr-FR"/>
          </a:p>
        </p:txBody>
      </p:sp>
      <p:sp>
        <p:nvSpPr>
          <p:cNvPr id="6" name="Espace réservé du pied de page 5"/>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90150781-5BF1-432E-BEDF-05D859FDCD1A}" type="slidenum">
              <a:rPr lang="fr-FR"/>
              <a:pPr/>
              <a:t>‹N°›</a:t>
            </a:fld>
            <a:endParaRPr lang="fr-FR"/>
          </a:p>
        </p:txBody>
      </p:sp>
      <p:sp>
        <p:nvSpPr>
          <p:cNvPr id="8" name="Espace réservé du pied de page 7"/>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BDB49615-7242-4D49-ACA2-5D0DB616F2C9}" type="slidenum">
              <a:rPr lang="fr-FR"/>
              <a:pPr/>
              <a:t>‹N°›</a:t>
            </a:fld>
            <a:endParaRPr lang="fr-FR"/>
          </a:p>
        </p:txBody>
      </p:sp>
      <p:sp>
        <p:nvSpPr>
          <p:cNvPr id="4" name="Espace réservé du pied de page 3"/>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52C2362D-6180-4C8F-B0D0-851B7C83C65A}" type="slidenum">
              <a:rPr lang="fr-FR"/>
              <a:pPr/>
              <a:t>‹N°›</a:t>
            </a:fld>
            <a:endParaRPr lang="fr-FR"/>
          </a:p>
        </p:txBody>
      </p:sp>
      <p:sp>
        <p:nvSpPr>
          <p:cNvPr id="3" name="Espace réservé du pied de page 2"/>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F65F534D-4C5B-4830-8CE0-8DC359E076FE}" type="slidenum">
              <a:rPr lang="fr-FR"/>
              <a:pPr/>
              <a:t>‹N°›</a:t>
            </a:fld>
            <a:endParaRPr lang="fr-FR"/>
          </a:p>
        </p:txBody>
      </p:sp>
      <p:sp>
        <p:nvSpPr>
          <p:cNvPr id="6" name="Espace réservé du pied de page 5"/>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86BD0795-AF76-4EC2-BBB9-6194026323DF}" type="slidenum">
              <a:rPr lang="fr-FR"/>
              <a:pPr/>
              <a:t>‹N°›</a:t>
            </a:fld>
            <a:endParaRPr lang="fr-FR"/>
          </a:p>
        </p:txBody>
      </p:sp>
      <p:sp>
        <p:nvSpPr>
          <p:cNvPr id="6" name="Espace réservé du pied de page 5"/>
          <p:cNvSpPr>
            <a:spLocks noGrp="1"/>
          </p:cNvSpPr>
          <p:nvPr>
            <p:ph type="ftr" idx="11"/>
          </p:nvPr>
        </p:nvSpPr>
        <p:spPr>
          <a:xfrm>
            <a:off x="6119813" y="6224588"/>
            <a:ext cx="2882900" cy="631825"/>
          </a:xfrm>
          <a:prstGeom prst="rect">
            <a:avLst/>
          </a:prstGeom>
        </p:spPr>
        <p:txBody>
          <a:bodyPr/>
          <a:lstStyle>
            <a:lvl1pPr>
              <a:defRPr/>
            </a:lvl1p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e 9"/>
          <p:cNvGrpSpPr/>
          <p:nvPr userDrawn="1"/>
        </p:nvGrpSpPr>
        <p:grpSpPr>
          <a:xfrm>
            <a:off x="0" y="17463"/>
            <a:ext cx="9144000" cy="6858000"/>
            <a:chOff x="0" y="17463"/>
            <a:chExt cx="9144000" cy="6858000"/>
          </a:xfrm>
        </p:grpSpPr>
        <p:pic>
          <p:nvPicPr>
            <p:cNvPr id="1025" name="Picture 1"/>
            <p:cNvPicPr>
              <a:picLocks noChangeAspect="1" noChangeArrowheads="1"/>
            </p:cNvPicPr>
            <p:nvPr userDrawn="1"/>
          </p:nvPicPr>
          <p:blipFill>
            <a:blip r:embed="rId13" cstate="email"/>
            <a:srcRect/>
            <a:stretch>
              <a:fillRect/>
            </a:stretch>
          </p:blipFill>
          <p:spPr bwMode="auto">
            <a:xfrm>
              <a:off x="0" y="17463"/>
              <a:ext cx="9144000" cy="6858000"/>
            </a:xfrm>
            <a:prstGeom prst="rect">
              <a:avLst/>
            </a:prstGeom>
            <a:noFill/>
            <a:ln w="9525">
              <a:noFill/>
              <a:round/>
              <a:headEnd/>
              <a:tailEnd/>
            </a:ln>
            <a:effectLst/>
          </p:spPr>
        </p:pic>
        <p:pic>
          <p:nvPicPr>
            <p:cNvPr id="1029" name="Picture 5"/>
            <p:cNvPicPr>
              <a:picLocks noChangeAspect="1" noChangeArrowheads="1"/>
            </p:cNvPicPr>
            <p:nvPr userDrawn="1"/>
          </p:nvPicPr>
          <p:blipFill>
            <a:blip r:embed="rId14" cstate="email"/>
            <a:srcRect/>
            <a:stretch>
              <a:fillRect/>
            </a:stretch>
          </p:blipFill>
          <p:spPr bwMode="auto">
            <a:xfrm>
              <a:off x="7868780" y="85725"/>
              <a:ext cx="1262519" cy="1039020"/>
            </a:xfrm>
            <a:prstGeom prst="rect">
              <a:avLst/>
            </a:prstGeom>
            <a:noFill/>
            <a:ln w="9525">
              <a:noFill/>
              <a:round/>
              <a:headEnd/>
              <a:tailEnd/>
            </a:ln>
            <a:effectLst/>
          </p:spPr>
        </p:pic>
      </p:grpSp>
      <p:sp>
        <p:nvSpPr>
          <p:cNvPr id="1026" name="Rectangle 2"/>
          <p:cNvSpPr>
            <a:spLocks noGrp="1" noChangeArrowheads="1"/>
          </p:cNvSpPr>
          <p:nvPr>
            <p:ph type="title"/>
          </p:nvPr>
        </p:nvSpPr>
        <p:spPr bwMode="auto">
          <a:xfrm>
            <a:off x="457200" y="128588"/>
            <a:ext cx="8216900"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7"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endParaRPr lang="fr-FR"/>
          </a:p>
        </p:txBody>
      </p:sp>
      <p:sp>
        <p:nvSpPr>
          <p:cNvPr id="1028" name="Rectangle 4"/>
          <p:cNvSpPr>
            <a:spLocks noGrp="1" noChangeArrowheads="1"/>
          </p:cNvSpPr>
          <p:nvPr>
            <p:ph type="sldNum"/>
          </p:nvPr>
        </p:nvSpPr>
        <p:spPr bwMode="auto">
          <a:xfrm>
            <a:off x="6769100" y="6245225"/>
            <a:ext cx="2120900" cy="4635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4EA6FD0C-7F88-46D4-8254-B2FF01BE5851}" type="slidenum">
              <a:rPr lang="fr-FR"/>
              <a:pPr/>
              <a:t>‹N°›</a:t>
            </a:fld>
            <a:endParaRPr lang="fr-FR"/>
          </a:p>
        </p:txBody>
      </p:sp>
      <p:sp>
        <p:nvSpPr>
          <p:cNvPr id="1030" name="Text Box 6"/>
          <p:cNvSpPr txBox="1">
            <a:spLocks noChangeArrowheads="1"/>
          </p:cNvSpPr>
          <p:nvPr/>
        </p:nvSpPr>
        <p:spPr bwMode="auto">
          <a:xfrm>
            <a:off x="323528" y="6316663"/>
            <a:ext cx="4536504" cy="327025"/>
          </a:xfrm>
          <a:prstGeom prst="rect">
            <a:avLst/>
          </a:prstGeom>
          <a:noFill/>
          <a:ln w="9525">
            <a:noFill/>
            <a:round/>
            <a:headEnd/>
            <a:tailEnd/>
          </a:ln>
          <a:effectLst/>
        </p:spPr>
        <p:txBody>
          <a:bodyPr lIns="90000" tIns="46800" rIns="90000" bIns="46800"/>
          <a:lstStyle/>
          <a:p>
            <a:pPr marL="0" marR="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smtClean="0">
                <a:solidFill>
                  <a:srgbClr val="000000"/>
                </a:solidFill>
                <a:latin typeface="Times New Roman" pitchFamily="16" charset="0"/>
              </a:rPr>
              <a:t>E-</a:t>
            </a:r>
            <a:r>
              <a:rPr lang="en-US" sz="1200" dirty="0" err="1" smtClean="0">
                <a:solidFill>
                  <a:srgbClr val="000000"/>
                </a:solidFill>
                <a:latin typeface="Times New Roman" pitchFamily="16" charset="0"/>
              </a:rPr>
              <a:t>AGRI</a:t>
            </a:r>
            <a:r>
              <a:rPr lang="en-US" sz="1200" dirty="0" smtClean="0">
                <a:solidFill>
                  <a:srgbClr val="000000"/>
                </a:solidFill>
                <a:latin typeface="Times New Roman" pitchFamily="16" charset="0"/>
              </a:rPr>
              <a:t> Kick-off meeting, 24-25 March 2011, VITO (Mol, Belgium)</a:t>
            </a:r>
            <a:endParaRPr lang="en-US" sz="1200" dirty="0">
              <a:solidFill>
                <a:srgbClr val="000000"/>
              </a:solidFill>
              <a:latin typeface="Times New Roman" pitchFamily="1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00B0F0"/>
          </a:solidFill>
        </p:spPr>
        <p:txBody>
          <a:bodyPr/>
          <a:lstStyle/>
          <a:p>
            <a:r>
              <a:rPr lang="fr-FR" sz="3200" b="1" dirty="0" smtClean="0">
                <a:solidFill>
                  <a:schemeClr val="bg1"/>
                </a:solidFill>
              </a:rPr>
              <a:t>RS </a:t>
            </a:r>
            <a:r>
              <a:rPr lang="fr-FR" sz="3200" b="1" dirty="0" err="1" smtClean="0">
                <a:solidFill>
                  <a:schemeClr val="bg1"/>
                </a:solidFill>
              </a:rPr>
              <a:t>based</a:t>
            </a:r>
            <a:r>
              <a:rPr lang="fr-FR" sz="3200" b="1" dirty="0" smtClean="0">
                <a:solidFill>
                  <a:schemeClr val="bg1"/>
                </a:solidFill>
              </a:rPr>
              <a:t> </a:t>
            </a:r>
            <a:r>
              <a:rPr lang="fr-FR" sz="3200" b="1" dirty="0" err="1" smtClean="0">
                <a:solidFill>
                  <a:schemeClr val="bg1"/>
                </a:solidFill>
              </a:rPr>
              <a:t>crop</a:t>
            </a:r>
            <a:r>
              <a:rPr lang="fr-FR" sz="3200" b="1" dirty="0" smtClean="0">
                <a:solidFill>
                  <a:schemeClr val="bg1"/>
                </a:solidFill>
              </a:rPr>
              <a:t> </a:t>
            </a:r>
            <a:r>
              <a:rPr lang="fr-FR" sz="3200" b="1" dirty="0" err="1" smtClean="0">
                <a:solidFill>
                  <a:schemeClr val="bg1"/>
                </a:solidFill>
              </a:rPr>
              <a:t>forecasting</a:t>
            </a:r>
            <a:r>
              <a:rPr lang="fr-FR" sz="3200" b="1" dirty="0" smtClean="0">
                <a:solidFill>
                  <a:schemeClr val="bg1"/>
                </a:solidFill>
              </a:rPr>
              <a:t> in </a:t>
            </a:r>
            <a:r>
              <a:rPr lang="fr-FR" sz="3200" b="1" dirty="0" err="1" smtClean="0">
                <a:solidFill>
                  <a:schemeClr val="bg1"/>
                </a:solidFill>
              </a:rPr>
              <a:t>Morocco</a:t>
            </a:r>
            <a:endParaRPr lang="fr-FR" sz="3200" b="1" dirty="0">
              <a:solidFill>
                <a:schemeClr val="bg1"/>
              </a:solidFill>
            </a:endParaRPr>
          </a:p>
        </p:txBody>
      </p:sp>
      <p:sp>
        <p:nvSpPr>
          <p:cNvPr id="3" name="Sous-titre 2"/>
          <p:cNvSpPr>
            <a:spLocks noGrp="1"/>
          </p:cNvSpPr>
          <p:nvPr>
            <p:ph type="subTitle" idx="1"/>
          </p:nvPr>
        </p:nvSpPr>
        <p:spPr/>
        <p:txBody>
          <a:bodyPr/>
          <a:lstStyle/>
          <a:p>
            <a:r>
              <a:rPr lang="fr-FR" sz="2000" dirty="0" smtClean="0"/>
              <a:t>Riad BALAGHI</a:t>
            </a:r>
          </a:p>
          <a:p>
            <a:r>
              <a:rPr lang="fr-FR" sz="2000" dirty="0" smtClean="0"/>
              <a:t>National Institute for Agricultural </a:t>
            </a:r>
            <a:r>
              <a:rPr lang="fr-FR" sz="2000" dirty="0" err="1" smtClean="0"/>
              <a:t>Research</a:t>
            </a:r>
            <a:r>
              <a:rPr lang="fr-FR" sz="2000" dirty="0" smtClean="0"/>
              <a:t> – </a:t>
            </a:r>
            <a:r>
              <a:rPr lang="fr-FR" sz="2000" dirty="0" err="1" smtClean="0"/>
              <a:t>Morocco</a:t>
            </a:r>
            <a:endParaRPr lang="fr-FR" sz="2000" dirty="0" smtClean="0"/>
          </a:p>
          <a:p>
            <a:r>
              <a:rPr lang="fr-FR" sz="2000" dirty="0" smtClean="0">
                <a:solidFill>
                  <a:srgbClr val="002060"/>
                </a:solidFill>
              </a:rPr>
              <a:t>www.inra.org.ma</a:t>
            </a:r>
            <a:endParaRPr lang="fr-FR" sz="20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11960" y="1268760"/>
            <a:ext cx="2886883" cy="1890374"/>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179388" y="1439863"/>
            <a:ext cx="3600450" cy="4859337"/>
          </a:xfrm>
          <a:prstGeom prst="rect">
            <a:avLst/>
          </a:prstGeom>
          <a:noFill/>
          <a:ln w="9525">
            <a:noFill/>
            <a:round/>
            <a:headEnd/>
            <a:tailEnd/>
          </a:ln>
          <a:effectLst/>
        </p:spPr>
      </p:pic>
      <p:sp>
        <p:nvSpPr>
          <p:cNvPr id="4" name="Rectangle 3"/>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Cereals: Yield vs. Cumulated Rainfall</a:t>
            </a:r>
            <a:endParaRPr lang="fr-FR" sz="2800" b="1" dirty="0">
              <a:solidFill>
                <a:srgbClr val="FFFF00"/>
              </a:solidFill>
            </a:endParaRPr>
          </a:p>
        </p:txBody>
      </p:sp>
      <p:pic>
        <p:nvPicPr>
          <p:cNvPr id="1027" name="Picture 3"/>
          <p:cNvPicPr>
            <a:picLocks noChangeAspect="1" noChangeArrowheads="1"/>
          </p:cNvPicPr>
          <p:nvPr/>
        </p:nvPicPr>
        <p:blipFill>
          <a:blip r:embed="rId4" cstate="print"/>
          <a:srcRect/>
          <a:stretch>
            <a:fillRect/>
          </a:stretch>
        </p:blipFill>
        <p:spPr bwMode="auto">
          <a:xfrm>
            <a:off x="4211960" y="4971922"/>
            <a:ext cx="2880320" cy="1886078"/>
          </a:xfrm>
          <a:prstGeom prst="rect">
            <a:avLst/>
          </a:prstGeom>
          <a:noFill/>
          <a:ln w="9525">
            <a:noFill/>
            <a:miter lim="800000"/>
            <a:headEnd/>
            <a:tailEnd/>
          </a:ln>
          <a:effectLst/>
        </p:spPr>
      </p:pic>
      <p:cxnSp>
        <p:nvCxnSpPr>
          <p:cNvPr id="8" name="Connecteur droit avec flèche 7"/>
          <p:cNvCxnSpPr/>
          <p:nvPr/>
        </p:nvCxnSpPr>
        <p:spPr bwMode="auto">
          <a:xfrm rot="10800000" flipV="1">
            <a:off x="2699792" y="2204864"/>
            <a:ext cx="1800200" cy="432048"/>
          </a:xfrm>
          <a:prstGeom prst="straightConnector1">
            <a:avLst/>
          </a:prstGeom>
          <a:solidFill>
            <a:srgbClr val="00B8FF"/>
          </a:solidFill>
          <a:ln w="9525" cap="flat" cmpd="sng" algn="ctr">
            <a:solidFill>
              <a:srgbClr val="0070C0"/>
            </a:solidFill>
            <a:prstDash val="solid"/>
            <a:round/>
            <a:headEnd type="none" w="med" len="med"/>
            <a:tailEnd type="arrow"/>
          </a:ln>
          <a:effectLst/>
        </p:spPr>
      </p:cxnSp>
      <p:cxnSp>
        <p:nvCxnSpPr>
          <p:cNvPr id="10" name="Connecteur droit avec flèche 9"/>
          <p:cNvCxnSpPr/>
          <p:nvPr/>
        </p:nvCxnSpPr>
        <p:spPr bwMode="auto">
          <a:xfrm rot="16200000" flipV="1">
            <a:off x="2015716" y="3465004"/>
            <a:ext cx="2448272" cy="1656184"/>
          </a:xfrm>
          <a:prstGeom prst="straightConnector1">
            <a:avLst/>
          </a:prstGeom>
          <a:solidFill>
            <a:srgbClr val="00B8FF"/>
          </a:solidFill>
          <a:ln w="9525" cap="flat" cmpd="sng" algn="ctr">
            <a:solidFill>
              <a:srgbClr val="00B050"/>
            </a:solidFill>
            <a:prstDash val="solid"/>
            <a:round/>
            <a:headEnd type="none" w="med" len="med"/>
            <a:tailEnd type="arrow"/>
          </a:ln>
          <a:effectLst/>
        </p:spPr>
      </p:cxnSp>
      <p:pic>
        <p:nvPicPr>
          <p:cNvPr id="1028" name="Picture 4"/>
          <p:cNvPicPr>
            <a:picLocks noChangeAspect="1" noChangeArrowheads="1"/>
          </p:cNvPicPr>
          <p:nvPr/>
        </p:nvPicPr>
        <p:blipFill>
          <a:blip r:embed="rId5" cstate="print"/>
          <a:srcRect/>
          <a:stretch>
            <a:fillRect/>
          </a:stretch>
        </p:blipFill>
        <p:spPr bwMode="auto">
          <a:xfrm>
            <a:off x="5580112" y="3068960"/>
            <a:ext cx="2880320" cy="1886078"/>
          </a:xfrm>
          <a:prstGeom prst="rect">
            <a:avLst/>
          </a:prstGeom>
          <a:noFill/>
          <a:ln w="9525">
            <a:noFill/>
            <a:miter lim="800000"/>
            <a:headEnd/>
            <a:tailEnd/>
          </a:ln>
          <a:effectLst/>
        </p:spPr>
      </p:pic>
      <p:cxnSp>
        <p:nvCxnSpPr>
          <p:cNvPr id="15" name="Connecteur droit avec flèche 14"/>
          <p:cNvCxnSpPr/>
          <p:nvPr/>
        </p:nvCxnSpPr>
        <p:spPr bwMode="auto">
          <a:xfrm rot="10800000">
            <a:off x="3491880" y="2924944"/>
            <a:ext cx="1656184" cy="1008112"/>
          </a:xfrm>
          <a:prstGeom prst="straightConnector1">
            <a:avLst/>
          </a:prstGeom>
          <a:solidFill>
            <a:srgbClr val="00B8FF"/>
          </a:solidFill>
          <a:ln w="9525" cap="flat" cmpd="sng" algn="ctr">
            <a:solidFill>
              <a:srgbClr val="FF6600"/>
            </a:solidFill>
            <a:prstDash val="solid"/>
            <a:round/>
            <a:headEnd type="none" w="med" len="med"/>
            <a:tailEnd type="arrow"/>
          </a:ln>
          <a:effectLst/>
        </p:spPr>
      </p:cxnSp>
      <p:sp>
        <p:nvSpPr>
          <p:cNvPr id="18" name="ZoneTexte 17"/>
          <p:cNvSpPr txBox="1"/>
          <p:nvPr/>
        </p:nvSpPr>
        <p:spPr>
          <a:xfrm>
            <a:off x="7082241" y="5733256"/>
            <a:ext cx="1667444" cy="307777"/>
          </a:xfrm>
          <a:prstGeom prst="rect">
            <a:avLst/>
          </a:prstGeom>
          <a:noFill/>
        </p:spPr>
        <p:txBody>
          <a:bodyPr wrap="none" rtlCol="0">
            <a:spAutoFit/>
          </a:bodyPr>
          <a:lstStyle/>
          <a:p>
            <a:r>
              <a:rPr lang="en-US" sz="1400" dirty="0" err="1" smtClean="0">
                <a:solidFill>
                  <a:schemeClr val="tx1"/>
                </a:solidFill>
              </a:rPr>
              <a:t>Balaghi</a:t>
            </a:r>
            <a:r>
              <a:rPr lang="en-US" sz="1400" dirty="0" smtClean="0">
                <a:solidFill>
                  <a:schemeClr val="tx1"/>
                </a:solidFill>
              </a:rPr>
              <a:t> et al. 2010</a:t>
            </a:r>
            <a:endParaRPr lang="en-US" sz="1400" dirty="0">
              <a:solidFill>
                <a:schemeClr val="tx1"/>
              </a:solidFill>
            </a:endParaRPr>
          </a:p>
        </p:txBody>
      </p:sp>
      <p:sp>
        <p:nvSpPr>
          <p:cNvPr id="19" name="ZoneTexte 18"/>
          <p:cNvSpPr txBox="1"/>
          <p:nvPr/>
        </p:nvSpPr>
        <p:spPr>
          <a:xfrm>
            <a:off x="7308304" y="6237312"/>
            <a:ext cx="1707519" cy="307777"/>
          </a:xfrm>
          <a:prstGeom prst="rect">
            <a:avLst/>
          </a:prstGeom>
          <a:noFill/>
        </p:spPr>
        <p:txBody>
          <a:bodyPr wrap="none" rtlCol="0">
            <a:spAutoFit/>
          </a:bodyPr>
          <a:lstStyle/>
          <a:p>
            <a:r>
              <a:rPr lang="en-US" sz="1400" dirty="0" smtClean="0">
                <a:solidFill>
                  <a:schemeClr val="tx1"/>
                </a:solidFill>
              </a:rPr>
              <a:t>Data source : DMN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NDVI based yield forecasts</a:t>
            </a:r>
            <a:endParaRPr lang="fr-FR" sz="2800" b="1" dirty="0">
              <a:solidFill>
                <a:srgbClr val="FFFF00"/>
              </a:solidFill>
            </a:endParaRPr>
          </a:p>
        </p:txBody>
      </p:sp>
      <p:sp>
        <p:nvSpPr>
          <p:cNvPr id="5" name="ZoneTexte 4"/>
          <p:cNvSpPr txBox="1"/>
          <p:nvPr/>
        </p:nvSpPr>
        <p:spPr>
          <a:xfrm>
            <a:off x="323528" y="1844824"/>
            <a:ext cx="3714478" cy="584775"/>
          </a:xfrm>
          <a:prstGeom prst="rect">
            <a:avLst/>
          </a:prstGeom>
          <a:noFill/>
        </p:spPr>
        <p:txBody>
          <a:bodyPr wrap="none" rtlCol="0">
            <a:spAutoFit/>
          </a:bodyPr>
          <a:lstStyle/>
          <a:p>
            <a:r>
              <a:rPr lang="en-US" sz="3200" dirty="0" smtClean="0">
                <a:solidFill>
                  <a:schemeClr val="tx1"/>
                </a:solidFill>
              </a:rPr>
              <a:t>What do we need ?</a:t>
            </a:r>
            <a:endParaRPr lang="en-US" sz="3200" dirty="0">
              <a:solidFill>
                <a:schemeClr val="tx1"/>
              </a:solidFill>
            </a:endParaRPr>
          </a:p>
        </p:txBody>
      </p:sp>
      <p:sp>
        <p:nvSpPr>
          <p:cNvPr id="6" name="ZoneTexte 5"/>
          <p:cNvSpPr txBox="1"/>
          <p:nvPr/>
        </p:nvSpPr>
        <p:spPr>
          <a:xfrm>
            <a:off x="467544" y="2636912"/>
            <a:ext cx="8280920" cy="2677656"/>
          </a:xfrm>
          <a:prstGeom prst="rect">
            <a:avLst/>
          </a:prstGeom>
          <a:noFill/>
        </p:spPr>
        <p:txBody>
          <a:bodyPr wrap="square" rtlCol="0">
            <a:spAutoFit/>
          </a:bodyPr>
          <a:lstStyle/>
          <a:p>
            <a:pPr>
              <a:buFont typeface="Wingdings" pitchFamily="2" charset="2"/>
              <a:buChar char="q"/>
            </a:pPr>
            <a:r>
              <a:rPr lang="en-US" sz="2400" dirty="0" smtClean="0">
                <a:solidFill>
                  <a:schemeClr val="tx1"/>
                </a:solidFill>
              </a:rPr>
              <a:t> Good and long time crop statistics ;</a:t>
            </a:r>
          </a:p>
          <a:p>
            <a:pPr>
              <a:buFont typeface="Wingdings" pitchFamily="2" charset="2"/>
              <a:buChar char="q"/>
            </a:pPr>
            <a:r>
              <a:rPr lang="en-US" sz="2400" dirty="0" smtClean="0">
                <a:solidFill>
                  <a:schemeClr val="tx1"/>
                </a:solidFill>
              </a:rPr>
              <a:t> </a:t>
            </a:r>
            <a:r>
              <a:rPr lang="en-US" sz="2400" dirty="0" smtClean="0">
                <a:solidFill>
                  <a:schemeClr val="tx1"/>
                </a:solidFill>
              </a:rPr>
              <a:t>Good and long time NDVI series (NOAA, SPOT, MODIS, etc.);</a:t>
            </a:r>
          </a:p>
          <a:p>
            <a:pPr>
              <a:buFont typeface="Wingdings" pitchFamily="2" charset="2"/>
              <a:buChar char="q"/>
            </a:pPr>
            <a:r>
              <a:rPr lang="en-US" sz="2400" dirty="0" smtClean="0">
                <a:solidFill>
                  <a:schemeClr val="tx1"/>
                </a:solidFill>
              </a:rPr>
              <a:t> </a:t>
            </a:r>
            <a:r>
              <a:rPr lang="en-US" sz="2400" dirty="0" smtClean="0">
                <a:solidFill>
                  <a:schemeClr val="tx1"/>
                </a:solidFill>
              </a:rPr>
              <a:t>Accurate crop mask (GLC2000, CLC, </a:t>
            </a:r>
            <a:r>
              <a:rPr lang="en-US" sz="2400" dirty="0" err="1" smtClean="0">
                <a:solidFill>
                  <a:schemeClr val="tx1"/>
                </a:solidFill>
              </a:rPr>
              <a:t>Globcover</a:t>
            </a:r>
            <a:r>
              <a:rPr lang="en-US" sz="2400" dirty="0" smtClean="0">
                <a:solidFill>
                  <a:schemeClr val="tx1"/>
                </a:solidFill>
              </a:rPr>
              <a:t>, etc.) ;</a:t>
            </a:r>
          </a:p>
          <a:p>
            <a:pPr>
              <a:buFont typeface="Wingdings" pitchFamily="2" charset="2"/>
              <a:buChar char="q"/>
            </a:pPr>
            <a:r>
              <a:rPr lang="en-US" sz="2400" dirty="0" smtClean="0">
                <a:solidFill>
                  <a:schemeClr val="tx1"/>
                </a:solidFill>
              </a:rPr>
              <a:t> </a:t>
            </a:r>
            <a:r>
              <a:rPr lang="en-US" sz="2400" dirty="0" smtClean="0">
                <a:solidFill>
                  <a:schemeClr val="tx1"/>
                </a:solidFill>
              </a:rPr>
              <a:t>Good local expertise ;</a:t>
            </a:r>
          </a:p>
          <a:p>
            <a:pPr>
              <a:buFont typeface="Wingdings" pitchFamily="2" charset="2"/>
              <a:buChar char="q"/>
            </a:pPr>
            <a:r>
              <a:rPr lang="en-US" sz="2400" dirty="0" smtClean="0">
                <a:solidFill>
                  <a:schemeClr val="tx1"/>
                </a:solidFill>
              </a:rPr>
              <a:t> </a:t>
            </a:r>
            <a:r>
              <a:rPr lang="en-US" sz="2400" dirty="0" smtClean="0">
                <a:solidFill>
                  <a:schemeClr val="tx1"/>
                </a:solidFill>
              </a:rPr>
              <a:t>Good RS expertise (</a:t>
            </a:r>
            <a:r>
              <a:rPr lang="el-GR" sz="2400" dirty="0" smtClean="0">
                <a:solidFill>
                  <a:schemeClr val="tx1"/>
                </a:solidFill>
              </a:rPr>
              <a:t>Σ</a:t>
            </a:r>
            <a:r>
              <a:rPr lang="fr-FR" sz="2400" dirty="0" smtClean="0">
                <a:solidFill>
                  <a:schemeClr val="tx1"/>
                </a:solidFill>
              </a:rPr>
              <a:t>NDVI, </a:t>
            </a:r>
            <a:r>
              <a:rPr lang="fr-FR" sz="2400" dirty="0" err="1" smtClean="0">
                <a:solidFill>
                  <a:schemeClr val="tx1"/>
                </a:solidFill>
              </a:rPr>
              <a:t>Median</a:t>
            </a:r>
            <a:r>
              <a:rPr lang="fr-FR" sz="2400" dirty="0" smtClean="0">
                <a:solidFill>
                  <a:schemeClr val="tx1"/>
                </a:solidFill>
              </a:rPr>
              <a:t> NDVI, </a:t>
            </a:r>
            <a:r>
              <a:rPr lang="fr-FR" sz="2400" dirty="0" err="1" smtClean="0">
                <a:solidFill>
                  <a:schemeClr val="tx1"/>
                </a:solidFill>
              </a:rPr>
              <a:t>Slope</a:t>
            </a:r>
            <a:r>
              <a:rPr lang="fr-FR" sz="2400" dirty="0" smtClean="0">
                <a:solidFill>
                  <a:schemeClr val="tx1"/>
                </a:solidFill>
              </a:rPr>
              <a:t> of NDVI, etc.)</a:t>
            </a:r>
            <a:r>
              <a:rPr lang="en-US" sz="2400" dirty="0" smtClean="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DVI.gif"/>
          <p:cNvPicPr>
            <a:picLocks noChangeAspect="1"/>
          </p:cNvPicPr>
          <p:nvPr/>
        </p:nvPicPr>
        <p:blipFill>
          <a:blip r:embed="rId2" cstate="print"/>
          <a:stretch>
            <a:fillRect/>
          </a:stretch>
        </p:blipFill>
        <p:spPr>
          <a:xfrm>
            <a:off x="1835696" y="1772816"/>
            <a:ext cx="4799120" cy="4149080"/>
          </a:xfrm>
          <a:prstGeom prst="rect">
            <a:avLst/>
          </a:prstGeom>
        </p:spPr>
      </p:pic>
      <p:sp>
        <p:nvSpPr>
          <p:cNvPr id="3" name="Rectangle 2"/>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NDVI in Morocco</a:t>
            </a:r>
            <a:endParaRPr lang="fr-FR" sz="2800" b="1" dirty="0">
              <a:solidFill>
                <a:srgbClr val="FFFF00"/>
              </a:solidFill>
            </a:endParaRPr>
          </a:p>
        </p:txBody>
      </p:sp>
      <p:sp>
        <p:nvSpPr>
          <p:cNvPr id="12" name="ZoneTexte 11"/>
          <p:cNvSpPr txBox="1"/>
          <p:nvPr/>
        </p:nvSpPr>
        <p:spPr>
          <a:xfrm>
            <a:off x="3419872" y="5445224"/>
            <a:ext cx="3108543" cy="307777"/>
          </a:xfrm>
          <a:prstGeom prst="rect">
            <a:avLst/>
          </a:prstGeom>
          <a:noFill/>
        </p:spPr>
        <p:txBody>
          <a:bodyPr wrap="none" rtlCol="0">
            <a:spAutoFit/>
          </a:bodyPr>
          <a:lstStyle/>
          <a:p>
            <a:r>
              <a:rPr lang="en-US" sz="1400" dirty="0" smtClean="0">
                <a:solidFill>
                  <a:schemeClr val="tx1"/>
                </a:solidFill>
              </a:rPr>
              <a:t>Cumulated NDVI (February – March)</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NDVI for agricultural areas</a:t>
            </a:r>
            <a:endParaRPr lang="fr-FR" sz="2800" b="1" dirty="0">
              <a:solidFill>
                <a:srgbClr val="FFFF00"/>
              </a:solidFill>
            </a:endParaRPr>
          </a:p>
        </p:txBody>
      </p:sp>
      <p:pic>
        <p:nvPicPr>
          <p:cNvPr id="16" name="Rectangle 4098"/>
          <p:cNvPicPr>
            <a:picLocks noChangeAspect="1" noChangeArrowheads="1"/>
          </p:cNvPicPr>
          <p:nvPr/>
        </p:nvPicPr>
        <p:blipFill>
          <a:blip r:embed="rId2" cstate="print"/>
          <a:srcRect/>
          <a:stretch>
            <a:fillRect/>
          </a:stretch>
        </p:blipFill>
        <p:spPr bwMode="auto">
          <a:xfrm>
            <a:off x="107504" y="1484784"/>
            <a:ext cx="3384376" cy="4794535"/>
          </a:xfrm>
          <a:prstGeom prst="rect">
            <a:avLst/>
          </a:prstGeom>
          <a:solidFill>
            <a:schemeClr val="bg2">
              <a:lumMod val="90000"/>
            </a:schemeClr>
          </a:solid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251196" y="2276872"/>
            <a:ext cx="6892804" cy="3462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9512" y="764704"/>
            <a:ext cx="5056192" cy="523220"/>
          </a:xfrm>
          <a:prstGeom prst="rect">
            <a:avLst/>
          </a:prstGeom>
          <a:noFill/>
        </p:spPr>
        <p:txBody>
          <a:bodyPr wrap="none" rtlCol="0">
            <a:spAutoFit/>
          </a:bodyPr>
          <a:lstStyle/>
          <a:p>
            <a:r>
              <a:rPr lang="fr-FR" sz="2800" b="1" dirty="0" err="1" smtClean="0">
                <a:solidFill>
                  <a:srgbClr val="FFFF00"/>
                </a:solidFill>
              </a:rPr>
              <a:t>NDVI</a:t>
            </a:r>
            <a:r>
              <a:rPr lang="fr-FR" sz="2800" b="1" dirty="0" smtClean="0">
                <a:solidFill>
                  <a:srgbClr val="FFFF00"/>
                </a:solidFill>
              </a:rPr>
              <a:t> vs. </a:t>
            </a:r>
            <a:r>
              <a:rPr lang="fr-FR" sz="2800" b="1" dirty="0" err="1" smtClean="0">
                <a:solidFill>
                  <a:srgbClr val="FFFF00"/>
                </a:solidFill>
              </a:rPr>
              <a:t>Rainfall</a:t>
            </a:r>
            <a:r>
              <a:rPr lang="fr-FR" sz="2800" b="1" dirty="0" smtClean="0">
                <a:solidFill>
                  <a:srgbClr val="FFFF00"/>
                </a:solidFill>
              </a:rPr>
              <a:t> in </a:t>
            </a:r>
            <a:r>
              <a:rPr lang="fr-FR" sz="2800" b="1" dirty="0" err="1" smtClean="0">
                <a:solidFill>
                  <a:srgbClr val="FFFF00"/>
                </a:solidFill>
              </a:rPr>
              <a:t>Morocco</a:t>
            </a:r>
            <a:endParaRPr lang="fr-FR" sz="2800" b="1" dirty="0">
              <a:solidFill>
                <a:srgbClr val="FFFF00"/>
              </a:solidFill>
            </a:endParaRPr>
          </a:p>
        </p:txBody>
      </p:sp>
      <p:pic>
        <p:nvPicPr>
          <p:cNvPr id="8" name="Picture 2"/>
          <p:cNvPicPr>
            <a:picLocks noChangeAspect="1" noChangeArrowheads="1"/>
          </p:cNvPicPr>
          <p:nvPr/>
        </p:nvPicPr>
        <p:blipFill>
          <a:blip r:embed="rId3" cstate="print"/>
          <a:srcRect/>
          <a:stretch>
            <a:fillRect/>
          </a:stretch>
        </p:blipFill>
        <p:spPr bwMode="auto">
          <a:xfrm>
            <a:off x="827584" y="1484784"/>
            <a:ext cx="7360561" cy="4722367"/>
          </a:xfrm>
          <a:prstGeom prst="rect">
            <a:avLst/>
          </a:prstGeom>
          <a:noFill/>
          <a:ln w="9525">
            <a:noFill/>
            <a:miter lim="800000"/>
            <a:headEnd/>
            <a:tailEnd/>
          </a:ln>
          <a:effectLst/>
        </p:spPr>
      </p:pic>
      <p:sp>
        <p:nvSpPr>
          <p:cNvPr id="9" name="ZoneTexte 8"/>
          <p:cNvSpPr txBox="1"/>
          <p:nvPr/>
        </p:nvSpPr>
        <p:spPr>
          <a:xfrm>
            <a:off x="5148064" y="6237312"/>
            <a:ext cx="2937022" cy="276999"/>
          </a:xfrm>
          <a:prstGeom prst="rect">
            <a:avLst/>
          </a:prstGeom>
          <a:noFill/>
        </p:spPr>
        <p:txBody>
          <a:bodyPr wrap="none" rtlCol="0">
            <a:spAutoFit/>
          </a:bodyPr>
          <a:lstStyle/>
          <a:p>
            <a:pPr>
              <a:buNone/>
            </a:pPr>
            <a:r>
              <a:rPr lang="fr-FR" sz="1200" dirty="0" smtClean="0">
                <a:solidFill>
                  <a:schemeClr val="accent2">
                    <a:lumMod val="50000"/>
                  </a:schemeClr>
                </a:solidFill>
              </a:rPr>
              <a:t>(</a:t>
            </a:r>
            <a:r>
              <a:rPr lang="en-US" sz="1200" dirty="0" smtClean="0">
                <a:solidFill>
                  <a:schemeClr val="accent2">
                    <a:lumMod val="50000"/>
                  </a:schemeClr>
                </a:solidFill>
              </a:rPr>
              <a:t>Jlibene &amp; Balaghi, 2007;  not published)</a:t>
            </a:r>
            <a:endParaRPr lang="en-US" sz="1200" dirty="0">
              <a:solidFill>
                <a:schemeClr val="accent2">
                  <a:lumMod val="50000"/>
                </a:schemeClr>
              </a:solidFill>
            </a:endParaRPr>
          </a:p>
        </p:txBody>
      </p:sp>
      <p:sp>
        <p:nvSpPr>
          <p:cNvPr id="10" name="Rectangle 9"/>
          <p:cNvSpPr/>
          <p:nvPr/>
        </p:nvSpPr>
        <p:spPr>
          <a:xfrm>
            <a:off x="3275856" y="4221088"/>
            <a:ext cx="4572000" cy="1169551"/>
          </a:xfrm>
          <a:prstGeom prst="rect">
            <a:avLst/>
          </a:prstGeom>
          <a:solidFill>
            <a:srgbClr val="FFC000"/>
          </a:solidFill>
        </p:spPr>
        <p:txBody>
          <a:bodyPr>
            <a:spAutoFit/>
          </a:bodyPr>
          <a:lstStyle/>
          <a:p>
            <a:r>
              <a:rPr lang="en-US" sz="1400" dirty="0" err="1" smtClean="0">
                <a:solidFill>
                  <a:schemeClr val="tx1"/>
                </a:solidFill>
              </a:rPr>
              <a:t>ΣNDVI</a:t>
            </a:r>
            <a:r>
              <a:rPr lang="en-US" sz="1400" baseline="-25000" dirty="0" err="1" smtClean="0">
                <a:solidFill>
                  <a:schemeClr val="tx1"/>
                </a:solidFill>
              </a:rPr>
              <a:t>Feb</a:t>
            </a:r>
            <a:r>
              <a:rPr lang="en-US" sz="1400" baseline="-25000" dirty="0" smtClean="0">
                <a:solidFill>
                  <a:schemeClr val="tx1"/>
                </a:solidFill>
              </a:rPr>
              <a:t>-Apr</a:t>
            </a:r>
            <a:r>
              <a:rPr lang="en-US" sz="1400" dirty="0" smtClean="0">
                <a:solidFill>
                  <a:schemeClr val="tx1"/>
                </a:solidFill>
              </a:rPr>
              <a:t> is the accumulation of the </a:t>
            </a:r>
            <a:r>
              <a:rPr lang="en-US" sz="1400" dirty="0" err="1" smtClean="0">
                <a:solidFill>
                  <a:schemeClr val="tx1"/>
                </a:solidFill>
              </a:rPr>
              <a:t>NDVI</a:t>
            </a:r>
            <a:r>
              <a:rPr lang="en-US" sz="1400" dirty="0" smtClean="0">
                <a:solidFill>
                  <a:schemeClr val="tx1"/>
                </a:solidFill>
              </a:rPr>
              <a:t> values for the period of February until April and </a:t>
            </a:r>
            <a:r>
              <a:rPr lang="en-US" sz="1400" dirty="0" err="1" smtClean="0">
                <a:solidFill>
                  <a:schemeClr val="tx1"/>
                </a:solidFill>
              </a:rPr>
              <a:t>ΣRAIN</a:t>
            </a:r>
            <a:r>
              <a:rPr lang="en-US" sz="1400" baseline="-25000" dirty="0" err="1" smtClean="0">
                <a:solidFill>
                  <a:schemeClr val="tx1"/>
                </a:solidFill>
              </a:rPr>
              <a:t>Sept</a:t>
            </a:r>
            <a:r>
              <a:rPr lang="en-US" sz="1400" baseline="-25000" dirty="0" smtClean="0">
                <a:solidFill>
                  <a:schemeClr val="tx1"/>
                </a:solidFill>
              </a:rPr>
              <a:t>-May</a:t>
            </a:r>
            <a:r>
              <a:rPr lang="en-US" sz="1400" dirty="0" smtClean="0">
                <a:solidFill>
                  <a:schemeClr val="tx1"/>
                </a:solidFill>
              </a:rPr>
              <a:t> is the sum of the rains over the cropping season (from September until May).  Data from 1999 to 2006, for 25 stations.</a:t>
            </a:r>
            <a:endParaRPr lang="fr-FR" sz="1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683568" y="1665274"/>
            <a:ext cx="7107932" cy="4430876"/>
          </a:xfrm>
          <a:prstGeom prst="rect">
            <a:avLst/>
          </a:prstGeom>
          <a:noFill/>
          <a:ln w="9525">
            <a:noFill/>
            <a:miter lim="800000"/>
            <a:headEnd/>
            <a:tailEnd/>
          </a:ln>
          <a:effectLst/>
        </p:spPr>
      </p:pic>
      <p:sp>
        <p:nvSpPr>
          <p:cNvPr id="3" name="ZoneTexte 2"/>
          <p:cNvSpPr txBox="1"/>
          <p:nvPr/>
        </p:nvSpPr>
        <p:spPr>
          <a:xfrm>
            <a:off x="4283968" y="4797152"/>
            <a:ext cx="1279517" cy="307777"/>
          </a:xfrm>
          <a:prstGeom prst="rect">
            <a:avLst/>
          </a:prstGeom>
          <a:noFill/>
        </p:spPr>
        <p:txBody>
          <a:bodyPr wrap="none" rtlCol="0">
            <a:spAutoFit/>
          </a:bodyPr>
          <a:lstStyle/>
          <a:p>
            <a:r>
              <a:rPr lang="en-US" sz="1400" dirty="0" err="1" smtClean="0">
                <a:solidFill>
                  <a:schemeClr val="tx1"/>
                </a:solidFill>
              </a:rPr>
              <a:t>Balaghi</a:t>
            </a:r>
            <a:r>
              <a:rPr lang="en-US" sz="1400" dirty="0" smtClean="0">
                <a:solidFill>
                  <a:schemeClr val="tx1"/>
                </a:solidFill>
              </a:rPr>
              <a:t>  2010</a:t>
            </a:r>
            <a:endParaRPr lang="en-US" sz="1400" dirty="0">
              <a:solidFill>
                <a:schemeClr val="tx1"/>
              </a:solidFill>
            </a:endParaRPr>
          </a:p>
        </p:txBody>
      </p:sp>
      <p:sp>
        <p:nvSpPr>
          <p:cNvPr id="4" name="ZoneTexte 3"/>
          <p:cNvSpPr txBox="1"/>
          <p:nvPr/>
        </p:nvSpPr>
        <p:spPr>
          <a:xfrm>
            <a:off x="5796136" y="6165304"/>
            <a:ext cx="1713867" cy="307777"/>
          </a:xfrm>
          <a:prstGeom prst="rect">
            <a:avLst/>
          </a:prstGeom>
          <a:noFill/>
        </p:spPr>
        <p:txBody>
          <a:bodyPr wrap="none" rtlCol="0">
            <a:spAutoFit/>
          </a:bodyPr>
          <a:lstStyle/>
          <a:p>
            <a:r>
              <a:rPr lang="en-US" sz="1400" dirty="0" smtClean="0">
                <a:solidFill>
                  <a:schemeClr val="tx1"/>
                </a:solidFill>
              </a:rPr>
              <a:t>Data source : VITO</a:t>
            </a:r>
            <a:endParaRPr lang="en-US" sz="1400" dirty="0">
              <a:solidFill>
                <a:schemeClr val="tx1"/>
              </a:solidFill>
            </a:endParaRPr>
          </a:p>
        </p:txBody>
      </p:sp>
      <p:sp>
        <p:nvSpPr>
          <p:cNvPr id="5" name="Rectangle 4"/>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Cereals: Yield vs. Cumulated NDVI</a:t>
            </a:r>
            <a:endParaRPr lang="fr-FR" sz="28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idx="10"/>
          </p:nvPr>
        </p:nvSpPr>
        <p:spPr/>
        <p:txBody>
          <a:bodyPr/>
          <a:lstStyle/>
          <a:p>
            <a:fld id="{814FE9FB-30B3-486E-BF44-34C71A24E9E4}" type="slidenum">
              <a:rPr lang="fr-FR"/>
              <a:pPr/>
              <a:t>16</a:t>
            </a:fld>
            <a:endParaRPr lang="fr-FR"/>
          </a:p>
        </p:txBody>
      </p:sp>
      <p:pic>
        <p:nvPicPr>
          <p:cNvPr id="8" name="Image 7"/>
          <p:cNvPicPr/>
          <p:nvPr/>
        </p:nvPicPr>
        <p:blipFill>
          <a:blip r:embed="rId3" cstate="print"/>
          <a:srcRect/>
          <a:stretch>
            <a:fillRect/>
          </a:stretch>
        </p:blipFill>
        <p:spPr bwMode="auto">
          <a:xfrm>
            <a:off x="395536" y="1484784"/>
            <a:ext cx="3420000" cy="2340000"/>
          </a:xfrm>
          <a:prstGeom prst="rect">
            <a:avLst/>
          </a:prstGeom>
          <a:noFill/>
          <a:ln w="9525">
            <a:noFill/>
            <a:miter lim="800000"/>
            <a:headEnd/>
            <a:tailEnd/>
          </a:ln>
        </p:spPr>
      </p:pic>
      <p:pic>
        <p:nvPicPr>
          <p:cNvPr id="9" name="Image 8"/>
          <p:cNvPicPr/>
          <p:nvPr/>
        </p:nvPicPr>
        <p:blipFill>
          <a:blip r:embed="rId4" cstate="print"/>
          <a:srcRect/>
          <a:stretch>
            <a:fillRect/>
          </a:stretch>
        </p:blipFill>
        <p:spPr bwMode="auto">
          <a:xfrm>
            <a:off x="4283968" y="1449040"/>
            <a:ext cx="3420000" cy="2340000"/>
          </a:xfrm>
          <a:prstGeom prst="rect">
            <a:avLst/>
          </a:prstGeom>
          <a:noFill/>
          <a:ln w="9525">
            <a:noFill/>
            <a:miter lim="800000"/>
            <a:headEnd/>
            <a:tailEnd/>
          </a:ln>
        </p:spPr>
      </p:pic>
      <p:pic>
        <p:nvPicPr>
          <p:cNvPr id="11" name="Image 10"/>
          <p:cNvPicPr/>
          <p:nvPr/>
        </p:nvPicPr>
        <p:blipFill>
          <a:blip r:embed="rId5" cstate="print"/>
          <a:srcRect/>
          <a:stretch>
            <a:fillRect/>
          </a:stretch>
        </p:blipFill>
        <p:spPr bwMode="auto">
          <a:xfrm>
            <a:off x="2771800" y="3933056"/>
            <a:ext cx="3420000" cy="2340000"/>
          </a:xfrm>
          <a:prstGeom prst="rect">
            <a:avLst/>
          </a:prstGeom>
          <a:noFill/>
          <a:ln w="9525">
            <a:noFill/>
            <a:miter lim="800000"/>
            <a:headEnd/>
            <a:tailEnd/>
          </a:ln>
        </p:spPr>
      </p:pic>
      <p:sp>
        <p:nvSpPr>
          <p:cNvPr id="7" name="ZoneTexte 6"/>
          <p:cNvSpPr txBox="1"/>
          <p:nvPr/>
        </p:nvSpPr>
        <p:spPr>
          <a:xfrm>
            <a:off x="6588224" y="5733256"/>
            <a:ext cx="1667444" cy="307777"/>
          </a:xfrm>
          <a:prstGeom prst="rect">
            <a:avLst/>
          </a:prstGeom>
          <a:noFill/>
        </p:spPr>
        <p:txBody>
          <a:bodyPr wrap="none" rtlCol="0">
            <a:spAutoFit/>
          </a:bodyPr>
          <a:lstStyle/>
          <a:p>
            <a:r>
              <a:rPr lang="en-US" sz="1400" dirty="0" err="1" smtClean="0">
                <a:solidFill>
                  <a:schemeClr val="tx1"/>
                </a:solidFill>
              </a:rPr>
              <a:t>Balaghi</a:t>
            </a:r>
            <a:r>
              <a:rPr lang="en-US" sz="1400" dirty="0" smtClean="0">
                <a:solidFill>
                  <a:schemeClr val="tx1"/>
                </a:solidFill>
              </a:rPr>
              <a:t> et al. 2010</a:t>
            </a:r>
            <a:endParaRPr lang="en-US" sz="1400" dirty="0">
              <a:solidFill>
                <a:schemeClr val="tx1"/>
              </a:solidFill>
            </a:endParaRPr>
          </a:p>
        </p:txBody>
      </p:sp>
      <p:sp>
        <p:nvSpPr>
          <p:cNvPr id="12" name="Rectangle 11"/>
          <p:cNvSpPr/>
          <p:nvPr/>
        </p:nvSpPr>
        <p:spPr>
          <a:xfrm>
            <a:off x="91512" y="4293096"/>
            <a:ext cx="2536272" cy="338554"/>
          </a:xfrm>
          <a:prstGeom prst="rect">
            <a:avLst/>
          </a:prstGeom>
        </p:spPr>
        <p:txBody>
          <a:bodyPr wrap="none">
            <a:spAutoFit/>
          </a:bodyPr>
          <a:lstStyle/>
          <a:p>
            <a:r>
              <a:rPr lang="en-GB" sz="1600" b="1" dirty="0" smtClean="0">
                <a:solidFill>
                  <a:schemeClr val="tx1"/>
                </a:solidFill>
              </a:rPr>
              <a:t>(data from 1988 to 2008)</a:t>
            </a:r>
            <a:endParaRPr lang="fr-FR" sz="1600" b="1" dirty="0">
              <a:solidFill>
                <a:schemeClr val="tx1"/>
              </a:solidFill>
            </a:endParaRPr>
          </a:p>
        </p:txBody>
      </p:sp>
      <p:sp>
        <p:nvSpPr>
          <p:cNvPr id="13" name="ZoneTexte 12"/>
          <p:cNvSpPr txBox="1"/>
          <p:nvPr/>
        </p:nvSpPr>
        <p:spPr>
          <a:xfrm>
            <a:off x="6588224" y="6165304"/>
            <a:ext cx="1499578" cy="276999"/>
          </a:xfrm>
          <a:prstGeom prst="rect">
            <a:avLst/>
          </a:prstGeom>
          <a:noFill/>
        </p:spPr>
        <p:txBody>
          <a:bodyPr wrap="none" rtlCol="0">
            <a:spAutoFit/>
          </a:bodyPr>
          <a:lstStyle/>
          <a:p>
            <a:r>
              <a:rPr lang="en-US" sz="1200" dirty="0" smtClean="0">
                <a:solidFill>
                  <a:schemeClr val="tx1"/>
                </a:solidFill>
              </a:rPr>
              <a:t>Data source : VITO</a:t>
            </a:r>
            <a:endParaRPr lang="en-US" sz="1200" dirty="0">
              <a:solidFill>
                <a:schemeClr val="tx1"/>
              </a:solidFill>
            </a:endParaRPr>
          </a:p>
        </p:txBody>
      </p:sp>
      <p:sp>
        <p:nvSpPr>
          <p:cNvPr id="14" name="Rectangle 13"/>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Cereals: Yield vs. Cumulated NDVI</a:t>
            </a:r>
            <a:endParaRPr lang="fr-FR" sz="2800" b="1" dirty="0">
              <a:solidFill>
                <a:srgbClr val="FFFF00"/>
              </a:solidFill>
            </a:endParaRPr>
          </a:p>
        </p:txBody>
      </p:sp>
      <p:sp>
        <p:nvSpPr>
          <p:cNvPr id="10" name="ZoneTexte 9"/>
          <p:cNvSpPr txBox="1"/>
          <p:nvPr/>
        </p:nvSpPr>
        <p:spPr>
          <a:xfrm>
            <a:off x="899592" y="1916832"/>
            <a:ext cx="1351652" cy="369332"/>
          </a:xfrm>
          <a:prstGeom prst="rect">
            <a:avLst/>
          </a:prstGeom>
          <a:solidFill>
            <a:srgbClr val="00B050"/>
          </a:solidFill>
        </p:spPr>
        <p:txBody>
          <a:bodyPr wrap="none" rtlCol="0">
            <a:spAutoFit/>
          </a:bodyPr>
          <a:lstStyle/>
          <a:p>
            <a:r>
              <a:rPr lang="en-US" b="1" dirty="0" smtClean="0"/>
              <a:t>Soft wheat</a:t>
            </a:r>
            <a:endParaRPr lang="en-US" b="1" dirty="0"/>
          </a:p>
        </p:txBody>
      </p:sp>
      <p:sp>
        <p:nvSpPr>
          <p:cNvPr id="15" name="ZoneTexte 14"/>
          <p:cNvSpPr txBox="1"/>
          <p:nvPr/>
        </p:nvSpPr>
        <p:spPr>
          <a:xfrm>
            <a:off x="4716016" y="1916832"/>
            <a:ext cx="1646605" cy="369332"/>
          </a:xfrm>
          <a:prstGeom prst="rect">
            <a:avLst/>
          </a:prstGeom>
          <a:solidFill>
            <a:srgbClr val="00B050"/>
          </a:solidFill>
        </p:spPr>
        <p:txBody>
          <a:bodyPr wrap="none" rtlCol="0">
            <a:spAutoFit/>
          </a:bodyPr>
          <a:lstStyle/>
          <a:p>
            <a:r>
              <a:rPr lang="en-US" b="1" dirty="0" smtClean="0"/>
              <a:t>Durum wheat</a:t>
            </a:r>
            <a:endParaRPr lang="en-US" b="1" dirty="0"/>
          </a:p>
        </p:txBody>
      </p:sp>
      <p:sp>
        <p:nvSpPr>
          <p:cNvPr id="16" name="ZoneTexte 15"/>
          <p:cNvSpPr txBox="1"/>
          <p:nvPr/>
        </p:nvSpPr>
        <p:spPr>
          <a:xfrm>
            <a:off x="3419872" y="4365104"/>
            <a:ext cx="889987" cy="369332"/>
          </a:xfrm>
          <a:prstGeom prst="rect">
            <a:avLst/>
          </a:prstGeom>
          <a:solidFill>
            <a:srgbClr val="00B050"/>
          </a:solidFill>
        </p:spPr>
        <p:txBody>
          <a:bodyPr wrap="none" rtlCol="0">
            <a:spAutoFit/>
          </a:bodyPr>
          <a:lstStyle/>
          <a:p>
            <a:r>
              <a:rPr lang="en-US" b="1" dirty="0" smtClean="0"/>
              <a:t>Barley</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7"/>
          <p:cNvPicPr>
            <a:picLocks noChangeAspect="1" noChangeArrowheads="1"/>
          </p:cNvPicPr>
          <p:nvPr/>
        </p:nvPicPr>
        <p:blipFill>
          <a:blip r:embed="rId2" cstate="print"/>
          <a:srcRect/>
          <a:stretch>
            <a:fillRect/>
          </a:stretch>
        </p:blipFill>
        <p:spPr bwMode="auto">
          <a:xfrm>
            <a:off x="1259632" y="1556385"/>
            <a:ext cx="6480720" cy="3839437"/>
          </a:xfrm>
          <a:prstGeom prst="rect">
            <a:avLst/>
          </a:prstGeom>
          <a:noFill/>
          <a:ln w="9525">
            <a:noFill/>
            <a:miter lim="800000"/>
            <a:headEnd/>
            <a:tailEnd/>
          </a:ln>
        </p:spPr>
      </p:pic>
      <p:sp>
        <p:nvSpPr>
          <p:cNvPr id="8" name="ZoneTexte 7"/>
          <p:cNvSpPr txBox="1">
            <a:spLocks noChangeArrowheads="1"/>
          </p:cNvSpPr>
          <p:nvPr/>
        </p:nvSpPr>
        <p:spPr bwMode="auto">
          <a:xfrm rot="16200000">
            <a:off x="-317326" y="3271094"/>
            <a:ext cx="2643188" cy="366712"/>
          </a:xfrm>
          <a:prstGeom prst="rect">
            <a:avLst/>
          </a:prstGeom>
          <a:noFill/>
          <a:ln w="9525">
            <a:noFill/>
            <a:miter lim="800000"/>
            <a:headEnd/>
            <a:tailEnd/>
          </a:ln>
        </p:spPr>
        <p:txBody>
          <a:bodyPr>
            <a:spAutoFit/>
          </a:bodyPr>
          <a:lstStyle/>
          <a:p>
            <a:pPr defTabSz="914400" fontAlgn="auto">
              <a:spcBef>
                <a:spcPts val="0"/>
              </a:spcBef>
              <a:spcAft>
                <a:spcPts val="0"/>
              </a:spcAft>
              <a:defRPr/>
            </a:pPr>
            <a:r>
              <a:rPr lang="fr-FR" b="1" dirty="0">
                <a:solidFill>
                  <a:schemeClr val="tx1"/>
                </a:solidFill>
                <a:latin typeface="+mj-lt"/>
                <a:cs typeface="+mn-cs"/>
              </a:rPr>
              <a:t>Erreur </a:t>
            </a:r>
            <a:r>
              <a:rPr lang="fr-FR" b="1" dirty="0" smtClean="0">
                <a:solidFill>
                  <a:schemeClr val="tx1"/>
                </a:solidFill>
                <a:latin typeface="+mj-lt"/>
                <a:cs typeface="+mn-cs"/>
              </a:rPr>
              <a:t>in </a:t>
            </a:r>
            <a:r>
              <a:rPr lang="fr-FR" b="1" dirty="0">
                <a:solidFill>
                  <a:schemeClr val="tx1"/>
                </a:solidFill>
                <a:latin typeface="+mj-lt"/>
                <a:cs typeface="+mn-cs"/>
              </a:rPr>
              <a:t>prédiction %</a:t>
            </a:r>
          </a:p>
        </p:txBody>
      </p:sp>
      <p:sp>
        <p:nvSpPr>
          <p:cNvPr id="7" name="ZoneTexte 6"/>
          <p:cNvSpPr txBox="1"/>
          <p:nvPr/>
        </p:nvSpPr>
        <p:spPr>
          <a:xfrm>
            <a:off x="4211960" y="5373216"/>
            <a:ext cx="1667444" cy="307777"/>
          </a:xfrm>
          <a:prstGeom prst="rect">
            <a:avLst/>
          </a:prstGeom>
          <a:noFill/>
        </p:spPr>
        <p:txBody>
          <a:bodyPr wrap="none" rtlCol="0">
            <a:spAutoFit/>
          </a:bodyPr>
          <a:lstStyle/>
          <a:p>
            <a:r>
              <a:rPr lang="en-US" sz="1400" dirty="0" err="1" smtClean="0">
                <a:solidFill>
                  <a:schemeClr val="tx1"/>
                </a:solidFill>
              </a:rPr>
              <a:t>Balaghi</a:t>
            </a:r>
            <a:r>
              <a:rPr lang="en-US" sz="1400" dirty="0" smtClean="0">
                <a:solidFill>
                  <a:schemeClr val="tx1"/>
                </a:solidFill>
              </a:rPr>
              <a:t> et al. 2010</a:t>
            </a:r>
            <a:endParaRPr lang="en-US" sz="1400" dirty="0">
              <a:solidFill>
                <a:schemeClr val="tx1"/>
              </a:solidFill>
            </a:endParaRPr>
          </a:p>
        </p:txBody>
      </p:sp>
      <p:sp>
        <p:nvSpPr>
          <p:cNvPr id="10" name="Rectangle 9"/>
          <p:cNvSpPr/>
          <p:nvPr/>
        </p:nvSpPr>
        <p:spPr>
          <a:xfrm>
            <a:off x="107504" y="836712"/>
            <a:ext cx="7632848" cy="523220"/>
          </a:xfrm>
          <a:prstGeom prst="rect">
            <a:avLst/>
          </a:prstGeom>
        </p:spPr>
        <p:txBody>
          <a:bodyPr wrap="square">
            <a:spAutoFit/>
          </a:bodyPr>
          <a:lstStyle/>
          <a:p>
            <a:r>
              <a:rPr lang="en-GB" sz="2800" b="1" dirty="0" smtClean="0">
                <a:solidFill>
                  <a:srgbClr val="FFFF00"/>
                </a:solidFill>
              </a:rPr>
              <a:t>Cereals: NDVI based forecasting</a:t>
            </a:r>
            <a:endParaRPr lang="fr-FR" sz="2800" b="1" dirty="0">
              <a:solidFill>
                <a:srgbClr val="FFFF00"/>
              </a:solidFill>
            </a:endParaRPr>
          </a:p>
        </p:txBody>
      </p:sp>
      <p:sp>
        <p:nvSpPr>
          <p:cNvPr id="12" name="ZoneTexte 11"/>
          <p:cNvSpPr txBox="1"/>
          <p:nvPr/>
        </p:nvSpPr>
        <p:spPr>
          <a:xfrm>
            <a:off x="6012160" y="5373216"/>
            <a:ext cx="1713867" cy="307777"/>
          </a:xfrm>
          <a:prstGeom prst="rect">
            <a:avLst/>
          </a:prstGeom>
          <a:noFill/>
        </p:spPr>
        <p:txBody>
          <a:bodyPr wrap="none" rtlCol="0">
            <a:spAutoFit/>
          </a:bodyPr>
          <a:lstStyle/>
          <a:p>
            <a:r>
              <a:rPr lang="en-US" sz="1400" dirty="0" smtClean="0">
                <a:solidFill>
                  <a:schemeClr val="tx1"/>
                </a:solidFill>
              </a:rPr>
              <a:t>Data source : VITO</a:t>
            </a:r>
            <a:endParaRPr lang="en-US" sz="1400" dirty="0">
              <a:solidFill>
                <a:schemeClr val="tx1"/>
              </a:solidFill>
            </a:endParaRPr>
          </a:p>
        </p:txBody>
      </p:sp>
      <p:sp>
        <p:nvSpPr>
          <p:cNvPr id="13" name="ZoneTexte 12"/>
          <p:cNvSpPr txBox="1"/>
          <p:nvPr/>
        </p:nvSpPr>
        <p:spPr>
          <a:xfrm>
            <a:off x="4788024" y="1844824"/>
            <a:ext cx="2608406" cy="369332"/>
          </a:xfrm>
          <a:prstGeom prst="rect">
            <a:avLst/>
          </a:prstGeom>
          <a:noFill/>
        </p:spPr>
        <p:txBody>
          <a:bodyPr wrap="none" rtlCol="0">
            <a:spAutoFit/>
          </a:bodyPr>
          <a:lstStyle/>
          <a:p>
            <a:r>
              <a:rPr lang="en-US" dirty="0" smtClean="0">
                <a:solidFill>
                  <a:schemeClr val="tx1"/>
                </a:solidFill>
              </a:rPr>
              <a:t>Data from 1999 to 2004</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714348" y="1928802"/>
          <a:ext cx="7500990" cy="1857392"/>
        </p:xfrm>
        <a:graphic>
          <a:graphicData uri="http://schemas.openxmlformats.org/drawingml/2006/table">
            <a:tbl>
              <a:tblPr/>
              <a:tblGrid>
                <a:gridCol w="1500198"/>
                <a:gridCol w="1500198"/>
                <a:gridCol w="1785950"/>
                <a:gridCol w="1214446"/>
                <a:gridCol w="1500198"/>
              </a:tblGrid>
              <a:tr h="464348">
                <a:tc>
                  <a:txBody>
                    <a:bodyPr/>
                    <a:lstStyle/>
                    <a:p>
                      <a:pPr>
                        <a:lnSpc>
                          <a:spcPct val="115000"/>
                        </a:lnSpc>
                        <a:spcAft>
                          <a:spcPts val="0"/>
                        </a:spcAft>
                      </a:pPr>
                      <a:r>
                        <a:rPr lang="fr-FR" sz="2000" b="1">
                          <a:solidFill>
                            <a:srgbClr val="FFFFFF"/>
                          </a:solidFill>
                          <a:latin typeface="Myriad Pro"/>
                          <a:ea typeface="Calibri"/>
                          <a:cs typeface="Times New Roman"/>
                        </a:rPr>
                        <a:t>Espèce</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1996+PT*</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Pluviométrie</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NDVI</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Moyenne</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r>
              <a:tr h="464348">
                <a:tc>
                  <a:txBody>
                    <a:bodyPr/>
                    <a:lstStyle/>
                    <a:p>
                      <a:pPr>
                        <a:lnSpc>
                          <a:spcPct val="115000"/>
                        </a:lnSpc>
                        <a:spcAft>
                          <a:spcPts val="0"/>
                        </a:spcAft>
                      </a:pPr>
                      <a:r>
                        <a:rPr lang="fr-FR" sz="2000" b="1">
                          <a:latin typeface="Myriad Pro"/>
                          <a:ea typeface="Calibri"/>
                          <a:cs typeface="Times New Roman"/>
                        </a:rPr>
                        <a:t>Blé tendre</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tcPr>
                </a:tc>
                <a:tc>
                  <a:txBody>
                    <a:bodyPr/>
                    <a:lstStyle/>
                    <a:p>
                      <a:pPr marR="161925" algn="r">
                        <a:lnSpc>
                          <a:spcPct val="115000"/>
                        </a:lnSpc>
                        <a:spcAft>
                          <a:spcPts val="0"/>
                        </a:spcAft>
                      </a:pPr>
                      <a:r>
                        <a:rPr lang="fr-FR" sz="2000" b="1">
                          <a:solidFill>
                            <a:srgbClr val="00B050"/>
                          </a:solidFill>
                          <a:latin typeface="Myriad Pro"/>
                          <a:ea typeface="Calibri"/>
                          <a:cs typeface="Times New Roman"/>
                        </a:rPr>
                        <a:t>24.5</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FF"/>
                          </a:solidFill>
                          <a:latin typeface="Myriad Pro"/>
                          <a:ea typeface="Calibri"/>
                          <a:cs typeface="Times New Roman"/>
                        </a:rPr>
                        <a:t>21.8</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FF0000"/>
                          </a:solidFill>
                          <a:latin typeface="Myriad Pro"/>
                          <a:ea typeface="Calibri"/>
                          <a:cs typeface="Times New Roman"/>
                        </a:rPr>
                        <a:t>19.9</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80"/>
                          </a:solidFill>
                          <a:latin typeface="Myriad Pro"/>
                          <a:ea typeface="Calibri"/>
                          <a:cs typeface="Times New Roman"/>
                        </a:rPr>
                        <a:t>22.1</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00"/>
                    </a:solidFill>
                  </a:tcPr>
                </a:tc>
              </a:tr>
              <a:tr h="464348">
                <a:tc>
                  <a:txBody>
                    <a:bodyPr/>
                    <a:lstStyle/>
                    <a:p>
                      <a:pPr>
                        <a:lnSpc>
                          <a:spcPct val="115000"/>
                        </a:lnSpc>
                        <a:spcAft>
                          <a:spcPts val="0"/>
                        </a:spcAft>
                      </a:pPr>
                      <a:r>
                        <a:rPr lang="fr-FR" sz="2000" b="1">
                          <a:latin typeface="Myriad Pro"/>
                          <a:ea typeface="Calibri"/>
                          <a:cs typeface="Times New Roman"/>
                        </a:rPr>
                        <a:t>Blé dur</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61925" algn="r">
                        <a:lnSpc>
                          <a:spcPct val="115000"/>
                        </a:lnSpc>
                        <a:spcAft>
                          <a:spcPts val="0"/>
                        </a:spcAft>
                      </a:pPr>
                      <a:r>
                        <a:rPr lang="fr-FR" sz="2000" b="1">
                          <a:solidFill>
                            <a:srgbClr val="00B050"/>
                          </a:solidFill>
                          <a:latin typeface="Myriad Pro"/>
                          <a:ea typeface="Calibri"/>
                          <a:cs typeface="Times New Roman"/>
                        </a:rPr>
                        <a:t>22.8</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FF"/>
                          </a:solidFill>
                          <a:latin typeface="Myriad Pro"/>
                          <a:ea typeface="Calibri"/>
                          <a:cs typeface="Times New Roman"/>
                        </a:rPr>
                        <a:t>20.3</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FF0000"/>
                          </a:solidFill>
                          <a:latin typeface="Myriad Pro"/>
                          <a:ea typeface="Calibri"/>
                          <a:cs typeface="Times New Roman"/>
                        </a:rPr>
                        <a:t>18.5</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80"/>
                          </a:solidFill>
                          <a:latin typeface="Myriad Pro"/>
                          <a:ea typeface="Calibri"/>
                          <a:cs typeface="Times New Roman"/>
                        </a:rPr>
                        <a:t>20.5</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r h="464348">
                <a:tc>
                  <a:txBody>
                    <a:bodyPr/>
                    <a:lstStyle/>
                    <a:p>
                      <a:pPr>
                        <a:lnSpc>
                          <a:spcPct val="115000"/>
                        </a:lnSpc>
                        <a:spcAft>
                          <a:spcPts val="0"/>
                        </a:spcAft>
                      </a:pPr>
                      <a:r>
                        <a:rPr lang="fr-FR" sz="2000" b="1">
                          <a:latin typeface="Myriad Pro"/>
                          <a:ea typeface="Calibri"/>
                          <a:cs typeface="Times New Roman"/>
                        </a:rPr>
                        <a:t>Orge</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61925" algn="r">
                        <a:lnSpc>
                          <a:spcPct val="115000"/>
                        </a:lnSpc>
                        <a:spcAft>
                          <a:spcPts val="0"/>
                        </a:spcAft>
                      </a:pPr>
                      <a:r>
                        <a:rPr lang="fr-FR" sz="2000" b="1">
                          <a:solidFill>
                            <a:srgbClr val="00B050"/>
                          </a:solidFill>
                          <a:latin typeface="Myriad Pro"/>
                          <a:ea typeface="Calibri"/>
                          <a:cs typeface="Times New Roman"/>
                        </a:rPr>
                        <a:t>15.7</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FF"/>
                          </a:solidFill>
                          <a:latin typeface="Myriad Pro"/>
                          <a:ea typeface="Calibri"/>
                          <a:cs typeface="Times New Roman"/>
                        </a:rPr>
                        <a:t>15.6</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FF0000"/>
                          </a:solidFill>
                          <a:latin typeface="Myriad Pro"/>
                          <a:ea typeface="Calibri"/>
                          <a:cs typeface="Times New Roman"/>
                        </a:rPr>
                        <a:t>12.8</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dirty="0">
                          <a:solidFill>
                            <a:srgbClr val="000080"/>
                          </a:solidFill>
                          <a:latin typeface="Myriad Pro"/>
                          <a:ea typeface="Calibri"/>
                          <a:cs typeface="Times New Roman"/>
                        </a:rPr>
                        <a:t>14.7</a:t>
                      </a:r>
                      <a:endParaRPr lang="fr-FR" sz="20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bl>
          </a:graphicData>
        </a:graphic>
      </p:graphicFrame>
      <p:graphicFrame>
        <p:nvGraphicFramePr>
          <p:cNvPr id="4" name="Tableau 3"/>
          <p:cNvGraphicFramePr>
            <a:graphicFrameLocks noGrp="1"/>
          </p:cNvGraphicFramePr>
          <p:nvPr/>
        </p:nvGraphicFramePr>
        <p:xfrm>
          <a:off x="714348" y="4500570"/>
          <a:ext cx="7500990" cy="2000265"/>
        </p:xfrm>
        <a:graphic>
          <a:graphicData uri="http://schemas.openxmlformats.org/drawingml/2006/table">
            <a:tbl>
              <a:tblPr/>
              <a:tblGrid>
                <a:gridCol w="1500198"/>
                <a:gridCol w="1500198"/>
                <a:gridCol w="1785950"/>
                <a:gridCol w="1214446"/>
                <a:gridCol w="1500198"/>
              </a:tblGrid>
              <a:tr h="400053">
                <a:tc>
                  <a:txBody>
                    <a:bodyPr/>
                    <a:lstStyle/>
                    <a:p>
                      <a:pPr>
                        <a:lnSpc>
                          <a:spcPct val="115000"/>
                        </a:lnSpc>
                        <a:spcAft>
                          <a:spcPts val="0"/>
                        </a:spcAft>
                      </a:pPr>
                      <a:r>
                        <a:rPr lang="fr-FR" sz="2000" b="1" dirty="0">
                          <a:solidFill>
                            <a:srgbClr val="FFFFFF"/>
                          </a:solidFill>
                          <a:latin typeface="Myriad Pro"/>
                          <a:ea typeface="Calibri"/>
                          <a:cs typeface="Times New Roman"/>
                        </a:rPr>
                        <a:t>Espèce</a:t>
                      </a:r>
                      <a:endParaRPr lang="fr-FR" sz="20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1996+PT*</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Pluviométrie</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NDVI</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lnSpc>
                          <a:spcPct val="115000"/>
                        </a:lnSpc>
                        <a:spcAft>
                          <a:spcPts val="0"/>
                        </a:spcAft>
                      </a:pPr>
                      <a:r>
                        <a:rPr lang="fr-FR" sz="2000" b="1">
                          <a:solidFill>
                            <a:srgbClr val="FFFFFF"/>
                          </a:solidFill>
                          <a:latin typeface="Myriad Pro"/>
                          <a:ea typeface="Calibri"/>
                          <a:cs typeface="Times New Roman"/>
                        </a:rPr>
                        <a:t>Moyenne</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r>
              <a:tr h="400053">
                <a:tc>
                  <a:txBody>
                    <a:bodyPr/>
                    <a:lstStyle/>
                    <a:p>
                      <a:pPr>
                        <a:lnSpc>
                          <a:spcPct val="115000"/>
                        </a:lnSpc>
                        <a:spcAft>
                          <a:spcPts val="0"/>
                        </a:spcAft>
                      </a:pPr>
                      <a:r>
                        <a:rPr lang="fr-FR" sz="2000" b="1">
                          <a:latin typeface="Myriad Pro"/>
                          <a:ea typeface="Calibri"/>
                          <a:cs typeface="Times New Roman"/>
                        </a:rPr>
                        <a:t>Blé tendre</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tcPr>
                </a:tc>
                <a:tc>
                  <a:txBody>
                    <a:bodyPr/>
                    <a:lstStyle/>
                    <a:p>
                      <a:pPr marR="161925" algn="r">
                        <a:lnSpc>
                          <a:spcPct val="115000"/>
                        </a:lnSpc>
                        <a:spcAft>
                          <a:spcPts val="0"/>
                        </a:spcAft>
                      </a:pPr>
                      <a:r>
                        <a:rPr lang="fr-FR" sz="2000">
                          <a:solidFill>
                            <a:srgbClr val="00B050"/>
                          </a:solidFill>
                          <a:latin typeface="Myriad Pro"/>
                          <a:ea typeface="Calibri"/>
                          <a:cs typeface="Times New Roman"/>
                        </a:rPr>
                        <a:t>49.0</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solidFill>
                            <a:srgbClr val="0000FF"/>
                          </a:solidFill>
                          <a:latin typeface="Myriad Pro"/>
                          <a:ea typeface="Calibri"/>
                          <a:cs typeface="Times New Roman"/>
                        </a:rPr>
                        <a:t>43.6</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solidFill>
                            <a:srgbClr val="FF0000"/>
                          </a:solidFill>
                          <a:latin typeface="Myriad Pro"/>
                          <a:ea typeface="Calibri"/>
                          <a:cs typeface="Times New Roman"/>
                        </a:rPr>
                        <a:t>39.8</a:t>
                      </a:r>
                      <a:endParaRPr lang="fr-FR"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80"/>
                          </a:solidFill>
                          <a:latin typeface="Myriad Pro"/>
                          <a:ea typeface="Calibri"/>
                          <a:cs typeface="Times New Roman"/>
                        </a:rPr>
                        <a:t>44.1</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00"/>
                    </a:solidFill>
                  </a:tcPr>
                </a:tc>
              </a:tr>
              <a:tr h="400053">
                <a:tc>
                  <a:txBody>
                    <a:bodyPr/>
                    <a:lstStyle/>
                    <a:p>
                      <a:pPr>
                        <a:lnSpc>
                          <a:spcPct val="115000"/>
                        </a:lnSpc>
                        <a:spcAft>
                          <a:spcPts val="0"/>
                        </a:spcAft>
                      </a:pPr>
                      <a:r>
                        <a:rPr lang="fr-FR" sz="2000" b="1">
                          <a:latin typeface="Myriad Pro"/>
                          <a:ea typeface="Calibri"/>
                          <a:cs typeface="Times New Roman"/>
                        </a:rPr>
                        <a:t>Blé dur</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61925" algn="r">
                        <a:lnSpc>
                          <a:spcPct val="115000"/>
                        </a:lnSpc>
                        <a:spcAft>
                          <a:spcPts val="0"/>
                        </a:spcAft>
                      </a:pPr>
                      <a:r>
                        <a:rPr lang="fr-FR" sz="2000">
                          <a:solidFill>
                            <a:srgbClr val="00B050"/>
                          </a:solidFill>
                          <a:latin typeface="Myriad Pro"/>
                          <a:ea typeface="Calibri"/>
                          <a:cs typeface="Times New Roman"/>
                        </a:rPr>
                        <a:t>20.5</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solidFill>
                            <a:srgbClr val="0000FF"/>
                          </a:solidFill>
                          <a:latin typeface="Myriad Pro"/>
                          <a:ea typeface="Calibri"/>
                          <a:cs typeface="Times New Roman"/>
                        </a:rPr>
                        <a:t>18.3</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solidFill>
                            <a:srgbClr val="FF0000"/>
                          </a:solidFill>
                          <a:latin typeface="Myriad Pro"/>
                          <a:ea typeface="Calibri"/>
                          <a:cs typeface="Times New Roman"/>
                        </a:rPr>
                        <a:t>16.7</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solidFill>
                            <a:srgbClr val="000080"/>
                          </a:solidFill>
                          <a:latin typeface="Myriad Pro"/>
                          <a:ea typeface="Calibri"/>
                          <a:cs typeface="Times New Roman"/>
                        </a:rPr>
                        <a:t>18.5</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r h="400053">
                <a:tc>
                  <a:txBody>
                    <a:bodyPr/>
                    <a:lstStyle/>
                    <a:p>
                      <a:pPr>
                        <a:lnSpc>
                          <a:spcPct val="115000"/>
                        </a:lnSpc>
                        <a:spcAft>
                          <a:spcPts val="0"/>
                        </a:spcAft>
                      </a:pPr>
                      <a:r>
                        <a:rPr lang="fr-FR" sz="2000" b="1">
                          <a:latin typeface="Myriad Pro"/>
                          <a:ea typeface="Calibri"/>
                          <a:cs typeface="Times New Roman"/>
                        </a:rPr>
                        <a:t>Orge</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1925" algn="r">
                        <a:lnSpc>
                          <a:spcPct val="115000"/>
                        </a:lnSpc>
                        <a:spcAft>
                          <a:spcPts val="0"/>
                        </a:spcAft>
                      </a:pPr>
                      <a:r>
                        <a:rPr lang="fr-FR" sz="2000">
                          <a:solidFill>
                            <a:srgbClr val="00B050"/>
                          </a:solidFill>
                          <a:latin typeface="Myriad Pro"/>
                          <a:ea typeface="Calibri"/>
                          <a:cs typeface="Times New Roman"/>
                        </a:rPr>
                        <a:t>34.5</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0000FF"/>
                          </a:solidFill>
                          <a:latin typeface="Myriad Pro"/>
                          <a:ea typeface="Calibri"/>
                          <a:cs typeface="Times New Roman"/>
                        </a:rPr>
                        <a:t>34.3</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solidFill>
                            <a:srgbClr val="FF0000"/>
                          </a:solidFill>
                          <a:latin typeface="Myriad Pro"/>
                          <a:ea typeface="Calibri"/>
                          <a:cs typeface="Times New Roman"/>
                        </a:rPr>
                        <a:t>28.2</a:t>
                      </a:r>
                      <a:endParaRPr lang="fr-FR"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solidFill>
                            <a:srgbClr val="000080"/>
                          </a:solidFill>
                          <a:latin typeface="Myriad Pro"/>
                          <a:ea typeface="Calibri"/>
                          <a:cs typeface="Times New Roman"/>
                        </a:rPr>
                        <a:t>32.3</a:t>
                      </a:r>
                      <a:endParaRPr lang="fr-FR" sz="20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00053">
                <a:tc>
                  <a:txBody>
                    <a:bodyPr/>
                    <a:lstStyle/>
                    <a:p>
                      <a:pPr>
                        <a:lnSpc>
                          <a:spcPct val="115000"/>
                        </a:lnSpc>
                        <a:spcAft>
                          <a:spcPts val="0"/>
                        </a:spcAft>
                      </a:pPr>
                      <a:r>
                        <a:rPr lang="fr-FR" sz="2000" b="1">
                          <a:latin typeface="Myriad Pro"/>
                          <a:ea typeface="Calibri"/>
                          <a:cs typeface="Times New Roman"/>
                        </a:rPr>
                        <a:t>Total</a:t>
                      </a:r>
                      <a:endParaRPr lang="fr-FR" sz="20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R="161925" algn="r">
                        <a:lnSpc>
                          <a:spcPct val="115000"/>
                        </a:lnSpc>
                        <a:spcAft>
                          <a:spcPts val="0"/>
                        </a:spcAft>
                      </a:pPr>
                      <a:r>
                        <a:rPr lang="fr-FR" sz="2000" b="1">
                          <a:solidFill>
                            <a:srgbClr val="00B050"/>
                          </a:solidFill>
                          <a:latin typeface="Myriad Pro"/>
                          <a:ea typeface="Calibri"/>
                          <a:cs typeface="Times New Roman"/>
                        </a:rPr>
                        <a:t>104.2</a:t>
                      </a:r>
                      <a:endParaRPr lang="fr-FR"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fr-FR" sz="2000" b="1">
                          <a:solidFill>
                            <a:srgbClr val="0000FF"/>
                          </a:solidFill>
                          <a:latin typeface="Myriad Pro"/>
                          <a:ea typeface="Calibri"/>
                          <a:cs typeface="Times New Roman"/>
                        </a:rPr>
                        <a:t>96.2</a:t>
                      </a:r>
                      <a:endParaRPr lang="fr-FR"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fr-FR" sz="2000" b="1">
                          <a:solidFill>
                            <a:srgbClr val="FF0000"/>
                          </a:solidFill>
                          <a:latin typeface="Myriad Pro"/>
                          <a:ea typeface="Calibri"/>
                          <a:cs typeface="Times New Roman"/>
                        </a:rPr>
                        <a:t>84.6</a:t>
                      </a:r>
                      <a:endParaRPr lang="fr-FR"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fr-FR" sz="2000" b="1" dirty="0">
                          <a:solidFill>
                            <a:srgbClr val="FFFFFF"/>
                          </a:solidFill>
                          <a:latin typeface="Myriad Pro"/>
                          <a:ea typeface="Calibri"/>
                          <a:cs typeface="Times New Roman"/>
                        </a:rPr>
                        <a:t>95.0</a:t>
                      </a:r>
                      <a:endParaRPr lang="fr-FR" sz="20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5" name="ZoneTexte 4"/>
          <p:cNvSpPr txBox="1"/>
          <p:nvPr/>
        </p:nvSpPr>
        <p:spPr>
          <a:xfrm>
            <a:off x="3357554" y="1428736"/>
            <a:ext cx="209704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Rendements</a:t>
            </a: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ZoneTexte 5"/>
          <p:cNvSpPr txBox="1"/>
          <p:nvPr/>
        </p:nvSpPr>
        <p:spPr>
          <a:xfrm>
            <a:off x="3428992" y="3929066"/>
            <a:ext cx="204895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Productions</a:t>
            </a: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00476" y="814312"/>
            <a:ext cx="8143932" cy="461665"/>
          </a:xfrm>
          <a:prstGeom prst="rect">
            <a:avLst/>
          </a:prstGeom>
        </p:spPr>
        <p:txBody>
          <a:bodyPr wrap="square">
            <a:spAutoFit/>
          </a:bodyPr>
          <a:lstStyle/>
          <a:p>
            <a:r>
              <a:rPr lang="fr-FR" sz="2400" b="1" dirty="0" err="1" smtClean="0">
                <a:solidFill>
                  <a:srgbClr val="FFFF00"/>
                </a:solidFill>
                <a:latin typeface="Arial Black" pitchFamily="34" charset="0"/>
                <a:cs typeface="Aharoni" pitchFamily="2" charset="-79"/>
              </a:rPr>
              <a:t>Crop</a:t>
            </a:r>
            <a:r>
              <a:rPr lang="fr-FR" sz="2400" b="1" dirty="0" smtClean="0">
                <a:solidFill>
                  <a:srgbClr val="FFFF00"/>
                </a:solidFill>
                <a:latin typeface="Arial Black" pitchFamily="34" charset="0"/>
                <a:cs typeface="Aharoni" pitchFamily="2" charset="-79"/>
              </a:rPr>
              <a:t> </a:t>
            </a:r>
            <a:r>
              <a:rPr lang="fr-FR" sz="2400" b="1" dirty="0" err="1" smtClean="0">
                <a:solidFill>
                  <a:srgbClr val="FFFF00"/>
                </a:solidFill>
                <a:latin typeface="Arial Black" pitchFamily="34" charset="0"/>
                <a:cs typeface="Aharoni" pitchFamily="2" charset="-79"/>
              </a:rPr>
              <a:t>forecasting</a:t>
            </a:r>
            <a:r>
              <a:rPr lang="fr-FR" sz="2400" b="1" dirty="0" smtClean="0">
                <a:solidFill>
                  <a:srgbClr val="FFFF00"/>
                </a:solidFill>
                <a:latin typeface="Arial Black" pitchFamily="34" charset="0"/>
                <a:cs typeface="Aharoni" pitchFamily="2" charset="-79"/>
              </a:rPr>
              <a:t> : </a:t>
            </a:r>
            <a:r>
              <a:rPr lang="fr-FR" sz="2400" b="1" dirty="0" err="1" smtClean="0">
                <a:solidFill>
                  <a:srgbClr val="FFFF00"/>
                </a:solidFill>
                <a:latin typeface="Arial Black" pitchFamily="34" charset="0"/>
                <a:cs typeface="Aharoni" pitchFamily="2" charset="-79"/>
              </a:rPr>
              <a:t>combination</a:t>
            </a:r>
            <a:r>
              <a:rPr lang="fr-FR" sz="2400" b="1" dirty="0" smtClean="0">
                <a:solidFill>
                  <a:srgbClr val="FFFF00"/>
                </a:solidFill>
                <a:latin typeface="Arial Black" pitchFamily="34" charset="0"/>
                <a:cs typeface="Aharoni" pitchFamily="2" charset="-79"/>
              </a:rPr>
              <a:t> of </a:t>
            </a:r>
            <a:r>
              <a:rPr lang="fr-FR" sz="2400" b="1" dirty="0" err="1" smtClean="0">
                <a:solidFill>
                  <a:srgbClr val="FFFF00"/>
                </a:solidFill>
                <a:latin typeface="Arial Black" pitchFamily="34" charset="0"/>
                <a:cs typeface="Aharoni" pitchFamily="2" charset="-79"/>
              </a:rPr>
              <a:t>methods</a:t>
            </a:r>
            <a:endParaRPr lang="fr-FR" sz="2400" b="1" dirty="0">
              <a:solidFill>
                <a:srgbClr val="FFFF00"/>
              </a:solidFill>
              <a:latin typeface="Arial Black" pitchFamily="34" charset="0"/>
              <a:cs typeface="Aharoni" pitchFamily="2" charset="-79"/>
            </a:endParaRPr>
          </a:p>
        </p:txBody>
      </p:sp>
      <p:sp>
        <p:nvSpPr>
          <p:cNvPr id="8" name="ZoneTexte 7"/>
          <p:cNvSpPr txBox="1"/>
          <p:nvPr/>
        </p:nvSpPr>
        <p:spPr>
          <a:xfrm>
            <a:off x="323528" y="1484784"/>
            <a:ext cx="2941831" cy="369332"/>
          </a:xfrm>
          <a:prstGeom prst="rect">
            <a:avLst/>
          </a:prstGeom>
          <a:solidFill>
            <a:srgbClr val="FF6600"/>
          </a:solidFill>
        </p:spPr>
        <p:txBody>
          <a:bodyPr wrap="none" rtlCol="0">
            <a:spAutoFit/>
          </a:bodyPr>
          <a:lstStyle/>
          <a:p>
            <a:r>
              <a:rPr lang="en-US" b="1" dirty="0" smtClean="0"/>
              <a:t>2008-09 cropping season</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7632848" cy="523220"/>
          </a:xfrm>
          <a:prstGeom prst="rect">
            <a:avLst/>
          </a:prstGeom>
        </p:spPr>
        <p:txBody>
          <a:bodyPr wrap="square">
            <a:spAutoFit/>
          </a:bodyPr>
          <a:lstStyle/>
          <a:p>
            <a:r>
              <a:rPr lang="en-GB" sz="2800" b="1" dirty="0" smtClean="0">
                <a:solidFill>
                  <a:srgbClr val="FFFF00"/>
                </a:solidFill>
              </a:rPr>
              <a:t>CONCULUSION</a:t>
            </a:r>
            <a:endParaRPr lang="fr-FR" sz="2800" b="1" dirty="0">
              <a:solidFill>
                <a:srgbClr val="FFFF00"/>
              </a:solidFill>
            </a:endParaRPr>
          </a:p>
        </p:txBody>
      </p:sp>
      <p:sp>
        <p:nvSpPr>
          <p:cNvPr id="3" name="ZoneTexte 2"/>
          <p:cNvSpPr txBox="1"/>
          <p:nvPr/>
        </p:nvSpPr>
        <p:spPr>
          <a:xfrm>
            <a:off x="467544" y="1844824"/>
            <a:ext cx="7488832" cy="4093428"/>
          </a:xfrm>
          <a:prstGeom prst="rect">
            <a:avLst/>
          </a:prstGeom>
          <a:noFill/>
        </p:spPr>
        <p:txBody>
          <a:bodyPr wrap="square" rtlCol="0">
            <a:spAutoFit/>
          </a:bodyPr>
          <a:lstStyle/>
          <a:p>
            <a:r>
              <a:rPr lang="en-US" sz="2000" b="1" dirty="0" smtClean="0">
                <a:solidFill>
                  <a:schemeClr val="accent6">
                    <a:lumMod val="75000"/>
                  </a:schemeClr>
                </a:solidFill>
              </a:rPr>
              <a:t>NDVI based cereal forecasting is relatively easy in Morocco, at national level, because :</a:t>
            </a:r>
          </a:p>
          <a:p>
            <a:pPr>
              <a:buFont typeface="Wingdings" pitchFamily="2" charset="2"/>
              <a:buChar char="q"/>
            </a:pPr>
            <a:r>
              <a:rPr lang="en-US" sz="2000" dirty="0" smtClean="0">
                <a:solidFill>
                  <a:schemeClr val="tx1"/>
                </a:solidFill>
              </a:rPr>
              <a:t> Morocco is a semi arid country ;</a:t>
            </a:r>
          </a:p>
          <a:p>
            <a:pPr>
              <a:buFont typeface="Wingdings" pitchFamily="2" charset="2"/>
              <a:buChar char="q"/>
            </a:pPr>
            <a:r>
              <a:rPr lang="en-US" sz="2000" dirty="0" smtClean="0">
                <a:solidFill>
                  <a:schemeClr val="tx1"/>
                </a:solidFill>
              </a:rPr>
              <a:t> Most of the agricultural areas are </a:t>
            </a:r>
            <a:r>
              <a:rPr lang="en-US" sz="2000" dirty="0" err="1" smtClean="0">
                <a:solidFill>
                  <a:schemeClr val="tx1"/>
                </a:solidFill>
              </a:rPr>
              <a:t>rainfed</a:t>
            </a:r>
            <a:r>
              <a:rPr lang="en-US" sz="2000" dirty="0" smtClean="0">
                <a:solidFill>
                  <a:schemeClr val="tx1"/>
                </a:solidFill>
              </a:rPr>
              <a:t>  ;</a:t>
            </a:r>
          </a:p>
          <a:p>
            <a:pPr>
              <a:buFont typeface="Wingdings" pitchFamily="2" charset="2"/>
              <a:buChar char="q"/>
            </a:pPr>
            <a:r>
              <a:rPr lang="en-US" sz="2000" dirty="0" smtClean="0">
                <a:solidFill>
                  <a:schemeClr val="tx1"/>
                </a:solidFill>
              </a:rPr>
              <a:t> Cereals are the dominating crops ;</a:t>
            </a:r>
          </a:p>
          <a:p>
            <a:pPr>
              <a:buFont typeface="Wingdings" pitchFamily="2" charset="2"/>
              <a:buChar char="q"/>
            </a:pPr>
            <a:r>
              <a:rPr lang="en-US" sz="2000" dirty="0" smtClean="0">
                <a:solidFill>
                  <a:schemeClr val="tx1"/>
                </a:solidFill>
              </a:rPr>
              <a:t> Quite good  crop statistics for </a:t>
            </a:r>
            <a:r>
              <a:rPr lang="en-US" sz="2000" smtClean="0">
                <a:solidFill>
                  <a:schemeClr val="tx1"/>
                </a:solidFill>
              </a:rPr>
              <a:t>the main crops.</a:t>
            </a:r>
            <a:endParaRPr lang="en-US" sz="2000" dirty="0" smtClean="0">
              <a:solidFill>
                <a:schemeClr val="tx1"/>
              </a:solidFill>
            </a:endParaRPr>
          </a:p>
          <a:p>
            <a:endParaRPr lang="en-US" sz="2000" b="1" dirty="0" smtClean="0">
              <a:solidFill>
                <a:schemeClr val="tx1"/>
              </a:solidFill>
            </a:endParaRPr>
          </a:p>
          <a:p>
            <a:r>
              <a:rPr lang="en-US" sz="2000" b="1" dirty="0" smtClean="0">
                <a:solidFill>
                  <a:schemeClr val="accent6">
                    <a:lumMod val="75000"/>
                  </a:schemeClr>
                </a:solidFill>
              </a:rPr>
              <a:t>Cereals forecasting could be improved :</a:t>
            </a:r>
          </a:p>
          <a:p>
            <a:pPr>
              <a:buFont typeface="Wingdings" pitchFamily="2" charset="2"/>
              <a:buChar char="q"/>
            </a:pPr>
            <a:r>
              <a:rPr lang="en-US" sz="2000" dirty="0" smtClean="0">
                <a:solidFill>
                  <a:schemeClr val="tx1"/>
                </a:solidFill>
              </a:rPr>
              <a:t> Through an improved crop mask ?</a:t>
            </a:r>
          </a:p>
          <a:p>
            <a:endParaRPr lang="en-US" sz="2000" dirty="0" smtClean="0">
              <a:solidFill>
                <a:schemeClr val="tx1"/>
              </a:solidFill>
            </a:endParaRPr>
          </a:p>
          <a:p>
            <a:r>
              <a:rPr lang="en-US" sz="2000" b="1" dirty="0" smtClean="0">
                <a:solidFill>
                  <a:schemeClr val="accent6">
                    <a:lumMod val="75000"/>
                  </a:schemeClr>
                </a:solidFill>
              </a:rPr>
              <a:t>Cereal forecasting at sub national level needs :</a:t>
            </a:r>
          </a:p>
          <a:p>
            <a:pPr>
              <a:buFont typeface="Wingdings" pitchFamily="2" charset="2"/>
              <a:buChar char="q"/>
            </a:pPr>
            <a:r>
              <a:rPr lang="en-US" sz="2000" dirty="0" smtClean="0">
                <a:solidFill>
                  <a:schemeClr val="tx1"/>
                </a:solidFill>
              </a:rPr>
              <a:t> The use of cumulated rainfall at explanatory variable ;</a:t>
            </a:r>
          </a:p>
          <a:p>
            <a:pPr>
              <a:buFont typeface="Wingdings" pitchFamily="2" charset="2"/>
              <a:buChar char="q"/>
            </a:pPr>
            <a:r>
              <a:rPr lang="en-US" sz="2000" dirty="0" smtClean="0">
                <a:solidFill>
                  <a:schemeClr val="tx1"/>
                </a:solidFill>
              </a:rPr>
              <a:t> The use of weather - crop </a:t>
            </a:r>
            <a:r>
              <a:rPr lang="en-US" sz="2000" dirty="0" err="1" smtClean="0">
                <a:solidFill>
                  <a:schemeClr val="tx1"/>
                </a:solidFill>
              </a:rPr>
              <a:t>modelling</a:t>
            </a:r>
            <a:r>
              <a:rPr lang="en-US" sz="2000" dirty="0" smtClean="0">
                <a:solidFill>
                  <a:schemeClr val="tx1"/>
                </a:solidFill>
              </a:rPr>
              <a:t> </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772816"/>
            <a:ext cx="8136904" cy="4401205"/>
          </a:xfrm>
          <a:prstGeom prst="rect">
            <a:avLst/>
          </a:prstGeom>
          <a:solidFill>
            <a:schemeClr val="bg1"/>
          </a:solidFill>
        </p:spPr>
        <p:txBody>
          <a:bodyPr wrap="square" rtlCol="0">
            <a:spAutoFit/>
          </a:bodyPr>
          <a:lstStyle/>
          <a:p>
            <a:pPr algn="l">
              <a:buFont typeface="Wingdings" pitchFamily="2" charset="2"/>
              <a:buChar char="q"/>
            </a:pPr>
            <a:r>
              <a:rPr lang="en-US" sz="2800" i="0" dirty="0" smtClean="0">
                <a:solidFill>
                  <a:schemeClr val="tx1"/>
                </a:solidFill>
              </a:rPr>
              <a:t> Moroccan agriculture is strongly dependent on rainfall (Avg. 340mm), as </a:t>
            </a:r>
            <a:r>
              <a:rPr lang="en-US" sz="2800" i="0" dirty="0" err="1" smtClean="0">
                <a:solidFill>
                  <a:schemeClr val="tx1"/>
                </a:solidFill>
              </a:rPr>
              <a:t>rainfed</a:t>
            </a:r>
            <a:r>
              <a:rPr lang="en-US" sz="2800" i="0" dirty="0" smtClean="0">
                <a:solidFill>
                  <a:schemeClr val="tx1"/>
                </a:solidFill>
              </a:rPr>
              <a:t> areas represent 85% of agricultural lands (7.9 millions hectares) ;</a:t>
            </a:r>
          </a:p>
          <a:p>
            <a:pPr algn="l"/>
            <a:endParaRPr lang="en-US" sz="2800" i="0" dirty="0" smtClean="0">
              <a:solidFill>
                <a:schemeClr val="tx1"/>
              </a:solidFill>
            </a:endParaRPr>
          </a:p>
          <a:p>
            <a:pPr algn="l">
              <a:buFont typeface="Wingdings" pitchFamily="2" charset="2"/>
              <a:buChar char="q"/>
            </a:pPr>
            <a:r>
              <a:rPr lang="en-US" sz="2800" i="0" dirty="0" smtClean="0">
                <a:solidFill>
                  <a:schemeClr val="tx1"/>
                </a:solidFill>
              </a:rPr>
              <a:t> Most of lands are arid to semi-arid from which 75% are rangelands, 13% forests and 8% are cultivated ;</a:t>
            </a:r>
          </a:p>
          <a:p>
            <a:pPr algn="l">
              <a:buFont typeface="Wingdings" pitchFamily="2" charset="2"/>
              <a:buChar char="q"/>
            </a:pPr>
            <a:endParaRPr lang="en-US" sz="2800" i="0" dirty="0" smtClean="0">
              <a:solidFill>
                <a:schemeClr val="tx1"/>
              </a:solidFill>
            </a:endParaRPr>
          </a:p>
          <a:p>
            <a:pPr algn="l">
              <a:buFont typeface="Wingdings" pitchFamily="2" charset="2"/>
              <a:buChar char="q"/>
            </a:pPr>
            <a:r>
              <a:rPr lang="en-US" sz="2800" i="0" dirty="0" smtClean="0">
                <a:solidFill>
                  <a:schemeClr val="tx1"/>
                </a:solidFill>
              </a:rPr>
              <a:t> Rural population represents 45% of the total population.</a:t>
            </a:r>
          </a:p>
        </p:txBody>
      </p:sp>
      <p:sp>
        <p:nvSpPr>
          <p:cNvPr id="5" name="ZoneTexte 4"/>
          <p:cNvSpPr txBox="1"/>
          <p:nvPr/>
        </p:nvSpPr>
        <p:spPr>
          <a:xfrm>
            <a:off x="251520" y="745540"/>
            <a:ext cx="6758581" cy="523220"/>
          </a:xfrm>
          <a:prstGeom prst="rect">
            <a:avLst/>
          </a:prstGeom>
          <a:noFill/>
        </p:spPr>
        <p:txBody>
          <a:bodyPr wrap="none" rtlCol="0">
            <a:spAutoFit/>
          </a:bodyPr>
          <a:lstStyle/>
          <a:p>
            <a:r>
              <a:rPr lang="en-US" sz="2800" b="1" dirty="0" smtClean="0">
                <a:solidFill>
                  <a:srgbClr val="FFFF00"/>
                </a:solidFill>
              </a:rPr>
              <a:t>Key features of agriculture in Morocco</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643050"/>
            <a:ext cx="8247290" cy="3416320"/>
          </a:xfrm>
          <a:prstGeom prst="rect">
            <a:avLst/>
          </a:prstGeom>
          <a:noFill/>
        </p:spPr>
        <p:txBody>
          <a:bodyPr wrap="square" rtlCol="0">
            <a:spAutoFit/>
          </a:bodyPr>
          <a:lstStyle/>
          <a:p>
            <a:pPr>
              <a:buFont typeface="Wingdings" pitchFamily="2" charset="2"/>
              <a:buChar char="q"/>
            </a:pPr>
            <a:r>
              <a:rPr lang="en-US" sz="2400" dirty="0" smtClean="0">
                <a:solidFill>
                  <a:schemeClr val="tx1"/>
                </a:solidFill>
              </a:rPr>
              <a:t> Many ways to forecast agricultural yields</a:t>
            </a:r>
          </a:p>
          <a:p>
            <a:pPr>
              <a:buFont typeface="Wingdings" pitchFamily="2" charset="2"/>
              <a:buChar char="q"/>
            </a:pPr>
            <a:r>
              <a:rPr lang="en-US" sz="2400" dirty="0">
                <a:solidFill>
                  <a:schemeClr val="tx1"/>
                </a:solidFill>
              </a:rPr>
              <a:t> </a:t>
            </a:r>
            <a:r>
              <a:rPr lang="en-US" sz="2400" dirty="0" smtClean="0">
                <a:solidFill>
                  <a:schemeClr val="tx1"/>
                </a:solidFill>
              </a:rPr>
              <a:t>Combination of methods is the appropriate way to reduce errors</a:t>
            </a:r>
          </a:p>
          <a:p>
            <a:pPr algn="just">
              <a:buFont typeface="Wingdings" pitchFamily="2" charset="2"/>
              <a:buChar char="q"/>
            </a:pPr>
            <a:r>
              <a:rPr lang="en-US" sz="2400" dirty="0">
                <a:solidFill>
                  <a:schemeClr val="tx1"/>
                </a:solidFill>
              </a:rPr>
              <a:t> </a:t>
            </a:r>
            <a:r>
              <a:rPr lang="en-US" sz="2400" dirty="0" smtClean="0">
                <a:solidFill>
                  <a:schemeClr val="tx1"/>
                </a:solidFill>
              </a:rPr>
              <a:t>Long term good quality crop and weather statistics are essentials</a:t>
            </a:r>
          </a:p>
          <a:p>
            <a:pPr algn="just">
              <a:buFont typeface="Wingdings" pitchFamily="2" charset="2"/>
              <a:buChar char="q"/>
            </a:pPr>
            <a:r>
              <a:rPr lang="en-US" sz="2400" dirty="0">
                <a:solidFill>
                  <a:schemeClr val="tx1"/>
                </a:solidFill>
              </a:rPr>
              <a:t> </a:t>
            </a:r>
            <a:r>
              <a:rPr lang="en-US" sz="2400" dirty="0" smtClean="0">
                <a:solidFill>
                  <a:schemeClr val="tx1"/>
                </a:solidFill>
              </a:rPr>
              <a:t>Good local expertise is needed</a:t>
            </a:r>
          </a:p>
          <a:p>
            <a:pPr algn="just">
              <a:buFont typeface="Wingdings" pitchFamily="2" charset="2"/>
              <a:buChar char="q"/>
            </a:pPr>
            <a:r>
              <a:rPr lang="en-US" sz="2400" dirty="0" smtClean="0">
                <a:solidFill>
                  <a:schemeClr val="tx1"/>
                </a:solidFill>
              </a:rPr>
              <a:t> Good agronomic and statistical skills</a:t>
            </a:r>
          </a:p>
          <a:p>
            <a:pPr algn="just">
              <a:buFont typeface="Wingdings" pitchFamily="2" charset="2"/>
              <a:buChar char="q"/>
            </a:pPr>
            <a:r>
              <a:rPr lang="en-US" sz="2400" dirty="0">
                <a:solidFill>
                  <a:schemeClr val="tx1"/>
                </a:solidFill>
              </a:rPr>
              <a:t> </a:t>
            </a:r>
            <a:r>
              <a:rPr lang="en-US" sz="2400" dirty="0" smtClean="0">
                <a:solidFill>
                  <a:schemeClr val="tx1"/>
                </a:solidFill>
              </a:rPr>
              <a:t>Computer, GIS and remote sensing should be available</a:t>
            </a:r>
          </a:p>
          <a:p>
            <a:pPr>
              <a:buFont typeface="Wingdings" pitchFamily="2" charset="2"/>
              <a:buChar char="q"/>
            </a:pPr>
            <a:endParaRPr lang="en-US" sz="2400" dirty="0" smtClean="0">
              <a:solidFill>
                <a:schemeClr val="tx1"/>
              </a:solidFill>
            </a:endParaRPr>
          </a:p>
        </p:txBody>
      </p:sp>
      <p:sp>
        <p:nvSpPr>
          <p:cNvPr id="3" name="Rectangle 2"/>
          <p:cNvSpPr/>
          <p:nvPr/>
        </p:nvSpPr>
        <p:spPr>
          <a:xfrm>
            <a:off x="107504" y="836712"/>
            <a:ext cx="7632848" cy="523220"/>
          </a:xfrm>
          <a:prstGeom prst="rect">
            <a:avLst/>
          </a:prstGeom>
        </p:spPr>
        <p:txBody>
          <a:bodyPr wrap="square">
            <a:spAutoFit/>
          </a:bodyPr>
          <a:lstStyle/>
          <a:p>
            <a:r>
              <a:rPr lang="en-GB" sz="2800" b="1" dirty="0" smtClean="0">
                <a:solidFill>
                  <a:srgbClr val="FFFF00"/>
                </a:solidFill>
              </a:rPr>
              <a:t>CONCULUSION</a:t>
            </a:r>
            <a:endParaRPr lang="fr-FR" sz="2800" b="1"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é"/>
          <p:cNvPicPr>
            <a:picLocks noChangeAspect="1" noChangeArrowheads="1"/>
          </p:cNvPicPr>
          <p:nvPr/>
        </p:nvPicPr>
        <p:blipFill>
          <a:blip r:embed="rId2" cstate="print"/>
          <a:srcRect/>
          <a:stretch>
            <a:fillRect/>
          </a:stretch>
        </p:blipFill>
        <p:spPr bwMode="auto">
          <a:xfrm>
            <a:off x="0" y="0"/>
            <a:ext cx="9144032" cy="6921524"/>
          </a:xfrm>
          <a:prstGeom prst="rect">
            <a:avLst/>
          </a:prstGeom>
          <a:noFill/>
          <a:ln w="9525">
            <a:noFill/>
            <a:miter lim="800000"/>
            <a:headEnd/>
            <a:tailEnd/>
          </a:ln>
        </p:spPr>
      </p:pic>
      <p:sp>
        <p:nvSpPr>
          <p:cNvPr id="2" name="ZoneTexte 1"/>
          <p:cNvSpPr txBox="1"/>
          <p:nvPr/>
        </p:nvSpPr>
        <p:spPr>
          <a:xfrm>
            <a:off x="323528" y="332656"/>
            <a:ext cx="2492990" cy="646331"/>
          </a:xfrm>
          <a:prstGeom prst="rect">
            <a:avLst/>
          </a:prstGeom>
          <a:noFill/>
        </p:spPr>
        <p:txBody>
          <a:bodyPr wrap="none" rtlCol="0">
            <a:spAutoFit/>
          </a:bodyPr>
          <a:lstStyle/>
          <a:p>
            <a:r>
              <a:rPr lang="en-US" sz="3600" b="1" dirty="0" smtClean="0">
                <a:solidFill>
                  <a:srgbClr val="FF6600"/>
                </a:solidFill>
              </a:rPr>
              <a:t>Thank you</a:t>
            </a:r>
            <a:endParaRPr lang="en-US" sz="3600" b="1" dirty="0">
              <a:solidFill>
                <a:srgbClr val="FF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p:cNvSpPr>
            <a:spLocks noGrp="1"/>
          </p:cNvSpPr>
          <p:nvPr>
            <p:ph type="sldNum" sz="quarter" idx="4294967295"/>
          </p:nvPr>
        </p:nvSpPr>
        <p:spPr>
          <a:xfrm>
            <a:off x="6553200" y="6245225"/>
            <a:ext cx="2133600" cy="476250"/>
          </a:xfrm>
          <a:prstGeom prst="rect">
            <a:avLst/>
          </a:prstGeom>
          <a:noFill/>
        </p:spPr>
        <p:txBody>
          <a:bodyPr/>
          <a:lstStyle/>
          <a:p>
            <a:fld id="{89443441-6988-4205-ABBE-FA3555DF8B07}" type="slidenum">
              <a:rPr lang="fr-FR" smtClean="0"/>
              <a:pPr/>
              <a:t>3</a:t>
            </a:fld>
            <a:endParaRPr lang="fr-FR" smtClean="0"/>
          </a:p>
        </p:txBody>
      </p:sp>
      <p:sp>
        <p:nvSpPr>
          <p:cNvPr id="10" name="Rectangle 9"/>
          <p:cNvSpPr/>
          <p:nvPr/>
        </p:nvSpPr>
        <p:spPr>
          <a:xfrm>
            <a:off x="714375" y="1428750"/>
            <a:ext cx="7143750" cy="400050"/>
          </a:xfrm>
          <a:prstGeom prst="rect">
            <a:avLst/>
          </a:prstGeom>
          <a:solidFill>
            <a:srgbClr val="FFCC00"/>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just" eaLnBrk="0" hangingPunct="0">
              <a:defRPr/>
            </a:pPr>
            <a:r>
              <a:rPr lang="en-GB" sz="2000" dirty="0"/>
              <a:t>Morocco is a semi arid country with limited agricultural areas</a:t>
            </a:r>
          </a:p>
        </p:txBody>
      </p:sp>
      <p:sp>
        <p:nvSpPr>
          <p:cNvPr id="7173" name="Rectangle 4"/>
          <p:cNvSpPr>
            <a:spLocks noChangeArrowheads="1"/>
          </p:cNvSpPr>
          <p:nvPr/>
        </p:nvSpPr>
        <p:spPr bwMode="auto">
          <a:xfrm>
            <a:off x="357188" y="2071688"/>
            <a:ext cx="3714750" cy="4278312"/>
          </a:xfrm>
          <a:prstGeom prst="rect">
            <a:avLst/>
          </a:prstGeom>
          <a:noFill/>
          <a:ln w="9525">
            <a:noFill/>
            <a:miter lim="800000"/>
            <a:headEnd/>
            <a:tailEnd/>
          </a:ln>
        </p:spPr>
        <p:txBody>
          <a:bodyPr anchor="ctr">
            <a:spAutoFit/>
          </a:bodyPr>
          <a:lstStyle/>
          <a:p>
            <a:pPr algn="just"/>
            <a:r>
              <a:rPr lang="en-US" sz="1600">
                <a:solidFill>
                  <a:schemeClr val="tx1"/>
                </a:solidFill>
                <a:cs typeface="Calibri" pitchFamily="34" charset="0"/>
              </a:rPr>
              <a:t>Morocco is located in the northwest corner of Africa, bordered by the Mediterranean Sea and the Atlantic Ocean on the north and west, by Algeria on the east, and by Mauritania on the south. Its total land area is 710850 km</a:t>
            </a:r>
            <a:r>
              <a:rPr lang="en-US" sz="1600" baseline="30000">
                <a:solidFill>
                  <a:schemeClr val="tx1"/>
                </a:solidFill>
                <a:cs typeface="Calibri" pitchFamily="34" charset="0"/>
              </a:rPr>
              <a:t>2</a:t>
            </a:r>
            <a:r>
              <a:rPr lang="en-US" sz="1600">
                <a:solidFill>
                  <a:schemeClr val="tx1"/>
                </a:solidFill>
                <a:cs typeface="Calibri" pitchFamily="34" charset="0"/>
              </a:rPr>
              <a:t> and includes several zones, among which are agricultural plains and river valleys, plateaus, and mountain chains. Most of lands are arid to semi-arid from which 75% are rangelands, 13% forests and 8% are cultivated. Morocco has a Mediterranean climate characterized by a dry and hot summer (4 to 6 months) and a short and cold winter in elevations.</a:t>
            </a:r>
            <a:endParaRPr lang="en-US" sz="1600">
              <a:solidFill>
                <a:schemeClr val="tx1"/>
              </a:solidFill>
            </a:endParaRPr>
          </a:p>
        </p:txBody>
      </p:sp>
      <p:pic>
        <p:nvPicPr>
          <p:cNvPr id="7174" name="Image 19" descr="occupation"/>
          <p:cNvPicPr>
            <a:picLocks noChangeAspect="1"/>
          </p:cNvPicPr>
          <p:nvPr/>
        </p:nvPicPr>
        <p:blipFill>
          <a:blip r:embed="rId2" cstate="print"/>
          <a:srcRect l="3964"/>
          <a:stretch>
            <a:fillRect/>
          </a:stretch>
        </p:blipFill>
        <p:spPr bwMode="auto">
          <a:xfrm>
            <a:off x="4286250" y="1855788"/>
            <a:ext cx="3643313" cy="4638675"/>
          </a:xfrm>
          <a:prstGeom prst="rect">
            <a:avLst/>
          </a:prstGeom>
          <a:noFill/>
          <a:ln w="9525">
            <a:noFill/>
            <a:miter lim="800000"/>
            <a:headEnd/>
            <a:tailEnd/>
          </a:ln>
        </p:spPr>
      </p:pic>
      <p:sp>
        <p:nvSpPr>
          <p:cNvPr id="7" name="ZoneTexte 6"/>
          <p:cNvSpPr txBox="1"/>
          <p:nvPr/>
        </p:nvSpPr>
        <p:spPr>
          <a:xfrm>
            <a:off x="251520" y="745540"/>
            <a:ext cx="6758581" cy="523220"/>
          </a:xfrm>
          <a:prstGeom prst="rect">
            <a:avLst/>
          </a:prstGeom>
          <a:noFill/>
        </p:spPr>
        <p:txBody>
          <a:bodyPr wrap="none" rtlCol="0">
            <a:spAutoFit/>
          </a:bodyPr>
          <a:lstStyle/>
          <a:p>
            <a:r>
              <a:rPr lang="en-US" sz="2800" b="1" dirty="0" smtClean="0">
                <a:solidFill>
                  <a:srgbClr val="FFFF00"/>
                </a:solidFill>
              </a:rPr>
              <a:t>Key features of agriculture in Morocco</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629897" y="1552241"/>
            <a:ext cx="5750415" cy="376116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043608" y="5457418"/>
            <a:ext cx="7272808" cy="707886"/>
          </a:xfrm>
          <a:prstGeom prst="rect">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r>
              <a:rPr lang="en-GB" sz="2000" i="0" dirty="0" smtClean="0">
                <a:latin typeface="Arial" pitchFamily="34" charset="0"/>
                <a:cs typeface="Arial" pitchFamily="34" charset="0"/>
              </a:rPr>
              <a:t>Instability of crop production resulting from low and fluctuating rainfall and limited irrigation capacities</a:t>
            </a:r>
            <a:endParaRPr lang="en-GB" sz="2000" i="0" dirty="0">
              <a:latin typeface="Arial" pitchFamily="34" charset="0"/>
              <a:cs typeface="Arial" pitchFamily="34" charset="0"/>
            </a:endParaRPr>
          </a:p>
        </p:txBody>
      </p:sp>
      <p:sp>
        <p:nvSpPr>
          <p:cNvPr id="5" name="Flèche droite rayée 4"/>
          <p:cNvSpPr/>
          <p:nvPr/>
        </p:nvSpPr>
        <p:spPr>
          <a:xfrm rot="12927130">
            <a:off x="3803435" y="3116651"/>
            <a:ext cx="2575062" cy="407619"/>
          </a:xfrm>
          <a:prstGeom prst="stripedRightArrow">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788024" y="2205334"/>
            <a:ext cx="1872207" cy="338554"/>
          </a:xfrm>
          <a:prstGeom prst="rect">
            <a:avLst/>
          </a:prstGeom>
          <a:noFill/>
        </p:spPr>
        <p:txBody>
          <a:bodyPr wrap="square" rtlCol="0">
            <a:spAutoFit/>
          </a:bodyPr>
          <a:lstStyle/>
          <a:p>
            <a:r>
              <a:rPr lang="fr-FR" sz="1600" b="1" dirty="0" err="1" smtClean="0">
                <a:solidFill>
                  <a:srgbClr val="FF0000"/>
                </a:solidFill>
              </a:rPr>
              <a:t>Increasing</a:t>
            </a:r>
            <a:r>
              <a:rPr lang="fr-FR" sz="1600" b="1" dirty="0" smtClean="0">
                <a:solidFill>
                  <a:srgbClr val="FF0000"/>
                </a:solidFill>
              </a:rPr>
              <a:t> </a:t>
            </a:r>
            <a:r>
              <a:rPr lang="fr-FR" sz="1600" b="1" dirty="0" err="1" smtClean="0">
                <a:solidFill>
                  <a:srgbClr val="FF0000"/>
                </a:solidFill>
              </a:rPr>
              <a:t>risk</a:t>
            </a:r>
            <a:endParaRPr lang="fr-FR" sz="1600" b="1" dirty="0">
              <a:solidFill>
                <a:srgbClr val="FF0000"/>
              </a:solidFill>
            </a:endParaRPr>
          </a:p>
        </p:txBody>
      </p:sp>
      <p:sp>
        <p:nvSpPr>
          <p:cNvPr id="8" name="ZoneTexte 7"/>
          <p:cNvSpPr txBox="1"/>
          <p:nvPr/>
        </p:nvSpPr>
        <p:spPr>
          <a:xfrm>
            <a:off x="323528" y="836712"/>
            <a:ext cx="4559261" cy="523220"/>
          </a:xfrm>
          <a:prstGeom prst="rect">
            <a:avLst/>
          </a:prstGeom>
          <a:noFill/>
        </p:spPr>
        <p:txBody>
          <a:bodyPr wrap="none" rtlCol="0">
            <a:spAutoFit/>
          </a:bodyPr>
          <a:lstStyle/>
          <a:p>
            <a:r>
              <a:rPr lang="en-US" sz="2800" b="1" i="0" dirty="0" smtClean="0">
                <a:solidFill>
                  <a:srgbClr val="FFFF00"/>
                </a:solidFill>
              </a:rPr>
              <a:t>Food security in Morocco</a:t>
            </a:r>
            <a:endParaRPr lang="en-US" sz="2800" b="1" i="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1187624" y="1700808"/>
            <a:ext cx="6591934" cy="4320480"/>
          </a:xfrm>
          <a:prstGeom prst="rect">
            <a:avLst/>
          </a:prstGeom>
          <a:noFill/>
        </p:spPr>
      </p:pic>
      <p:sp>
        <p:nvSpPr>
          <p:cNvPr id="8" name="ZoneTexte 7"/>
          <p:cNvSpPr txBox="1"/>
          <p:nvPr/>
        </p:nvSpPr>
        <p:spPr>
          <a:xfrm>
            <a:off x="323528" y="836712"/>
            <a:ext cx="4559261" cy="523220"/>
          </a:xfrm>
          <a:prstGeom prst="rect">
            <a:avLst/>
          </a:prstGeom>
          <a:noFill/>
        </p:spPr>
        <p:txBody>
          <a:bodyPr wrap="none" rtlCol="0">
            <a:spAutoFit/>
          </a:bodyPr>
          <a:lstStyle/>
          <a:p>
            <a:r>
              <a:rPr lang="en-US" sz="2800" b="1" i="0" dirty="0" smtClean="0">
                <a:solidFill>
                  <a:srgbClr val="FFFF00"/>
                </a:solidFill>
              </a:rPr>
              <a:t>Food security in Morocco</a:t>
            </a:r>
            <a:endParaRPr lang="en-US" sz="2800" b="1" i="0" dirty="0">
              <a:solidFill>
                <a:srgbClr val="FFFF00"/>
              </a:solidFill>
            </a:endParaRPr>
          </a:p>
        </p:txBody>
      </p:sp>
      <p:sp>
        <p:nvSpPr>
          <p:cNvPr id="5" name="ZoneTexte 4"/>
          <p:cNvSpPr txBox="1"/>
          <p:nvPr/>
        </p:nvSpPr>
        <p:spPr>
          <a:xfrm>
            <a:off x="5508104" y="6093296"/>
            <a:ext cx="2089355" cy="307777"/>
          </a:xfrm>
          <a:prstGeom prst="rect">
            <a:avLst/>
          </a:prstGeom>
          <a:noFill/>
        </p:spPr>
        <p:txBody>
          <a:bodyPr wrap="none" rtlCol="0">
            <a:spAutoFit/>
          </a:bodyPr>
          <a:lstStyle/>
          <a:p>
            <a:r>
              <a:rPr lang="en-US" sz="1400" dirty="0" smtClean="0">
                <a:solidFill>
                  <a:schemeClr val="tx1"/>
                </a:solidFill>
              </a:rPr>
              <a:t>Data source : FAOSTAT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252605" y="2132856"/>
            <a:ext cx="6271724" cy="4464496"/>
          </a:xfrm>
          <a:prstGeom prst="rect">
            <a:avLst/>
          </a:prstGeom>
          <a:noFill/>
          <a:ln w="9525">
            <a:noFill/>
            <a:miter lim="800000"/>
            <a:headEnd/>
            <a:tailEnd/>
          </a:ln>
          <a:effectLst/>
        </p:spPr>
      </p:pic>
      <p:sp>
        <p:nvSpPr>
          <p:cNvPr id="4" name="Text Box 9"/>
          <p:cNvSpPr txBox="1">
            <a:spLocks noChangeArrowheads="1"/>
          </p:cNvSpPr>
          <p:nvPr/>
        </p:nvSpPr>
        <p:spPr bwMode="auto">
          <a:xfrm>
            <a:off x="2195736" y="1556793"/>
            <a:ext cx="4104456" cy="461665"/>
          </a:xfrm>
          <a:prstGeom prst="rect">
            <a:avLst/>
          </a:prstGeom>
          <a:solidFill>
            <a:srgbClr val="00B0F0"/>
          </a:solidFill>
          <a:ln w="9525">
            <a:noFill/>
            <a:miter lim="800000"/>
            <a:headEnd/>
            <a:tailEnd/>
          </a:ln>
          <a:effectLst/>
        </p:spPr>
        <p:txBody>
          <a:bodyPr wrap="square">
            <a:spAutoFit/>
          </a:bodyPr>
          <a:lstStyle/>
          <a:p>
            <a:pPr>
              <a:spcBef>
                <a:spcPct val="50000"/>
              </a:spcBef>
              <a:defRPr/>
            </a:pPr>
            <a:r>
              <a:rPr lang="en-US" altLang="zh-CN" sz="2400" i="0" dirty="0" smtClean="0">
                <a:solidFill>
                  <a:schemeClr val="tx1"/>
                </a:solidFill>
                <a:effectLst>
                  <a:outerShdw blurRad="38100" dist="38100" dir="2700000" algn="tl">
                    <a:srgbClr val="C0C0C0"/>
                  </a:outerShdw>
                </a:effectLst>
                <a:ea typeface="SimSun" pitchFamily="2" charset="-122"/>
              </a:rPr>
              <a:t>Cereals:</a:t>
            </a:r>
            <a:r>
              <a:rPr lang="en-US" altLang="zh-CN" sz="2400" dirty="0">
                <a:solidFill>
                  <a:schemeClr val="tx1"/>
                </a:solidFill>
              </a:rPr>
              <a:t> </a:t>
            </a:r>
            <a:r>
              <a:rPr lang="en-US" altLang="zh-CN" sz="2400" dirty="0" smtClean="0">
                <a:solidFill>
                  <a:schemeClr val="tx1"/>
                </a:solidFill>
              </a:rPr>
              <a:t>Technological trend</a:t>
            </a:r>
            <a:endParaRPr lang="en-US" altLang="zh-CN" sz="2400" i="0" dirty="0" smtClean="0">
              <a:solidFill>
                <a:schemeClr val="tx1"/>
              </a:solidFill>
              <a:effectLst>
                <a:outerShdw blurRad="38100" dist="38100" dir="2700000" algn="tl">
                  <a:srgbClr val="C0C0C0"/>
                </a:outerShdw>
              </a:effectLst>
              <a:ea typeface="SimSun" pitchFamily="2" charset="-122"/>
            </a:endParaRPr>
          </a:p>
        </p:txBody>
      </p:sp>
      <p:sp>
        <p:nvSpPr>
          <p:cNvPr id="5" name="ZoneTexte 4"/>
          <p:cNvSpPr txBox="1"/>
          <p:nvPr/>
        </p:nvSpPr>
        <p:spPr>
          <a:xfrm>
            <a:off x="323528" y="836712"/>
            <a:ext cx="4559261" cy="523220"/>
          </a:xfrm>
          <a:prstGeom prst="rect">
            <a:avLst/>
          </a:prstGeom>
          <a:noFill/>
        </p:spPr>
        <p:txBody>
          <a:bodyPr wrap="none" rtlCol="0">
            <a:spAutoFit/>
          </a:bodyPr>
          <a:lstStyle/>
          <a:p>
            <a:r>
              <a:rPr lang="en-US" sz="2800" b="1" i="0" dirty="0" smtClean="0">
                <a:solidFill>
                  <a:srgbClr val="FFFF00"/>
                </a:solidFill>
              </a:rPr>
              <a:t>Food security in Morocco</a:t>
            </a:r>
            <a:endParaRPr lang="en-US" sz="2800" b="1" i="0" dirty="0">
              <a:solidFill>
                <a:srgbClr val="FFFF00"/>
              </a:solidFill>
            </a:endParaRPr>
          </a:p>
        </p:txBody>
      </p:sp>
      <p:sp>
        <p:nvSpPr>
          <p:cNvPr id="6" name="ZoneTexte 5"/>
          <p:cNvSpPr txBox="1"/>
          <p:nvPr/>
        </p:nvSpPr>
        <p:spPr>
          <a:xfrm>
            <a:off x="5580112" y="6165304"/>
            <a:ext cx="1775935" cy="307777"/>
          </a:xfrm>
          <a:prstGeom prst="rect">
            <a:avLst/>
          </a:prstGeom>
          <a:noFill/>
        </p:spPr>
        <p:txBody>
          <a:bodyPr wrap="none" rtlCol="0">
            <a:spAutoFit/>
          </a:bodyPr>
          <a:lstStyle/>
          <a:p>
            <a:r>
              <a:rPr lang="en-US" sz="1400" dirty="0" smtClean="0">
                <a:solidFill>
                  <a:schemeClr val="tx1"/>
                </a:solidFill>
              </a:rPr>
              <a:t>Data source : DPAE</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ields vs rains"/>
          <p:cNvPicPr>
            <a:picLocks noChangeAspect="1" noChangeArrowheads="1"/>
          </p:cNvPicPr>
          <p:nvPr/>
        </p:nvPicPr>
        <p:blipFill>
          <a:blip r:embed="rId2" cstate="print"/>
          <a:srcRect/>
          <a:stretch>
            <a:fillRect/>
          </a:stretch>
        </p:blipFill>
        <p:spPr bwMode="auto">
          <a:xfrm>
            <a:off x="827584" y="1556792"/>
            <a:ext cx="7429529" cy="4479844"/>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179512" y="764704"/>
            <a:ext cx="4059125" cy="523220"/>
          </a:xfrm>
          <a:prstGeom prst="rect">
            <a:avLst/>
          </a:prstGeom>
          <a:noFill/>
        </p:spPr>
        <p:txBody>
          <a:bodyPr wrap="none" rtlCol="0">
            <a:spAutoFit/>
          </a:bodyPr>
          <a:lstStyle/>
          <a:p>
            <a:r>
              <a:rPr lang="fr-FR" sz="2800" b="1" dirty="0" err="1" smtClean="0">
                <a:solidFill>
                  <a:srgbClr val="FFFF00"/>
                </a:solidFill>
              </a:rPr>
              <a:t>Wheat</a:t>
            </a:r>
            <a:r>
              <a:rPr lang="fr-FR" sz="2800" b="1" dirty="0" smtClean="0">
                <a:solidFill>
                  <a:srgbClr val="FFFF00"/>
                </a:solidFill>
              </a:rPr>
              <a:t> </a:t>
            </a:r>
            <a:r>
              <a:rPr lang="fr-FR" sz="2800" b="1" dirty="0" err="1" smtClean="0">
                <a:solidFill>
                  <a:srgbClr val="FFFF00"/>
                </a:solidFill>
              </a:rPr>
              <a:t>yield</a:t>
            </a:r>
            <a:r>
              <a:rPr lang="fr-FR" sz="2800" b="1" dirty="0" smtClean="0">
                <a:solidFill>
                  <a:srgbClr val="FFFF00"/>
                </a:solidFill>
              </a:rPr>
              <a:t> vs. </a:t>
            </a:r>
            <a:r>
              <a:rPr lang="fr-FR" sz="2800" b="1" dirty="0" err="1" smtClean="0">
                <a:solidFill>
                  <a:srgbClr val="FFFF00"/>
                </a:solidFill>
              </a:rPr>
              <a:t>rainfall</a:t>
            </a:r>
            <a:endParaRPr lang="fr-FR" sz="2800" b="1" dirty="0">
              <a:solidFill>
                <a:srgbClr val="FFFF00"/>
              </a:solidFill>
            </a:endParaRPr>
          </a:p>
        </p:txBody>
      </p:sp>
      <p:sp>
        <p:nvSpPr>
          <p:cNvPr id="9" name="ZoneTexte 8"/>
          <p:cNvSpPr txBox="1"/>
          <p:nvPr/>
        </p:nvSpPr>
        <p:spPr>
          <a:xfrm>
            <a:off x="5580112" y="6165304"/>
            <a:ext cx="2976008" cy="369332"/>
          </a:xfrm>
          <a:prstGeom prst="rect">
            <a:avLst/>
          </a:prstGeom>
          <a:noFill/>
        </p:spPr>
        <p:txBody>
          <a:bodyPr wrap="none" rtlCol="0">
            <a:spAutoFit/>
          </a:bodyPr>
          <a:lstStyle/>
          <a:p>
            <a:r>
              <a:rPr lang="en-US" dirty="0" smtClean="0">
                <a:solidFill>
                  <a:schemeClr val="tx1"/>
                </a:solidFill>
              </a:rPr>
              <a:t>Data source: DMN &amp; DPAE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28662" y="1000108"/>
            <a:ext cx="7070363" cy="4614874"/>
          </a:xfrm>
          <a:prstGeom prst="rect">
            <a:avLst/>
          </a:prstGeom>
          <a:noFill/>
          <a:ln w="9525">
            <a:noFill/>
            <a:miter lim="800000"/>
            <a:headEnd/>
            <a:tailEnd/>
          </a:ln>
          <a:effectLst/>
        </p:spPr>
      </p:pic>
      <p:sp>
        <p:nvSpPr>
          <p:cNvPr id="5" name="Rectangle 4"/>
          <p:cNvSpPr/>
          <p:nvPr/>
        </p:nvSpPr>
        <p:spPr>
          <a:xfrm>
            <a:off x="1285852" y="5572140"/>
            <a:ext cx="6858048" cy="646331"/>
          </a:xfrm>
          <a:prstGeom prst="rect">
            <a:avLst/>
          </a:prstGeom>
        </p:spPr>
        <p:txBody>
          <a:bodyPr wrap="square">
            <a:spAutoFit/>
          </a:bodyPr>
          <a:lstStyle/>
          <a:p>
            <a:r>
              <a:rPr lang="en-US" dirty="0" smtClean="0">
                <a:solidFill>
                  <a:schemeClr val="tx1"/>
                </a:solidFill>
              </a:rPr>
              <a:t>Correlation between rainfall and cereal yields in Morocco at national level (Balaghi &amp; Jlibene, 2009)</a:t>
            </a:r>
            <a:endParaRPr lang="fr-FR" dirty="0">
              <a:solidFill>
                <a:schemeClr val="tx1"/>
              </a:solidFill>
            </a:endParaRPr>
          </a:p>
        </p:txBody>
      </p:sp>
      <p:sp>
        <p:nvSpPr>
          <p:cNvPr id="7" name="ZoneTexte 6"/>
          <p:cNvSpPr txBox="1"/>
          <p:nvPr/>
        </p:nvSpPr>
        <p:spPr>
          <a:xfrm>
            <a:off x="357158" y="357166"/>
            <a:ext cx="828680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dirty="0" smtClean="0"/>
              <a:t>Statistical approach using weather predictors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idx="10"/>
          </p:nvPr>
        </p:nvSpPr>
        <p:spPr/>
        <p:txBody>
          <a:bodyPr/>
          <a:lstStyle/>
          <a:p>
            <a:fld id="{814FE9FB-30B3-486E-BF44-34C71A24E9E4}" type="slidenum">
              <a:rPr lang="fr-FR"/>
              <a:pPr/>
              <a:t>9</a:t>
            </a:fld>
            <a:endParaRPr lang="fr-FR"/>
          </a:p>
        </p:txBody>
      </p:sp>
      <p:pic>
        <p:nvPicPr>
          <p:cNvPr id="3" name="Image 2"/>
          <p:cNvPicPr/>
          <p:nvPr/>
        </p:nvPicPr>
        <p:blipFill>
          <a:blip r:embed="rId3" cstate="print"/>
          <a:srcRect/>
          <a:stretch>
            <a:fillRect/>
          </a:stretch>
        </p:blipFill>
        <p:spPr bwMode="auto">
          <a:xfrm>
            <a:off x="539552" y="1556792"/>
            <a:ext cx="3420000" cy="2340000"/>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4932040" y="1628800"/>
            <a:ext cx="3420000" cy="2340000"/>
          </a:xfrm>
          <a:prstGeom prst="rect">
            <a:avLst/>
          </a:prstGeom>
          <a:noFill/>
          <a:ln w="9525">
            <a:noFill/>
            <a:miter lim="800000"/>
            <a:headEnd/>
            <a:tailEnd/>
          </a:ln>
        </p:spPr>
      </p:pic>
      <p:pic>
        <p:nvPicPr>
          <p:cNvPr id="6" name="Image 5"/>
          <p:cNvPicPr/>
          <p:nvPr/>
        </p:nvPicPr>
        <p:blipFill>
          <a:blip r:embed="rId5" cstate="print"/>
          <a:srcRect/>
          <a:stretch>
            <a:fillRect/>
          </a:stretch>
        </p:blipFill>
        <p:spPr bwMode="auto">
          <a:xfrm>
            <a:off x="2699792" y="4005064"/>
            <a:ext cx="3420000" cy="2340000"/>
          </a:xfrm>
          <a:prstGeom prst="rect">
            <a:avLst/>
          </a:prstGeom>
          <a:noFill/>
          <a:ln w="9525">
            <a:noFill/>
            <a:miter lim="800000"/>
            <a:headEnd/>
            <a:tailEnd/>
          </a:ln>
        </p:spPr>
      </p:pic>
      <p:sp>
        <p:nvSpPr>
          <p:cNvPr id="7" name="Rectangle 6"/>
          <p:cNvSpPr/>
          <p:nvPr/>
        </p:nvSpPr>
        <p:spPr>
          <a:xfrm>
            <a:off x="107504" y="836712"/>
            <a:ext cx="6984776" cy="523220"/>
          </a:xfrm>
          <a:prstGeom prst="rect">
            <a:avLst/>
          </a:prstGeom>
        </p:spPr>
        <p:txBody>
          <a:bodyPr wrap="square">
            <a:spAutoFit/>
          </a:bodyPr>
          <a:lstStyle/>
          <a:p>
            <a:r>
              <a:rPr lang="en-GB" sz="2800" b="1" dirty="0" smtClean="0">
                <a:solidFill>
                  <a:srgbClr val="FFFF00"/>
                </a:solidFill>
              </a:rPr>
              <a:t>Cereals: Yield vs. Cumulated Rainfall</a:t>
            </a:r>
            <a:endParaRPr lang="fr-FR" sz="2800" b="1" dirty="0">
              <a:solidFill>
                <a:srgbClr val="FFFF00"/>
              </a:solidFill>
            </a:endParaRPr>
          </a:p>
        </p:txBody>
      </p:sp>
      <p:sp>
        <p:nvSpPr>
          <p:cNvPr id="8" name="Rectangle 7"/>
          <p:cNvSpPr/>
          <p:nvPr/>
        </p:nvSpPr>
        <p:spPr>
          <a:xfrm>
            <a:off x="755576" y="3933056"/>
            <a:ext cx="1874231" cy="276999"/>
          </a:xfrm>
          <a:prstGeom prst="rect">
            <a:avLst/>
          </a:prstGeom>
        </p:spPr>
        <p:txBody>
          <a:bodyPr wrap="none">
            <a:spAutoFit/>
          </a:bodyPr>
          <a:lstStyle/>
          <a:p>
            <a:r>
              <a:rPr lang="en-GB" sz="1200" dirty="0" smtClean="0">
                <a:solidFill>
                  <a:schemeClr val="tx1"/>
                </a:solidFill>
              </a:rPr>
              <a:t>(data from 1988 to 2008)</a:t>
            </a:r>
            <a:endParaRPr lang="fr-FR" sz="1200" dirty="0">
              <a:solidFill>
                <a:schemeClr val="tx1"/>
              </a:solidFill>
            </a:endParaRPr>
          </a:p>
        </p:txBody>
      </p:sp>
      <p:sp>
        <p:nvSpPr>
          <p:cNvPr id="9" name="ZoneTexte 8"/>
          <p:cNvSpPr txBox="1"/>
          <p:nvPr/>
        </p:nvSpPr>
        <p:spPr>
          <a:xfrm>
            <a:off x="6588224" y="5733256"/>
            <a:ext cx="1667444" cy="307777"/>
          </a:xfrm>
          <a:prstGeom prst="rect">
            <a:avLst/>
          </a:prstGeom>
          <a:noFill/>
        </p:spPr>
        <p:txBody>
          <a:bodyPr wrap="none" rtlCol="0">
            <a:spAutoFit/>
          </a:bodyPr>
          <a:lstStyle/>
          <a:p>
            <a:r>
              <a:rPr lang="en-US" sz="1400" dirty="0" err="1" smtClean="0">
                <a:solidFill>
                  <a:schemeClr val="tx1"/>
                </a:solidFill>
              </a:rPr>
              <a:t>Balaghi</a:t>
            </a:r>
            <a:r>
              <a:rPr lang="en-US" sz="1400" dirty="0" smtClean="0">
                <a:solidFill>
                  <a:schemeClr val="tx1"/>
                </a:solidFill>
              </a:rPr>
              <a:t> et al. 2010</a:t>
            </a:r>
            <a:endParaRPr lang="en-US" sz="1400" dirty="0">
              <a:solidFill>
                <a:schemeClr val="tx1"/>
              </a:solidFill>
            </a:endParaRPr>
          </a:p>
        </p:txBody>
      </p:sp>
      <p:sp>
        <p:nvSpPr>
          <p:cNvPr id="10" name="ZoneTexte 9"/>
          <p:cNvSpPr txBox="1"/>
          <p:nvPr/>
        </p:nvSpPr>
        <p:spPr>
          <a:xfrm>
            <a:off x="6516216" y="6093296"/>
            <a:ext cx="1491114" cy="276999"/>
          </a:xfrm>
          <a:prstGeom prst="rect">
            <a:avLst/>
          </a:prstGeom>
          <a:noFill/>
        </p:spPr>
        <p:txBody>
          <a:bodyPr wrap="none" rtlCol="0">
            <a:spAutoFit/>
          </a:bodyPr>
          <a:lstStyle/>
          <a:p>
            <a:r>
              <a:rPr lang="en-US" sz="1200" dirty="0" smtClean="0">
                <a:solidFill>
                  <a:schemeClr val="tx1"/>
                </a:solidFill>
              </a:rPr>
              <a:t>Data source : DMN</a:t>
            </a:r>
            <a:endParaRPr lang="en-US" sz="1200" dirty="0">
              <a:solidFill>
                <a:schemeClr val="tx1"/>
              </a:solidFill>
            </a:endParaRPr>
          </a:p>
        </p:txBody>
      </p:sp>
      <p:sp>
        <p:nvSpPr>
          <p:cNvPr id="11" name="ZoneTexte 10"/>
          <p:cNvSpPr txBox="1"/>
          <p:nvPr/>
        </p:nvSpPr>
        <p:spPr>
          <a:xfrm>
            <a:off x="2267744" y="3068960"/>
            <a:ext cx="1351652" cy="369332"/>
          </a:xfrm>
          <a:prstGeom prst="rect">
            <a:avLst/>
          </a:prstGeom>
          <a:solidFill>
            <a:srgbClr val="00B050"/>
          </a:solidFill>
        </p:spPr>
        <p:txBody>
          <a:bodyPr wrap="none" rtlCol="0">
            <a:spAutoFit/>
          </a:bodyPr>
          <a:lstStyle/>
          <a:p>
            <a:r>
              <a:rPr lang="en-US" b="1" dirty="0" smtClean="0"/>
              <a:t>Soft wheat</a:t>
            </a:r>
            <a:endParaRPr lang="en-US" b="1" dirty="0"/>
          </a:p>
        </p:txBody>
      </p:sp>
      <p:sp>
        <p:nvSpPr>
          <p:cNvPr id="12" name="ZoneTexte 11"/>
          <p:cNvSpPr txBox="1"/>
          <p:nvPr/>
        </p:nvSpPr>
        <p:spPr>
          <a:xfrm>
            <a:off x="6444208" y="3068960"/>
            <a:ext cx="1646605" cy="369332"/>
          </a:xfrm>
          <a:prstGeom prst="rect">
            <a:avLst/>
          </a:prstGeom>
          <a:solidFill>
            <a:srgbClr val="00B050"/>
          </a:solidFill>
        </p:spPr>
        <p:txBody>
          <a:bodyPr wrap="none" rtlCol="0">
            <a:spAutoFit/>
          </a:bodyPr>
          <a:lstStyle/>
          <a:p>
            <a:r>
              <a:rPr lang="en-US" b="1" dirty="0" smtClean="0"/>
              <a:t>Durum wheat</a:t>
            </a:r>
            <a:endParaRPr lang="en-US" b="1" dirty="0"/>
          </a:p>
        </p:txBody>
      </p:sp>
      <p:sp>
        <p:nvSpPr>
          <p:cNvPr id="13" name="ZoneTexte 12"/>
          <p:cNvSpPr txBox="1"/>
          <p:nvPr/>
        </p:nvSpPr>
        <p:spPr>
          <a:xfrm>
            <a:off x="4932040" y="5445224"/>
            <a:ext cx="889987" cy="369332"/>
          </a:xfrm>
          <a:prstGeom prst="rect">
            <a:avLst/>
          </a:prstGeom>
          <a:solidFill>
            <a:srgbClr val="00B050"/>
          </a:solidFill>
        </p:spPr>
        <p:txBody>
          <a:bodyPr wrap="none" rtlCol="0">
            <a:spAutoFit/>
          </a:bodyPr>
          <a:lstStyle/>
          <a:p>
            <a:r>
              <a:rPr lang="en-US" b="1" dirty="0" smtClean="0"/>
              <a:t>Barley</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753</Words>
  <Application>Microsoft Office PowerPoint</Application>
  <PresentationFormat>Affichage à l'écran (4:3)</PresentationFormat>
  <Paragraphs>139</Paragraphs>
  <Slides>21</Slides>
  <Notes>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RS based crop forecasting in Morocco</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gold</dc:creator>
  <cp:lastModifiedBy>Rania</cp:lastModifiedBy>
  <cp:revision>380</cp:revision>
  <cp:lastPrinted>1601-01-01T00:00:00Z</cp:lastPrinted>
  <dcterms:created xsi:type="dcterms:W3CDTF">2008-01-14T13:41:38Z</dcterms:created>
  <dcterms:modified xsi:type="dcterms:W3CDTF">2011-03-24T12:56:51Z</dcterms:modified>
</cp:coreProperties>
</file>