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7"/>
  </p:notesMasterIdLst>
  <p:handoutMasterIdLst>
    <p:handoutMasterId r:id="rId8"/>
  </p:handoutMasterIdLst>
  <p:sldIdLst>
    <p:sldId id="258" r:id="rId2"/>
    <p:sldId id="262" r:id="rId3"/>
    <p:sldId id="263" r:id="rId4"/>
    <p:sldId id="264" r:id="rId5"/>
    <p:sldId id="265" r:id="rId6"/>
  </p:sldIdLst>
  <p:sldSz cx="9144000" cy="6858000" type="screen4x3"/>
  <p:notesSz cx="6781800" cy="991235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78"/>
    <a:srgbClr val="81BA64"/>
    <a:srgbClr val="FFCC99"/>
    <a:srgbClr val="FFCC66"/>
    <a:srgbClr val="FFFF99"/>
    <a:srgbClr val="94FF40"/>
    <a:srgbClr val="E678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52438" y="463550"/>
            <a:ext cx="27876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</a:bodyPr>
          <a:lstStyle>
            <a:lvl1pPr algn="l" defTabSz="919163">
              <a:spcBef>
                <a:spcPct val="0"/>
              </a:spcBef>
              <a:defRPr sz="1000" smtClean="0">
                <a:latin typeface="News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541713" y="463550"/>
            <a:ext cx="29384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</a:bodyPr>
          <a:lstStyle>
            <a:lvl1pPr algn="r" defTabSz="919163">
              <a:spcBef>
                <a:spcPct val="0"/>
              </a:spcBef>
              <a:defRPr sz="1000" smtClean="0">
                <a:latin typeface="News Gothic" pitchFamily="34" charset="0"/>
              </a:defRPr>
            </a:lvl1pPr>
          </a:lstStyle>
          <a:p>
            <a:pPr>
              <a:defRPr/>
            </a:pPr>
            <a:fld id="{46DD79F8-D486-4DDA-A426-DD749ACEA47F}" type="datetime1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2438" y="8963025"/>
            <a:ext cx="27876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4" tIns="45877" rIns="91754" bIns="45877" numCol="1" anchor="b" anchorCtr="0" compatLnSpc="1">
            <a:prstTxWarp prst="textNoShape">
              <a:avLst/>
            </a:prstTxWarp>
          </a:bodyPr>
          <a:lstStyle>
            <a:lvl1pPr algn="l" defTabSz="919163">
              <a:spcBef>
                <a:spcPct val="0"/>
              </a:spcBef>
              <a:defRPr sz="1000" smtClean="0">
                <a:latin typeface="News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541713" y="8963025"/>
            <a:ext cx="2762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4" tIns="45877" rIns="91754" bIns="45877" numCol="1" anchor="b" anchorCtr="0" compatLnSpc="1">
            <a:prstTxWarp prst="textNoShape">
              <a:avLst/>
            </a:prstTxWarp>
          </a:bodyPr>
          <a:lstStyle>
            <a:lvl1pPr algn="r" defTabSz="919163">
              <a:spcBef>
                <a:spcPct val="0"/>
              </a:spcBef>
              <a:defRPr sz="1000" smtClean="0">
                <a:latin typeface="News Gothic" pitchFamily="34" charset="0"/>
              </a:defRPr>
            </a:lvl1pPr>
          </a:lstStyle>
          <a:p>
            <a:pPr>
              <a:defRPr/>
            </a:pPr>
            <a:fld id="{96FDEE9A-6C13-4BD0-AD5C-0CA5F6041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3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08000" y="339725"/>
            <a:ext cx="2882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  <a:spAutoFit/>
          </a:bodyPr>
          <a:lstStyle>
            <a:lvl1pPr algn="l" defTabSz="919163">
              <a:defRPr sz="1000" smtClean="0">
                <a:latin typeface="News Gothic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390900" y="339725"/>
            <a:ext cx="29162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  <a:spAutoFit/>
          </a:bodyPr>
          <a:lstStyle>
            <a:lvl1pPr algn="r" defTabSz="919163">
              <a:defRPr sz="1000" smtClean="0">
                <a:latin typeface="News Gothic" pitchFamily="34" charset="0"/>
              </a:defRPr>
            </a:lvl1pPr>
          </a:lstStyle>
          <a:p>
            <a:pPr>
              <a:defRPr/>
            </a:pPr>
            <a:fld id="{9CF2E874-D218-4977-89A7-CEE63EB59FE4}" type="datetime1">
              <a:rPr lang="en-GB"/>
              <a:pPr>
                <a:defRPr/>
              </a:pPr>
              <a:t>23/11/2011</a:t>
            </a:fld>
            <a:endParaRPr lang="en-GB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73113"/>
            <a:ext cx="4945062" cy="3708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3288"/>
            <a:ext cx="4975225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4" tIns="45877" rIns="91754" bIns="45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1" smtClean="0"/>
              <a:t>Click to edit Master text styles</a:t>
            </a:r>
          </a:p>
          <a:p>
            <a:pPr lvl="1"/>
            <a:r>
              <a:rPr lang="en-GB" noProof="1" smtClean="0"/>
              <a:t>Second level</a:t>
            </a:r>
          </a:p>
          <a:p>
            <a:pPr lvl="2"/>
            <a:r>
              <a:rPr lang="en-GB" noProof="1" smtClean="0"/>
              <a:t>Third level</a:t>
            </a:r>
          </a:p>
          <a:p>
            <a:pPr lvl="3"/>
            <a:r>
              <a:rPr lang="en-GB" noProof="1" smtClean="0"/>
              <a:t>Fourth level</a:t>
            </a:r>
          </a:p>
          <a:p>
            <a:pPr lvl="4"/>
            <a:r>
              <a:rPr lang="en-GB" noProof="1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08000" y="9305925"/>
            <a:ext cx="2882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4" tIns="45877" rIns="91754" bIns="45877" numCol="1" anchor="b" anchorCtr="0" compatLnSpc="1">
            <a:prstTxWarp prst="textNoShape">
              <a:avLst/>
            </a:prstTxWarp>
            <a:spAutoFit/>
          </a:bodyPr>
          <a:lstStyle>
            <a:lvl1pPr algn="l" defTabSz="919163">
              <a:defRPr sz="1000" smtClean="0">
                <a:latin typeface="News Gothic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90900" y="9305925"/>
            <a:ext cx="29162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4" tIns="45877" rIns="91754" bIns="45877" numCol="1" anchor="b" anchorCtr="0" compatLnSpc="1">
            <a:prstTxWarp prst="textNoShape">
              <a:avLst/>
            </a:prstTxWarp>
            <a:spAutoFit/>
          </a:bodyPr>
          <a:lstStyle>
            <a:lvl1pPr algn="r" defTabSz="919163">
              <a:defRPr sz="1000" smtClean="0">
                <a:latin typeface="News Gothic" pitchFamily="34" charset="0"/>
              </a:defRPr>
            </a:lvl1pPr>
          </a:lstStyle>
          <a:p>
            <a:pPr>
              <a:defRPr/>
            </a:pPr>
            <a:fld id="{AAA49DF4-9BA7-47A9-87CD-590504A880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7561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fld id="{CBBFFFD6-EB45-4B1B-9113-D69EBE94C053}" type="datetime1">
              <a:rPr lang="en-GB" sz="1000">
                <a:latin typeface="News Gothic" pitchFamily="34" charset="0"/>
              </a:rPr>
              <a:pPr/>
              <a:t>23/11/2011</a:t>
            </a:fld>
            <a:endParaRPr lang="en-GB" sz="1000">
              <a:latin typeface="News Gothic" pitchFamily="34" charset="0"/>
            </a:endParaRP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fld id="{82E3D873-64AA-4D28-A04E-31F32D24112B}" type="slidenum">
              <a:rPr lang="en-GB" sz="1000">
                <a:latin typeface="News Gothic" pitchFamily="34" charset="0"/>
              </a:rPr>
              <a:pPr/>
              <a:t>1</a:t>
            </a:fld>
            <a:endParaRPr lang="en-GB" sz="1000">
              <a:latin typeface="News Gothic" pitchFamily="34" charset="0"/>
            </a:endParaRPr>
          </a:p>
        </p:txBody>
      </p:sp>
      <p:sp>
        <p:nvSpPr>
          <p:cNvPr id="2970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970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fld id="{5B602058-75A5-4032-87B0-D24E5F3535D3}" type="datetime1">
              <a:rPr lang="en-GB" sz="1000">
                <a:latin typeface="News Gothic" pitchFamily="34" charset="0"/>
              </a:rPr>
              <a:pPr/>
              <a:t>23/11/2011</a:t>
            </a:fld>
            <a:endParaRPr lang="en-GB" sz="1000">
              <a:latin typeface="News Gothic" pitchFamily="34" charset="0"/>
            </a:endParaRP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defTabSz="919163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algn="ctr" defTabSz="91916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fld id="{E6E9C6BD-88EB-4F32-9786-BD6E972DB266}" type="slidenum">
              <a:rPr lang="en-GB" sz="1000">
                <a:latin typeface="News Gothic" pitchFamily="34" charset="0"/>
              </a:rPr>
              <a:pPr/>
              <a:t>2</a:t>
            </a:fld>
            <a:endParaRPr lang="en-GB" sz="1000">
              <a:latin typeface="News Gothic" pitchFamily="34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3288"/>
            <a:ext cx="4975225" cy="4549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5"/>
          <p:cNvSpPr>
            <a:spLocks noChangeShapeType="1"/>
          </p:cNvSpPr>
          <p:nvPr/>
        </p:nvSpPr>
        <p:spPr bwMode="auto">
          <a:xfrm>
            <a:off x="-3175" y="5995988"/>
            <a:ext cx="9147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-3175" y="1712913"/>
            <a:ext cx="9147175" cy="5143500"/>
            <a:chOff x="-2" y="1079"/>
            <a:chExt cx="5762" cy="3240"/>
          </a:xfrm>
        </p:grpSpPr>
        <p:pic>
          <p:nvPicPr>
            <p:cNvPr id="6" name="Picture 47" descr="WUR-beeldstrip_PPT-template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2700"/>
              <a:ext cx="5761" cy="1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-2" y="1079"/>
              <a:ext cx="5762" cy="0"/>
            </a:xfrm>
            <a:prstGeom prst="line">
              <a:avLst/>
            </a:prstGeom>
            <a:noFill/>
            <a:ln w="12700">
              <a:solidFill>
                <a:srgbClr val="80BA6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8" name="Picture 60" descr="_ALTER_k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271"/>
            <a:stretch>
              <a:fillRect/>
            </a:stretch>
          </p:blipFill>
          <p:spPr bwMode="auto">
            <a:xfrm>
              <a:off x="0" y="3779"/>
              <a:ext cx="57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89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286125"/>
            <a:ext cx="8229600" cy="90487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noProof="1"/>
            </a:lvl1pPr>
          </a:lstStyle>
          <a:p>
            <a:pPr lvl="0"/>
            <a:r>
              <a:rPr lang="en-GB" noProof="1" smtClean="0"/>
              <a:t>Click to edit Master subtitle style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57200" y="1046163"/>
            <a:ext cx="8229600" cy="1849437"/>
          </a:xfrm>
        </p:spPr>
        <p:txBody>
          <a:bodyPr/>
          <a:lstStyle>
            <a:lvl1pPr>
              <a:defRPr sz="4400" noProof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1" smtClean="0"/>
              <a:t>Click to edit Master 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0232924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32636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69888"/>
            <a:ext cx="2057400" cy="5345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9888"/>
            <a:ext cx="6019800" cy="5345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176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2040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9069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3992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0004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8025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633755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218941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43044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4C7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1" smtClean="0"/>
              <a:t>click to edit Master text styles</a:t>
            </a:r>
          </a:p>
          <a:p>
            <a:pPr lvl="1"/>
            <a:r>
              <a:rPr lang="en-GB" noProof="1" smtClean="0"/>
              <a:t>second level</a:t>
            </a:r>
          </a:p>
          <a:p>
            <a:pPr lvl="2"/>
            <a:r>
              <a:rPr lang="en-GB" noProof="1" smtClean="0"/>
              <a:t>third level</a:t>
            </a:r>
          </a:p>
          <a:p>
            <a:pPr lvl="3"/>
            <a:r>
              <a:rPr lang="en-GB" noProof="1" smtClean="0"/>
              <a:t>fourth level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69888"/>
            <a:ext cx="8229600" cy="100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4C7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1" smtClean="0"/>
              <a:t>click to edit Master title style</a:t>
            </a:r>
          </a:p>
        </p:txBody>
      </p:sp>
      <p:grpSp>
        <p:nvGrpSpPr>
          <p:cNvPr id="1028" name="Group 44"/>
          <p:cNvGrpSpPr>
            <a:grpSpLocks/>
          </p:cNvGrpSpPr>
          <p:nvPr/>
        </p:nvGrpSpPr>
        <p:grpSpPr bwMode="auto">
          <a:xfrm>
            <a:off x="0" y="855663"/>
            <a:ext cx="9144000" cy="5143500"/>
            <a:chOff x="0" y="539"/>
            <a:chExt cx="5760" cy="3240"/>
          </a:xfrm>
        </p:grpSpPr>
        <p:sp>
          <p:nvSpPr>
            <p:cNvPr id="1030" name="Line 39"/>
            <p:cNvSpPr>
              <a:spLocks noChangeShapeType="1"/>
            </p:cNvSpPr>
            <p:nvPr/>
          </p:nvSpPr>
          <p:spPr bwMode="auto">
            <a:xfrm>
              <a:off x="0" y="539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1" name="Line 42"/>
            <p:cNvSpPr>
              <a:spLocks noChangeShapeType="1"/>
            </p:cNvSpPr>
            <p:nvPr/>
          </p:nvSpPr>
          <p:spPr bwMode="auto">
            <a:xfrm>
              <a:off x="0" y="3779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</p:grpSp>
      <p:pic>
        <p:nvPicPr>
          <p:cNvPr id="1029" name="Picture 51" descr="_ALTER_k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71"/>
          <a:stretch>
            <a:fillRect/>
          </a:stretch>
        </p:blipFill>
        <p:spPr bwMode="auto">
          <a:xfrm>
            <a:off x="0" y="5999163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xStyles>
    <p:titleStyle>
      <a:lvl1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Unicode MS" pitchFamily="34" charset="-128"/>
        </a:defRPr>
      </a:lvl2pPr>
      <a:lvl3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Unicode MS" pitchFamily="34" charset="-128"/>
        </a:defRPr>
      </a:lvl3pPr>
      <a:lvl4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Unicode MS" pitchFamily="34" charset="-128"/>
        </a:defRPr>
      </a:lvl4pPr>
      <a:lvl5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Unicode MS" pitchFamily="34" charset="-128"/>
        </a:defRPr>
      </a:lvl5pPr>
      <a:lvl6pPr marL="4572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Unicode MS" pitchFamily="34" charset="-128"/>
        </a:defRPr>
      </a:lvl6pPr>
      <a:lvl7pPr marL="9144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Unicode MS" pitchFamily="34" charset="-128"/>
        </a:defRPr>
      </a:lvl7pPr>
      <a:lvl8pPr marL="1371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Unicode MS" pitchFamily="34" charset="-128"/>
        </a:defRPr>
      </a:lvl8pPr>
      <a:lvl9pPr marL="18288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20000"/>
        </a:spcAft>
        <a:buClr>
          <a:schemeClr val="hlink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20000"/>
        </a:spcAft>
        <a:buClr>
          <a:srgbClr val="80BA64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2000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2000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News Gothic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News Gothic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News Gothic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News Gothic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News Gothic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457200" y="1196752"/>
            <a:ext cx="8229600" cy="1849437"/>
          </a:xfrm>
        </p:spPr>
        <p:txBody>
          <a:bodyPr/>
          <a:lstStyle/>
          <a:p>
            <a:r>
              <a:rPr lang="en-GB" sz="3600" dirty="0" smtClean="0"/>
              <a:t>WP2 progress</a:t>
            </a:r>
            <a:endParaRPr lang="en-GB" sz="3600" dirty="0" smtClean="0"/>
          </a:p>
        </p:txBody>
      </p:sp>
      <p:sp>
        <p:nvSpPr>
          <p:cNvPr id="3075" name="Rectangle 1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Allard de Wit, </a:t>
            </a:r>
            <a:r>
              <a:rPr lang="en-GB" dirty="0" err="1" smtClean="0">
                <a:latin typeface="Arial" charset="0"/>
              </a:rPr>
              <a:t>Alterra</a:t>
            </a:r>
            <a:endParaRPr lang="en-GB" dirty="0" smtClean="0">
              <a:latin typeface="Arial" charset="0"/>
            </a:endParaRPr>
          </a:p>
          <a:p>
            <a:endParaRPr lang="en-GB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WP2: progres</a:t>
            </a:r>
            <a:r>
              <a:rPr lang="en-US" dirty="0" smtClean="0"/>
              <a:t>s Anhui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Limited progress Anhui test site:</a:t>
            </a:r>
          </a:p>
          <a:p>
            <a:pPr lvl="1"/>
            <a:r>
              <a:rPr lang="en-GB" dirty="0" smtClean="0"/>
              <a:t>Lack of human resources on </a:t>
            </a:r>
            <a:r>
              <a:rPr lang="en-GB" dirty="0" err="1" smtClean="0"/>
              <a:t>Alterra</a:t>
            </a:r>
            <a:r>
              <a:rPr lang="en-GB" dirty="0" smtClean="0"/>
              <a:t> side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ommunication with AIFER colleagues difficult</a:t>
            </a:r>
          </a:p>
          <a:p>
            <a:r>
              <a:rPr lang="en-GB" dirty="0" smtClean="0"/>
              <a:t>Prepared and organized CGMS/WOFOST workshop at Hefei (2011/</a:t>
            </a:r>
            <a:r>
              <a:rPr lang="en-GB" dirty="0" err="1" smtClean="0"/>
              <a:t>nov</a:t>
            </a:r>
            <a:r>
              <a:rPr lang="en-GB" dirty="0" smtClean="0"/>
              <a:t>/02)</a:t>
            </a:r>
          </a:p>
          <a:p>
            <a:r>
              <a:rPr lang="en-GB" dirty="0" smtClean="0"/>
              <a:t>Discussed and renewed list of tasks for Anhui CGMS setup during workshop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WP2: progress Morocco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Intensive discussion on </a:t>
            </a:r>
            <a:r>
              <a:rPr lang="en-GB" dirty="0" err="1" smtClean="0"/>
              <a:t>meteorologic</a:t>
            </a:r>
            <a:r>
              <a:rPr lang="en-GB" dirty="0" smtClean="0"/>
              <a:t> inputs: AURELHY </a:t>
            </a:r>
            <a:r>
              <a:rPr lang="en-GB" dirty="0" err="1" smtClean="0"/>
              <a:t>vs</a:t>
            </a:r>
            <a:r>
              <a:rPr lang="en-GB" dirty="0" smtClean="0"/>
              <a:t> Classic CGMS</a:t>
            </a:r>
          </a:p>
          <a:p>
            <a:r>
              <a:rPr lang="en-GB" dirty="0" smtClean="0"/>
              <a:t>Basic data sources are available</a:t>
            </a:r>
          </a:p>
          <a:p>
            <a:r>
              <a:rPr lang="en-GB" dirty="0" smtClean="0"/>
              <a:t>INRA (</a:t>
            </a:r>
            <a:r>
              <a:rPr lang="en-GB" dirty="0" err="1" smtClean="0"/>
              <a:t>Hicham</a:t>
            </a:r>
            <a:r>
              <a:rPr lang="en-GB" dirty="0" smtClean="0"/>
              <a:t> </a:t>
            </a:r>
            <a:r>
              <a:rPr lang="en-GB" dirty="0" err="1" smtClean="0"/>
              <a:t>Marzouki</a:t>
            </a:r>
            <a:r>
              <a:rPr lang="en-GB" dirty="0" smtClean="0"/>
              <a:t>) started building CGMS together with </a:t>
            </a:r>
            <a:r>
              <a:rPr lang="en-GB" dirty="0" err="1" smtClean="0"/>
              <a:t>Alterra</a:t>
            </a:r>
            <a:r>
              <a:rPr lang="en-GB" dirty="0" smtClean="0"/>
              <a:t> (R. </a:t>
            </a:r>
            <a:r>
              <a:rPr lang="en-GB" dirty="0" err="1" smtClean="0"/>
              <a:t>vd</a:t>
            </a:r>
            <a:r>
              <a:rPr lang="en-GB" dirty="0" smtClean="0"/>
              <a:t> </a:t>
            </a:r>
            <a:r>
              <a:rPr lang="en-GB" dirty="0" err="1" smtClean="0"/>
              <a:t>Wijngaart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Riad</a:t>
            </a:r>
            <a:r>
              <a:rPr lang="en-GB" dirty="0" smtClean="0"/>
              <a:t>: How to get operational a.s.a.p. for March 2012 forecast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7066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CGMS Statistical Toolbox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CGMS Statistical toolbox was developed for Windows XP -&gt; problems under Windows7</a:t>
            </a:r>
          </a:p>
          <a:p>
            <a:r>
              <a:rPr lang="en-GB" dirty="0" err="1" smtClean="0"/>
              <a:t>Alterra</a:t>
            </a:r>
            <a:r>
              <a:rPr lang="en-GB" dirty="0" smtClean="0"/>
              <a:t> migrated CST to Windows7 recently: fully functional on MS Access database. </a:t>
            </a:r>
          </a:p>
          <a:p>
            <a:r>
              <a:rPr lang="en-GB" dirty="0" smtClean="0"/>
              <a:t>Testing on ORACLE (yesterday) revealed some problems to be resolved.</a:t>
            </a:r>
          </a:p>
        </p:txBody>
      </p:sp>
    </p:spTree>
    <p:extLst>
      <p:ext uri="{BB962C8B-B14F-4D97-AF65-F5344CB8AC3E}">
        <p14:creationId xmlns:p14="http://schemas.microsoft.com/office/powerpoint/2010/main" val="359187240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E-AGRI deliverables: Usability reports Anhui/Morocco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43400"/>
          </a:xfrm>
        </p:spPr>
        <p:txBody>
          <a:bodyPr/>
          <a:lstStyle/>
          <a:p>
            <a:pPr lvl="0"/>
            <a:r>
              <a:rPr lang="en-GB" sz="2400" dirty="0"/>
              <a:t>Inventory of available data sources and their suitability for applying CGMS</a:t>
            </a:r>
            <a:endParaRPr lang="en-GB" sz="3200" dirty="0"/>
          </a:p>
          <a:p>
            <a:pPr lvl="1"/>
            <a:r>
              <a:rPr lang="en-GB" sz="2000" dirty="0" smtClean="0"/>
              <a:t>Inventory made during Hefei workshop</a:t>
            </a:r>
            <a:endParaRPr lang="en-GB" sz="2800" dirty="0" smtClean="0"/>
          </a:p>
          <a:p>
            <a:pPr lvl="0"/>
            <a:r>
              <a:rPr lang="en-GB" sz="2400" dirty="0" smtClean="0"/>
              <a:t>Inventory </a:t>
            </a:r>
            <a:r>
              <a:rPr lang="en-GB" sz="2400" dirty="0"/>
              <a:t>of factors explaining regional yield variability in Anhui: irrigation, fertilizer, disease, lodging (hard wind)</a:t>
            </a:r>
            <a:endParaRPr lang="en-GB" sz="3200" dirty="0"/>
          </a:p>
          <a:p>
            <a:pPr lvl="1"/>
            <a:r>
              <a:rPr lang="en-GB" sz="2000" dirty="0" err="1" smtClean="0"/>
              <a:t>Alterra</a:t>
            </a:r>
            <a:r>
              <a:rPr lang="en-GB" sz="2000" dirty="0" smtClean="0"/>
              <a:t> will create </a:t>
            </a:r>
            <a:r>
              <a:rPr lang="en-GB" sz="2000" dirty="0" err="1" smtClean="0"/>
              <a:t>questionaire</a:t>
            </a:r>
            <a:r>
              <a:rPr lang="en-GB" sz="2000" dirty="0" smtClean="0"/>
              <a:t> in January, to be circulated with experts in Anhui/Morocco</a:t>
            </a:r>
            <a:endParaRPr lang="en-GB" sz="2800" dirty="0"/>
          </a:p>
          <a:p>
            <a:pPr lvl="0"/>
            <a:r>
              <a:rPr lang="en-GB" sz="2400" dirty="0"/>
              <a:t>Inventory of technical </a:t>
            </a:r>
            <a:r>
              <a:rPr lang="en-GB" sz="2400" dirty="0" smtClean="0"/>
              <a:t>constraints</a:t>
            </a:r>
          </a:p>
          <a:p>
            <a:pPr lvl="1"/>
            <a:r>
              <a:rPr lang="en-GB" sz="2000" dirty="0" smtClean="0"/>
              <a:t>e.g</a:t>
            </a:r>
            <a:r>
              <a:rPr lang="en-GB" sz="2000" dirty="0"/>
              <a:t>. is ORACLE </a:t>
            </a:r>
            <a:r>
              <a:rPr lang="en-GB" sz="2000" dirty="0" smtClean="0"/>
              <a:t>available/usable</a:t>
            </a:r>
            <a:endParaRPr lang="en-GB" dirty="0" smtClean="0"/>
          </a:p>
          <a:p>
            <a:pPr lvl="1"/>
            <a:r>
              <a:rPr lang="en-GB" sz="2000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9312645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808080"/>
      </a:dk1>
      <a:lt1>
        <a:srgbClr val="FFFFFF"/>
      </a:lt1>
      <a:dk2>
        <a:srgbClr val="004C78"/>
      </a:dk2>
      <a:lt2>
        <a:srgbClr val="FFFFFF"/>
      </a:lt2>
      <a:accent1>
        <a:srgbClr val="80BA64"/>
      </a:accent1>
      <a:accent2>
        <a:srgbClr val="E75200"/>
      </a:accent2>
      <a:accent3>
        <a:srgbClr val="AAB2BE"/>
      </a:accent3>
      <a:accent4>
        <a:srgbClr val="DADADA"/>
      </a:accent4>
      <a:accent5>
        <a:srgbClr val="C0D9B8"/>
      </a:accent5>
      <a:accent6>
        <a:srgbClr val="D14900"/>
      </a:accent6>
      <a:hlink>
        <a:srgbClr val="EAB200"/>
      </a:hlink>
      <a:folHlink>
        <a:srgbClr val="B2B2B2"/>
      </a:folHlink>
    </a:clrScheme>
    <a:fontScheme name="Standaardontwerp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Standaardontwerp 1">
        <a:dk1>
          <a:srgbClr val="808080"/>
        </a:dk1>
        <a:lt1>
          <a:srgbClr val="FFFFFF"/>
        </a:lt1>
        <a:dk2>
          <a:srgbClr val="004C78"/>
        </a:dk2>
        <a:lt2>
          <a:srgbClr val="FFFFFF"/>
        </a:lt2>
        <a:accent1>
          <a:srgbClr val="80BA64"/>
        </a:accent1>
        <a:accent2>
          <a:srgbClr val="E75200"/>
        </a:accent2>
        <a:accent3>
          <a:srgbClr val="AAB2BE"/>
        </a:accent3>
        <a:accent4>
          <a:srgbClr val="DADADA"/>
        </a:accent4>
        <a:accent5>
          <a:srgbClr val="C0D9B8"/>
        </a:accent5>
        <a:accent6>
          <a:srgbClr val="D14900"/>
        </a:accent6>
        <a:hlink>
          <a:srgbClr val="EAB2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213</Words>
  <Application>Microsoft Office PowerPoint</Application>
  <PresentationFormat>On-screen Show (4:3)</PresentationFormat>
  <Paragraphs>29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Standaardontwerp</vt:lpstr>
      <vt:lpstr>WP2 progress</vt:lpstr>
      <vt:lpstr>WP2: progress Anhui</vt:lpstr>
      <vt:lpstr>WP2: progress Morocco</vt:lpstr>
      <vt:lpstr>CGMS Statistical Toolbox</vt:lpstr>
      <vt:lpstr>E-AGRI deliverables: Usability reports Anhui/Morocco</vt:lpstr>
    </vt:vector>
  </TitlesOfParts>
  <Manager>Ruud Verkerke</Manager>
  <Company>CPRO-DLO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Titel-slide (44 pt groene tekst op groene lijn; 2e regel eronder)</dc:title>
  <dc:subject>versie 2.1</dc:subject>
  <dc:creator>rina kleinjan</dc:creator>
  <dc:description>Huisstijltemplate oktober 2003:_x000d_
Beamerpresentatie voor slides met blauwe achtergrond, incl. blauwe titelslide en afsluiter</dc:description>
  <cp:lastModifiedBy>Wit, Allard de</cp:lastModifiedBy>
  <cp:revision>118</cp:revision>
  <cp:lastPrinted>2003-10-17T13:36:13Z</cp:lastPrinted>
  <dcterms:created xsi:type="dcterms:W3CDTF">2003-10-22T14:11:43Z</dcterms:created>
  <dcterms:modified xsi:type="dcterms:W3CDTF">2011-11-23T08:50:34Z</dcterms:modified>
  <cp:category>Huisstijl</cp:category>
</cp:coreProperties>
</file>