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sldIdLst>
    <p:sldId id="256" r:id="rId2"/>
    <p:sldId id="301" r:id="rId3"/>
    <p:sldId id="352" r:id="rId4"/>
    <p:sldId id="354" r:id="rId5"/>
    <p:sldId id="362" r:id="rId6"/>
    <p:sldId id="363" r:id="rId7"/>
    <p:sldId id="365" r:id="rId8"/>
    <p:sldId id="353" r:id="rId9"/>
    <p:sldId id="355" r:id="rId10"/>
    <p:sldId id="360" r:id="rId11"/>
    <p:sldId id="361" r:id="rId12"/>
    <p:sldId id="356" r:id="rId13"/>
    <p:sldId id="357" r:id="rId14"/>
    <p:sldId id="358" r:id="rId15"/>
    <p:sldId id="359" r:id="rId16"/>
    <p:sldId id="364" r:id="rId17"/>
    <p:sldId id="35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347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A4A86A-84C7-4FF4-AEBF-A3C67B92B802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2334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47FE6-3E4A-432B-861D-494B910C94A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0E5B7-0D3E-477A-9C61-9698C6220176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6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A07C6-4AE6-42CB-A8ED-77C4E637175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7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B4B74-309A-47B2-A095-3246BD2B2316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1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3BCDC-B684-4189-9265-09D20BCCE8A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2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8A2FE-A605-4479-BA79-3AA3BF864269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0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0CBAD-B08A-4B6C-9623-4C4289AA524F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9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DC6E4-C2F0-419F-9ECA-2BA21574282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4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62B0B-8600-4AA3-BD26-EB473B6EC018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2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065AF-A4D0-4A7F-8598-AA3EEC682DC7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6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fld id="{611B8951-DBE3-45CE-824B-57CE6476A4CB}" type="slidenum">
              <a:rPr lang="en-US"/>
              <a:pPr/>
              <a:t>‹N›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.png"/><Relationship Id="rId5" Type="http://schemas.openxmlformats.org/officeDocument/2006/relationships/image" Target="../media/image17.jpeg"/><Relationship Id="rId10" Type="http://schemas.openxmlformats.org/officeDocument/2006/relationships/image" Target="../media/image3.png"/><Relationship Id="rId4" Type="http://schemas.openxmlformats.org/officeDocument/2006/relationships/image" Target="../media/image16.jpeg"/><Relationship Id="rId9" Type="http://schemas.openxmlformats.org/officeDocument/2006/relationships/image" Target="../media/image2.jp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7950" y="115888"/>
            <a:ext cx="8964613" cy="666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/>
            </a:r>
            <a:br>
              <a:rPr lang="en-GB" sz="3200" b="1" dirty="0">
                <a:solidFill>
                  <a:srgbClr val="000099"/>
                </a:solidFill>
              </a:rPr>
            </a:br>
            <a:endParaRPr lang="en-GB" sz="3200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400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1400" b="1" dirty="0" smtClean="0">
                <a:solidFill>
                  <a:srgbClr val="000099"/>
                </a:solidFill>
              </a:rPr>
              <a:t/>
            </a:r>
            <a:br>
              <a:rPr lang="en-GB" sz="1400" b="1" dirty="0" smtClean="0">
                <a:solidFill>
                  <a:srgbClr val="000099"/>
                </a:solidFill>
              </a:rPr>
            </a:br>
            <a:r>
              <a:rPr lang="en-GB" sz="2800" b="1" dirty="0" smtClean="0">
                <a:solidFill>
                  <a:srgbClr val="000099"/>
                </a:solidFill>
              </a:rPr>
              <a:t>Work Package 3</a:t>
            </a:r>
          </a:p>
          <a:p>
            <a:pPr algn="ctr">
              <a:spcBef>
                <a:spcPct val="50000"/>
              </a:spcBef>
            </a:pPr>
            <a:r>
              <a:rPr lang="en-GB" sz="2800" b="1" dirty="0" err="1" smtClean="0">
                <a:solidFill>
                  <a:srgbClr val="000099"/>
                </a:solidFill>
              </a:rPr>
              <a:t>BioMA</a:t>
            </a:r>
            <a:r>
              <a:rPr lang="en-GB" sz="2800" b="1" dirty="0" smtClean="0">
                <a:solidFill>
                  <a:srgbClr val="000099"/>
                </a:solidFill>
              </a:rPr>
              <a:t> multi-model monitoring</a:t>
            </a:r>
            <a:endParaRPr lang="en-GB" sz="2800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600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1600" dirty="0" smtClean="0">
                <a:solidFill>
                  <a:srgbClr val="000099"/>
                </a:solidFill>
              </a:rPr>
              <a:t>Roberto</a:t>
            </a:r>
            <a:r>
              <a:rPr lang="en-GB" sz="1600" dirty="0" smtClean="0"/>
              <a:t> </a:t>
            </a:r>
            <a:r>
              <a:rPr lang="en-GB" sz="1600" dirty="0" err="1" smtClean="0">
                <a:solidFill>
                  <a:srgbClr val="000099"/>
                </a:solidFill>
              </a:rPr>
              <a:t>Confalonieri</a:t>
            </a:r>
            <a:r>
              <a:rPr lang="en-GB" sz="1600" dirty="0" smtClean="0">
                <a:solidFill>
                  <a:srgbClr val="000099"/>
                </a:solidFill>
              </a:rPr>
              <a:t>, Simone </a:t>
            </a:r>
            <a:r>
              <a:rPr lang="en-GB" sz="1600" dirty="0">
                <a:solidFill>
                  <a:srgbClr val="000099"/>
                </a:solidFill>
              </a:rPr>
              <a:t>Bregaglio, </a:t>
            </a:r>
            <a:r>
              <a:rPr lang="en-GB" sz="1600" dirty="0" smtClean="0">
                <a:solidFill>
                  <a:srgbClr val="000099"/>
                </a:solidFill>
              </a:rPr>
              <a:t>Giovanni </a:t>
            </a:r>
            <a:r>
              <a:rPr lang="en-GB" sz="1600" dirty="0" err="1" smtClean="0">
                <a:solidFill>
                  <a:srgbClr val="000099"/>
                </a:solidFill>
              </a:rPr>
              <a:t>Cappelli</a:t>
            </a:r>
            <a:r>
              <a:rPr lang="en-GB" sz="1600" dirty="0" smtClean="0">
                <a:solidFill>
                  <a:srgbClr val="000099"/>
                </a:solidFill>
              </a:rPr>
              <a:t>, Marta </a:t>
            </a:r>
            <a:r>
              <a:rPr lang="en-GB" sz="1600" dirty="0" err="1" smtClean="0">
                <a:solidFill>
                  <a:srgbClr val="000099"/>
                </a:solidFill>
              </a:rPr>
              <a:t>Carpani</a:t>
            </a:r>
            <a:r>
              <a:rPr lang="en-GB" sz="1600" dirty="0" smtClean="0">
                <a:solidFill>
                  <a:srgbClr val="000099"/>
                </a:solidFill>
              </a:rPr>
              <a:t>, Wang </a:t>
            </a:r>
            <a:r>
              <a:rPr lang="en-GB" sz="1600" dirty="0" err="1" smtClean="0">
                <a:solidFill>
                  <a:srgbClr val="000099"/>
                </a:solidFill>
              </a:rPr>
              <a:t>Zhiming</a:t>
            </a:r>
            <a:r>
              <a:rPr lang="en-GB" sz="1600" dirty="0" smtClean="0">
                <a:solidFill>
                  <a:srgbClr val="000099"/>
                </a:solidFill>
              </a:rPr>
              <a:t>, Li </a:t>
            </a:r>
            <a:r>
              <a:rPr lang="en-GB" sz="1600" dirty="0" err="1" smtClean="0">
                <a:solidFill>
                  <a:srgbClr val="000099"/>
                </a:solidFill>
              </a:rPr>
              <a:t>Bingbai</a:t>
            </a:r>
            <a:r>
              <a:rPr lang="en-GB" sz="1600" dirty="0" smtClean="0">
                <a:solidFill>
                  <a:srgbClr val="000099"/>
                </a:solidFill>
              </a:rPr>
              <a:t>, </a:t>
            </a:r>
            <a:r>
              <a:rPr lang="en-GB" sz="1600" dirty="0" err="1" smtClean="0">
                <a:solidFill>
                  <a:srgbClr val="000099"/>
                </a:solidFill>
              </a:rPr>
              <a:t>Qiu</a:t>
            </a:r>
            <a:r>
              <a:rPr lang="en-GB" sz="1600" dirty="0" smtClean="0">
                <a:solidFill>
                  <a:srgbClr val="000099"/>
                </a:solidFill>
              </a:rPr>
              <a:t> Lin, Mohamed El </a:t>
            </a:r>
            <a:r>
              <a:rPr lang="en-GB" sz="1600" dirty="0" err="1" smtClean="0">
                <a:solidFill>
                  <a:srgbClr val="000099"/>
                </a:solidFill>
              </a:rPr>
              <a:t>Aydam</a:t>
            </a:r>
            <a:r>
              <a:rPr lang="en-GB" sz="1600" dirty="0" smtClean="0">
                <a:solidFill>
                  <a:srgbClr val="000099"/>
                </a:solidFill>
              </a:rPr>
              <a:t>, Stefan Niemeyer, </a:t>
            </a:r>
            <a:r>
              <a:rPr lang="en-GB" sz="1600" dirty="0" err="1" smtClean="0">
                <a:solidFill>
                  <a:srgbClr val="000099"/>
                </a:solidFill>
              </a:rPr>
              <a:t>Riad</a:t>
            </a:r>
            <a:r>
              <a:rPr lang="en-GB" sz="1600" dirty="0" smtClean="0">
                <a:solidFill>
                  <a:srgbClr val="000099"/>
                </a:solidFill>
              </a:rPr>
              <a:t> </a:t>
            </a:r>
            <a:r>
              <a:rPr lang="en-GB" sz="1600" dirty="0" err="1" smtClean="0">
                <a:solidFill>
                  <a:srgbClr val="000099"/>
                </a:solidFill>
              </a:rPr>
              <a:t>Balaghi</a:t>
            </a:r>
            <a:r>
              <a:rPr lang="en-GB" sz="1600" dirty="0" smtClean="0">
                <a:solidFill>
                  <a:srgbClr val="000099"/>
                </a:solidFill>
              </a:rPr>
              <a:t>, Mohammed Jlibene, Nasserlehaq Nsarellah</a:t>
            </a:r>
            <a:endParaRPr lang="en-GB" sz="1600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600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1500" dirty="0" smtClean="0">
                <a:solidFill>
                  <a:srgbClr val="000099"/>
                </a:solidFill>
              </a:rPr>
              <a:t>University of Milan, </a:t>
            </a:r>
            <a:r>
              <a:rPr lang="en-GB" sz="1500" dirty="0">
                <a:solidFill>
                  <a:srgbClr val="000099"/>
                </a:solidFill>
              </a:rPr>
              <a:t>Department of Plant Production</a:t>
            </a:r>
            <a:r>
              <a:rPr lang="en-GB" sz="1500" dirty="0" smtClean="0">
                <a:solidFill>
                  <a:srgbClr val="000099"/>
                </a:solidFill>
              </a:rPr>
              <a:t>, CASSANDRA modelling </a:t>
            </a:r>
            <a:r>
              <a:rPr lang="en-GB" sz="1500" dirty="0" smtClean="0">
                <a:solidFill>
                  <a:srgbClr val="000099"/>
                </a:solidFill>
              </a:rPr>
              <a:t>team</a:t>
            </a:r>
          </a:p>
          <a:p>
            <a:pPr algn="ctr">
              <a:spcBef>
                <a:spcPct val="50000"/>
              </a:spcBef>
            </a:pPr>
            <a:r>
              <a:rPr lang="en-GB" sz="1500" dirty="0" smtClean="0">
                <a:solidFill>
                  <a:srgbClr val="000099"/>
                </a:solidFill>
              </a:rPr>
              <a:t>Jiangsu Academy of Agricultural Sciences</a:t>
            </a:r>
            <a:endParaRPr lang="en-GB" sz="1500" dirty="0" smtClean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1500" dirty="0" smtClean="0">
                <a:solidFill>
                  <a:srgbClr val="000099"/>
                </a:solidFill>
              </a:rPr>
              <a:t>European Commission Joint Research Centre, IES, </a:t>
            </a:r>
            <a:r>
              <a:rPr lang="en-GB" sz="1500" dirty="0" smtClean="0">
                <a:solidFill>
                  <a:srgbClr val="000099"/>
                </a:solidFill>
              </a:rPr>
              <a:t>AGRI4CAST</a:t>
            </a:r>
          </a:p>
          <a:p>
            <a:pPr algn="ctr">
              <a:spcBef>
                <a:spcPct val="50000"/>
              </a:spcBef>
            </a:pPr>
            <a:r>
              <a:rPr lang="en-GB" sz="1500" dirty="0" smtClean="0">
                <a:solidFill>
                  <a:srgbClr val="000099"/>
                </a:solidFill>
              </a:rPr>
              <a:t>INRA Morocco,</a:t>
            </a:r>
          </a:p>
          <a:p>
            <a:pPr algn="ctr">
              <a:spcBef>
                <a:spcPct val="50000"/>
              </a:spcBef>
            </a:pPr>
            <a:endParaRPr lang="en-GB" sz="800" dirty="0" smtClean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1500" u="sng" dirty="0" smtClean="0">
                <a:solidFill>
                  <a:srgbClr val="0000FF"/>
                </a:solidFill>
              </a:rPr>
              <a:t>roberto.confalonieri@unimi.it</a:t>
            </a:r>
            <a:endParaRPr lang="en-GB" sz="1500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endParaRPr lang="en-GB" sz="1500" dirty="0">
              <a:solidFill>
                <a:srgbClr val="000099"/>
              </a:solidFill>
            </a:endParaRPr>
          </a:p>
        </p:txBody>
      </p:sp>
      <p:pic>
        <p:nvPicPr>
          <p:cNvPr id="399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2089"/>
            <a:ext cx="1348564" cy="95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2483768" y="127980"/>
            <a:ext cx="1451802" cy="1086974"/>
            <a:chOff x="2803872" y="83587"/>
            <a:chExt cx="1451803" cy="1157463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872" y="521050"/>
              <a:ext cx="1451803" cy="720000"/>
            </a:xfrm>
            <a:prstGeom prst="rect">
              <a:avLst/>
            </a:prstGeom>
          </p:spPr>
        </p:pic>
        <p:pic>
          <p:nvPicPr>
            <p:cNvPr id="2069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382" y="83587"/>
              <a:ext cx="1263786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1" dirty="0" smtClean="0"/>
              <a:t>E-AGRI WP3 – First progress meeting - </a:t>
            </a:r>
            <a:r>
              <a:rPr lang="it-IT" sz="1200" b="1" dirty="0" smtClean="0"/>
              <a:t>Ispra</a:t>
            </a:r>
            <a:r>
              <a:rPr lang="it-IT" sz="1200" b="1" dirty="0"/>
              <a:t>, </a:t>
            </a:r>
            <a:r>
              <a:rPr lang="en-US" sz="1200" b="1" dirty="0" smtClean="0"/>
              <a:t>November</a:t>
            </a:r>
            <a:r>
              <a:rPr lang="it-IT" sz="1200" b="1" dirty="0" smtClean="0"/>
              <a:t> </a:t>
            </a:r>
            <a:r>
              <a:rPr lang="it-IT" sz="1200" b="1" dirty="0" smtClean="0"/>
              <a:t>23, </a:t>
            </a:r>
            <a:r>
              <a:rPr lang="it-IT" sz="1200" b="1" dirty="0" smtClean="0"/>
              <a:t>2011</a:t>
            </a:r>
            <a:endParaRPr lang="it-IT" sz="1200" b="1" dirty="0"/>
          </a:p>
        </p:txBody>
      </p:sp>
      <p:pic>
        <p:nvPicPr>
          <p:cNvPr id="10" name="Immagine 9" descr="logo unim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" y="41319"/>
            <a:ext cx="1128636" cy="1123620"/>
          </a:xfrm>
          <a:prstGeom prst="rect">
            <a:avLst/>
          </a:prstGeom>
        </p:spPr>
      </p:pic>
      <p:grpSp>
        <p:nvGrpSpPr>
          <p:cNvPr id="11" name="Gruppo 1"/>
          <p:cNvGrpSpPr>
            <a:grpSpLocks noChangeAspect="1"/>
          </p:cNvGrpSpPr>
          <p:nvPr/>
        </p:nvGrpSpPr>
        <p:grpSpPr bwMode="auto">
          <a:xfrm>
            <a:off x="1115616" y="127980"/>
            <a:ext cx="1433227" cy="1023104"/>
            <a:chOff x="5364088" y="1412776"/>
            <a:chExt cx="1031875" cy="736600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412776"/>
              <a:ext cx="1031875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412776"/>
              <a:ext cx="1031875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5" descr="FP7-gen-RGB-Transp2.gif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72587" y="209436"/>
            <a:ext cx="1167765" cy="949960"/>
          </a:xfrm>
          <a:prstGeom prst="rect">
            <a:avLst/>
          </a:prstGeom>
        </p:spPr>
      </p:pic>
      <p:pic>
        <p:nvPicPr>
          <p:cNvPr id="15" name="Picture 16" descr="Logo_E-AGRI_Definitief_4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59104" y="151016"/>
            <a:ext cx="1549400" cy="1008380"/>
          </a:xfrm>
          <a:prstGeom prst="rect">
            <a:avLst/>
          </a:prstGeom>
        </p:spPr>
      </p:pic>
      <p:pic>
        <p:nvPicPr>
          <p:cNvPr id="39936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225"/>
            <a:ext cx="1318045" cy="100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3.4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>
                <a:solidFill>
                  <a:srgbClr val="000099"/>
                </a:solidFill>
              </a:rPr>
              <a:t>Task leader: </a:t>
            </a:r>
            <a:r>
              <a:rPr lang="en-GB" b="1" dirty="0" smtClean="0">
                <a:solidFill>
                  <a:srgbClr val="000099"/>
                </a:solidFill>
              </a:rPr>
              <a:t>JRC; </a:t>
            </a:r>
            <a:r>
              <a:rPr lang="en-GB" b="1" dirty="0">
                <a:solidFill>
                  <a:srgbClr val="000099"/>
                </a:solidFill>
              </a:rPr>
              <a:t>partners: </a:t>
            </a:r>
            <a:r>
              <a:rPr lang="en-GB" b="1" dirty="0" smtClean="0">
                <a:solidFill>
                  <a:srgbClr val="000099"/>
                </a:solidFill>
              </a:rPr>
              <a:t>UNIMI, </a:t>
            </a:r>
            <a:r>
              <a:rPr lang="en-GB" b="1" dirty="0">
                <a:solidFill>
                  <a:srgbClr val="000099"/>
                </a:solidFill>
              </a:rPr>
              <a:t>INRA </a:t>
            </a: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Criteria used to define the groups of cultivars for which different sets of model parameters will be developed: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</a:t>
            </a:r>
            <a:r>
              <a:rPr lang="en-GB" sz="2000" dirty="0" smtClean="0">
                <a:solidFill>
                  <a:srgbClr val="000099"/>
                </a:solidFill>
              </a:rPr>
              <a:t>durum/soft wheat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</a:t>
            </a:r>
            <a:r>
              <a:rPr lang="en-GB" sz="2000" dirty="0" smtClean="0">
                <a:solidFill>
                  <a:srgbClr val="000099"/>
                </a:solidFill>
              </a:rPr>
              <a:t>difference in thermal requirements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</a:t>
            </a:r>
            <a:r>
              <a:rPr lang="en-GB" sz="2000" dirty="0" smtClean="0">
                <a:solidFill>
                  <a:srgbClr val="000099"/>
                </a:solidFill>
              </a:rPr>
              <a:t>difference in the degree of tolerance to water stress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</a:t>
            </a:r>
            <a:r>
              <a:rPr lang="en-GB" sz="2000" dirty="0" smtClean="0">
                <a:solidFill>
                  <a:srgbClr val="000099"/>
                </a:solidFill>
              </a:rPr>
              <a:t>productivity</a:t>
            </a:r>
            <a:endParaRPr lang="en-GB" sz="2000" dirty="0">
              <a:solidFill>
                <a:srgbClr val="000099"/>
              </a:solidFill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1" dirty="0" smtClean="0"/>
              <a:t>E-AGRI WP3 – First progress meeting - </a:t>
            </a:r>
            <a:r>
              <a:rPr lang="it-IT" sz="1200" b="1" dirty="0" smtClean="0"/>
              <a:t>Ispra</a:t>
            </a:r>
            <a:r>
              <a:rPr lang="it-IT" sz="1200" b="1" dirty="0"/>
              <a:t>, </a:t>
            </a:r>
            <a:r>
              <a:rPr lang="en-US" sz="1200" b="1" dirty="0" smtClean="0"/>
              <a:t>November</a:t>
            </a:r>
            <a:r>
              <a:rPr lang="it-IT" sz="1200" b="1" dirty="0" smtClean="0"/>
              <a:t> </a:t>
            </a:r>
            <a:r>
              <a:rPr lang="it-IT" sz="1200" b="1" dirty="0" smtClean="0"/>
              <a:t>23, </a:t>
            </a:r>
            <a:r>
              <a:rPr lang="it-IT" sz="1200" b="1" dirty="0" smtClean="0"/>
              <a:t>2011</a:t>
            </a:r>
            <a:endParaRPr lang="it-IT" sz="1200" b="1" dirty="0"/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26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3.4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>
                <a:solidFill>
                  <a:srgbClr val="000099"/>
                </a:solidFill>
              </a:rPr>
              <a:t>Task leader: </a:t>
            </a:r>
            <a:r>
              <a:rPr lang="en-GB" b="1" dirty="0" smtClean="0">
                <a:solidFill>
                  <a:srgbClr val="000099"/>
                </a:solidFill>
              </a:rPr>
              <a:t>JRC; </a:t>
            </a:r>
            <a:r>
              <a:rPr lang="en-GB" b="1" dirty="0">
                <a:solidFill>
                  <a:srgbClr val="000099"/>
                </a:solidFill>
              </a:rPr>
              <a:t>partners: </a:t>
            </a:r>
            <a:r>
              <a:rPr lang="en-GB" b="1" dirty="0" smtClean="0">
                <a:solidFill>
                  <a:srgbClr val="000099"/>
                </a:solidFill>
              </a:rPr>
              <a:t>UNIMI, </a:t>
            </a:r>
            <a:r>
              <a:rPr lang="en-GB" b="1" dirty="0">
                <a:solidFill>
                  <a:srgbClr val="000099"/>
                </a:solidFill>
              </a:rPr>
              <a:t>INRA </a:t>
            </a:r>
          </a:p>
          <a:p>
            <a:pPr algn="ctr">
              <a:spcBef>
                <a:spcPct val="50000"/>
              </a:spcBef>
            </a:pPr>
            <a:endParaRPr lang="en-GB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99"/>
                </a:solidFill>
              </a:rPr>
              <a:t>Groups of</a:t>
            </a:r>
            <a:br>
              <a:rPr lang="en-GB" sz="2000" dirty="0" smtClean="0">
                <a:solidFill>
                  <a:srgbClr val="000099"/>
                </a:solidFill>
              </a:rPr>
            </a:br>
            <a:r>
              <a:rPr lang="en-GB" sz="2000" dirty="0" smtClean="0">
                <a:solidFill>
                  <a:srgbClr val="000099"/>
                </a:solidFill>
              </a:rPr>
              <a:t>wheat</a:t>
            </a:r>
            <a:br>
              <a:rPr lang="en-GB" sz="2000" dirty="0" smtClean="0">
                <a:solidFill>
                  <a:srgbClr val="000099"/>
                </a:solidFill>
              </a:rPr>
            </a:br>
            <a:r>
              <a:rPr lang="en-GB" sz="2000" dirty="0" smtClean="0">
                <a:solidFill>
                  <a:srgbClr val="000099"/>
                </a:solidFill>
              </a:rPr>
              <a:t>cultivars</a:t>
            </a:r>
            <a:br>
              <a:rPr lang="en-GB" sz="2000" dirty="0" smtClean="0">
                <a:solidFill>
                  <a:srgbClr val="000099"/>
                </a:solidFill>
              </a:rPr>
            </a:br>
            <a:r>
              <a:rPr lang="en-GB" sz="2000" dirty="0" smtClean="0">
                <a:solidFill>
                  <a:srgbClr val="000099"/>
                </a:solidFill>
              </a:rPr>
              <a:t>for which</a:t>
            </a:r>
            <a:br>
              <a:rPr lang="en-GB" sz="2000" dirty="0" smtClean="0">
                <a:solidFill>
                  <a:srgbClr val="000099"/>
                </a:solidFill>
              </a:rPr>
            </a:br>
            <a:r>
              <a:rPr lang="en-GB" sz="2000" dirty="0" smtClean="0">
                <a:solidFill>
                  <a:srgbClr val="000099"/>
                </a:solidFill>
              </a:rPr>
              <a:t>parameters</a:t>
            </a:r>
            <a:br>
              <a:rPr lang="en-GB" sz="2000" dirty="0" smtClean="0">
                <a:solidFill>
                  <a:srgbClr val="000099"/>
                </a:solidFill>
              </a:rPr>
            </a:br>
            <a:r>
              <a:rPr lang="en-GB" sz="2000" dirty="0" smtClean="0">
                <a:solidFill>
                  <a:srgbClr val="000099"/>
                </a:solidFill>
              </a:rPr>
              <a:t>sets</a:t>
            </a:r>
            <a:br>
              <a:rPr lang="en-GB" sz="2000" dirty="0" smtClean="0">
                <a:solidFill>
                  <a:srgbClr val="000099"/>
                </a:solidFill>
              </a:rPr>
            </a:br>
            <a:r>
              <a:rPr lang="en-GB" sz="2000" dirty="0" smtClean="0">
                <a:solidFill>
                  <a:srgbClr val="000099"/>
                </a:solidFill>
              </a:rPr>
              <a:t>will be</a:t>
            </a:r>
            <a:br>
              <a:rPr lang="en-GB" sz="2000" dirty="0" smtClean="0">
                <a:solidFill>
                  <a:srgbClr val="000099"/>
                </a:solidFill>
              </a:rPr>
            </a:br>
            <a:r>
              <a:rPr lang="en-GB" sz="2000" dirty="0" smtClean="0">
                <a:solidFill>
                  <a:srgbClr val="000099"/>
                </a:solidFill>
              </a:rPr>
              <a:t>calibrated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1" dirty="0" smtClean="0"/>
              <a:t>E-AGRI WP3 – First progress meeting - </a:t>
            </a:r>
            <a:r>
              <a:rPr lang="it-IT" sz="1200" b="1" dirty="0" smtClean="0"/>
              <a:t>Ispra</a:t>
            </a:r>
            <a:r>
              <a:rPr lang="it-IT" sz="1200" b="1" dirty="0"/>
              <a:t>, </a:t>
            </a:r>
            <a:r>
              <a:rPr lang="en-US" sz="1200" b="1" dirty="0" smtClean="0"/>
              <a:t>November</a:t>
            </a:r>
            <a:r>
              <a:rPr lang="it-IT" sz="1200" b="1" dirty="0" smtClean="0"/>
              <a:t> </a:t>
            </a:r>
            <a:r>
              <a:rPr lang="it-IT" sz="1200" b="1" dirty="0" smtClean="0"/>
              <a:t>23, </a:t>
            </a:r>
            <a:r>
              <a:rPr lang="it-IT" sz="1200" b="1" dirty="0" smtClean="0"/>
              <a:t>2011</a:t>
            </a:r>
            <a:endParaRPr lang="it-IT" sz="1200" b="1" dirty="0"/>
          </a:p>
        </p:txBody>
      </p:sp>
      <p:pic>
        <p:nvPicPr>
          <p:cNvPr id="398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71" y="44624"/>
            <a:ext cx="7223125" cy="63681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21826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3.4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>
                <a:solidFill>
                  <a:srgbClr val="000099"/>
                </a:solidFill>
              </a:rPr>
              <a:t>Task leader: </a:t>
            </a:r>
            <a:r>
              <a:rPr lang="en-GB" b="1" dirty="0" smtClean="0">
                <a:solidFill>
                  <a:srgbClr val="000099"/>
                </a:solidFill>
              </a:rPr>
              <a:t>JRC; </a:t>
            </a:r>
            <a:r>
              <a:rPr lang="en-GB" b="1" dirty="0">
                <a:solidFill>
                  <a:srgbClr val="000099"/>
                </a:solidFill>
              </a:rPr>
              <a:t>partners: </a:t>
            </a:r>
            <a:r>
              <a:rPr lang="en-GB" b="1" dirty="0" smtClean="0">
                <a:solidFill>
                  <a:srgbClr val="000099"/>
                </a:solidFill>
              </a:rPr>
              <a:t>UNIMI, </a:t>
            </a:r>
            <a:r>
              <a:rPr lang="en-GB" b="1" dirty="0">
                <a:solidFill>
                  <a:srgbClr val="000099"/>
                </a:solidFill>
              </a:rPr>
              <a:t>INRA </a:t>
            </a: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Multi-year, spatially distributed Monte Carlo based sensitivity analysis of WOFOST and CropSyst for what in Morocco (almost 16 million simulations)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Weather data and sowing dates from the CGMS database at 25 × 25 km spatial resolution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>
                <a:solidFill>
                  <a:srgbClr val="000099"/>
                </a:solidFill>
              </a:rPr>
              <a:t>Wheat “is” grown in 333 </a:t>
            </a:r>
            <a:r>
              <a:rPr lang="en-GB" sz="2000" dirty="0" smtClean="0">
                <a:solidFill>
                  <a:srgbClr val="000099"/>
                </a:solidFill>
              </a:rPr>
              <a:t>cells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5-year simulations to avoid results affected by year-specific conditions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Many simulations to be carried out. So, a 2-step procedure was used:</a:t>
            </a:r>
          </a:p>
          <a:p>
            <a:pPr marL="1257300" lvl="2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0099"/>
                </a:solidFill>
              </a:rPr>
              <a:t>Morris method to screen parameters (parsimonious)</a:t>
            </a:r>
          </a:p>
          <a:p>
            <a:pPr marL="1257300" lvl="2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GB" sz="2000" dirty="0" err="1" smtClean="0">
                <a:solidFill>
                  <a:srgbClr val="000099"/>
                </a:solidFill>
              </a:rPr>
              <a:t>Sobol</a:t>
            </a:r>
            <a:r>
              <a:rPr lang="en-GB" sz="2000" dirty="0" smtClean="0">
                <a:solidFill>
                  <a:srgbClr val="000099"/>
                </a:solidFill>
              </a:rPr>
              <a:t>’ method on the screened parameters to quantify the amount of output variance explained by the different parameters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1" dirty="0" smtClean="0"/>
              <a:t>E-AGRI WP3 – First progress meeting - </a:t>
            </a:r>
            <a:r>
              <a:rPr lang="it-IT" sz="1200" b="1" dirty="0" smtClean="0"/>
              <a:t>Ispra</a:t>
            </a:r>
            <a:r>
              <a:rPr lang="it-IT" sz="1200" b="1" dirty="0"/>
              <a:t>, </a:t>
            </a:r>
            <a:r>
              <a:rPr lang="en-US" sz="1200" b="1" dirty="0" smtClean="0"/>
              <a:t>November</a:t>
            </a:r>
            <a:r>
              <a:rPr lang="it-IT" sz="1200" b="1" dirty="0" smtClean="0"/>
              <a:t> </a:t>
            </a:r>
            <a:r>
              <a:rPr lang="it-IT" sz="1200" b="1" dirty="0" smtClean="0"/>
              <a:t>23, </a:t>
            </a:r>
            <a:r>
              <a:rPr lang="it-IT" sz="1200" b="1" dirty="0" smtClean="0"/>
              <a:t>2011</a:t>
            </a:r>
            <a:endParaRPr lang="it-IT" sz="1200" b="1" dirty="0"/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34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3.4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>
                <a:solidFill>
                  <a:srgbClr val="000099"/>
                </a:solidFill>
              </a:rPr>
              <a:t>Task leader: </a:t>
            </a:r>
            <a:r>
              <a:rPr lang="en-GB" b="1" dirty="0" smtClean="0">
                <a:solidFill>
                  <a:srgbClr val="000099"/>
                </a:solidFill>
              </a:rPr>
              <a:t>JRC; </a:t>
            </a:r>
            <a:r>
              <a:rPr lang="en-GB" b="1" dirty="0">
                <a:solidFill>
                  <a:srgbClr val="000099"/>
                </a:solidFill>
              </a:rPr>
              <a:t>partners: </a:t>
            </a:r>
            <a:r>
              <a:rPr lang="en-GB" b="1" dirty="0" smtClean="0">
                <a:solidFill>
                  <a:srgbClr val="000099"/>
                </a:solidFill>
              </a:rPr>
              <a:t>UNIMI, </a:t>
            </a:r>
            <a:r>
              <a:rPr lang="en-GB" b="1" dirty="0">
                <a:solidFill>
                  <a:srgbClr val="000099"/>
                </a:solidFill>
              </a:rPr>
              <a:t>INRA </a:t>
            </a: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99"/>
                </a:solidFill>
              </a:rPr>
              <a:t>WOFOST results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99"/>
                </a:solidFill>
              </a:rPr>
              <a:t>Selected after Morris:</a:t>
            </a:r>
            <a:endParaRPr lang="en-GB" sz="2000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99"/>
                </a:solidFill>
              </a:rPr>
              <a:t>AMAXTB000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99"/>
                </a:solidFill>
              </a:rPr>
              <a:t>CVO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99"/>
                </a:solidFill>
              </a:rPr>
              <a:t>EFFTB10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99"/>
                </a:solidFill>
              </a:rPr>
              <a:t>TMPFTB14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99"/>
                </a:solidFill>
              </a:rPr>
              <a:t>TMPFTB23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99"/>
                </a:solidFill>
              </a:rPr>
              <a:t>FRTB000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99"/>
                </a:solidFill>
              </a:rPr>
              <a:t>Q10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99"/>
                </a:solidFill>
              </a:rPr>
              <a:t>CVL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99"/>
                </a:solidFill>
              </a:rPr>
              <a:t>EFFTB30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99"/>
                </a:solidFill>
              </a:rPr>
              <a:t>SLATB035</a:t>
            </a: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1" dirty="0" smtClean="0"/>
              <a:t>E-AGRI WP3 – First progress meeting - </a:t>
            </a:r>
            <a:r>
              <a:rPr lang="it-IT" sz="1200" b="1" dirty="0" smtClean="0"/>
              <a:t>Ispra</a:t>
            </a:r>
            <a:r>
              <a:rPr lang="it-IT" sz="1200" b="1" dirty="0"/>
              <a:t>, </a:t>
            </a:r>
            <a:r>
              <a:rPr lang="en-US" sz="1200" b="1" dirty="0" smtClean="0"/>
              <a:t>November</a:t>
            </a:r>
            <a:r>
              <a:rPr lang="it-IT" sz="1200" b="1" dirty="0" smtClean="0"/>
              <a:t> </a:t>
            </a:r>
            <a:r>
              <a:rPr lang="it-IT" sz="1200" b="1" dirty="0" smtClean="0"/>
              <a:t>23, </a:t>
            </a:r>
            <a:r>
              <a:rPr lang="it-IT" sz="1200" b="1" dirty="0" smtClean="0"/>
              <a:t>2011</a:t>
            </a:r>
            <a:endParaRPr lang="it-IT" sz="1200" b="1" dirty="0"/>
          </a:p>
        </p:txBody>
      </p:sp>
      <p:sp>
        <p:nvSpPr>
          <p:cNvPr id="3" name="Rettangolo 2"/>
          <p:cNvSpPr/>
          <p:nvPr/>
        </p:nvSpPr>
        <p:spPr bwMode="auto">
          <a:xfrm>
            <a:off x="3106777" y="44624"/>
            <a:ext cx="6001727" cy="67881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3" name="Gruppo 1"/>
          <p:cNvGrpSpPr>
            <a:grpSpLocks noChangeAspect="1"/>
          </p:cNvGrpSpPr>
          <p:nvPr/>
        </p:nvGrpSpPr>
        <p:grpSpPr bwMode="auto">
          <a:xfrm>
            <a:off x="2790376" y="172864"/>
            <a:ext cx="1433227" cy="1023104"/>
            <a:chOff x="5364088" y="1412776"/>
            <a:chExt cx="1031875" cy="736600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412776"/>
              <a:ext cx="1031875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412776"/>
              <a:ext cx="1031875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0162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77" y="44624"/>
            <a:ext cx="6001727" cy="67881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5" name="Rettangolo 4"/>
          <p:cNvSpPr/>
          <p:nvPr/>
        </p:nvSpPr>
        <p:spPr bwMode="auto">
          <a:xfrm>
            <a:off x="2790376" y="83587"/>
            <a:ext cx="316401" cy="111238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4788024" y="332656"/>
            <a:ext cx="1152128" cy="73250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3038729" y="2885192"/>
            <a:ext cx="1893311" cy="1092162"/>
            <a:chOff x="3038729" y="2885192"/>
            <a:chExt cx="1893311" cy="1092162"/>
          </a:xfrm>
        </p:grpSpPr>
        <p:sp>
          <p:nvSpPr>
            <p:cNvPr id="30" name="Ovale 29"/>
            <p:cNvSpPr/>
            <p:nvPr/>
          </p:nvSpPr>
          <p:spPr bwMode="auto">
            <a:xfrm>
              <a:off x="3038729" y="2885192"/>
              <a:ext cx="868611" cy="255776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1" name="Ovale 30"/>
            <p:cNvSpPr/>
            <p:nvPr/>
          </p:nvSpPr>
          <p:spPr bwMode="auto">
            <a:xfrm>
              <a:off x="3715032" y="3185266"/>
              <a:ext cx="1217008" cy="792088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9" name="Freccia in giù 28"/>
          <p:cNvSpPr/>
          <p:nvPr/>
        </p:nvSpPr>
        <p:spPr bwMode="auto">
          <a:xfrm rot="2380492">
            <a:off x="7387297" y="2721514"/>
            <a:ext cx="504056" cy="1287850"/>
          </a:xfrm>
          <a:prstGeom prst="downArrow">
            <a:avLst/>
          </a:prstGeom>
          <a:gradFill>
            <a:gsLst>
              <a:gs pos="0">
                <a:schemeClr val="tx1"/>
              </a:gs>
              <a:gs pos="0">
                <a:schemeClr val="tx1"/>
              </a:gs>
              <a:gs pos="100000">
                <a:srgbClr val="FF0000">
                  <a:alpha val="6300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32" name="Gruppo 31"/>
          <p:cNvGrpSpPr/>
          <p:nvPr/>
        </p:nvGrpSpPr>
        <p:grpSpPr>
          <a:xfrm>
            <a:off x="3711120" y="4797152"/>
            <a:ext cx="2396520" cy="1368152"/>
            <a:chOff x="3711120" y="4797152"/>
            <a:chExt cx="2396520" cy="1368152"/>
          </a:xfrm>
        </p:grpSpPr>
        <p:sp>
          <p:nvSpPr>
            <p:cNvPr id="35" name="Ovale 34"/>
            <p:cNvSpPr/>
            <p:nvPr/>
          </p:nvSpPr>
          <p:spPr bwMode="auto">
            <a:xfrm>
              <a:off x="4408360" y="4797152"/>
              <a:ext cx="1699280" cy="799584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6" name="Ovale 35"/>
            <p:cNvSpPr/>
            <p:nvPr/>
          </p:nvSpPr>
          <p:spPr bwMode="auto">
            <a:xfrm>
              <a:off x="3711120" y="5445224"/>
              <a:ext cx="1546880" cy="72008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7" name="Ovale 36"/>
            <p:cNvSpPr/>
            <p:nvPr/>
          </p:nvSpPr>
          <p:spPr bwMode="auto">
            <a:xfrm>
              <a:off x="3988170" y="5749632"/>
              <a:ext cx="655838" cy="343664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pic>
        <p:nvPicPr>
          <p:cNvPr id="40" name="Picture 15" descr="FP7-gen-RGB-Transp2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41" name="Picture 16" descr="Logo_E-AGRI_Definitief_4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88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3.4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>
                <a:solidFill>
                  <a:srgbClr val="000099"/>
                </a:solidFill>
              </a:rPr>
              <a:t>Task leader: </a:t>
            </a:r>
            <a:r>
              <a:rPr lang="en-GB" b="1" dirty="0" smtClean="0">
                <a:solidFill>
                  <a:srgbClr val="000099"/>
                </a:solidFill>
              </a:rPr>
              <a:t>JRC; </a:t>
            </a:r>
            <a:r>
              <a:rPr lang="en-GB" b="1" dirty="0">
                <a:solidFill>
                  <a:srgbClr val="000099"/>
                </a:solidFill>
              </a:rPr>
              <a:t>partners: </a:t>
            </a:r>
            <a:r>
              <a:rPr lang="en-GB" b="1" dirty="0" smtClean="0">
                <a:solidFill>
                  <a:srgbClr val="000099"/>
                </a:solidFill>
              </a:rPr>
              <a:t>UNIMI, </a:t>
            </a:r>
            <a:r>
              <a:rPr lang="en-GB" b="1" dirty="0">
                <a:solidFill>
                  <a:srgbClr val="000099"/>
                </a:solidFill>
              </a:rPr>
              <a:t>INRA </a:t>
            </a: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99"/>
                </a:solidFill>
              </a:rPr>
              <a:t>CropSyst results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99"/>
                </a:solidFill>
              </a:rPr>
              <a:t>Selected after Morris: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99"/>
                </a:solidFill>
              </a:rPr>
              <a:t>RUE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99"/>
                </a:solidFill>
              </a:rPr>
              <a:t>BTR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err="1" smtClean="0">
                <a:solidFill>
                  <a:srgbClr val="000099"/>
                </a:solidFill>
              </a:rPr>
              <a:t>Topt</a:t>
            </a:r>
            <a:endParaRPr lang="en-GB" dirty="0" smtClean="0">
              <a:solidFill>
                <a:srgbClr val="000099"/>
              </a:solidFill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err="1" smtClean="0">
                <a:solidFill>
                  <a:srgbClr val="000099"/>
                </a:solidFill>
              </a:rPr>
              <a:t>Kc</a:t>
            </a:r>
            <a:endParaRPr lang="en-GB" dirty="0" smtClean="0">
              <a:solidFill>
                <a:srgbClr val="000099"/>
              </a:solidFill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99"/>
                </a:solidFill>
              </a:rPr>
              <a:t>SLA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>
                <a:solidFill>
                  <a:srgbClr val="000099"/>
                </a:solidFill>
              </a:rPr>
              <a:t>k</a:t>
            </a:r>
            <a:endParaRPr lang="en-GB" dirty="0" smtClean="0">
              <a:solidFill>
                <a:srgbClr val="000099"/>
              </a:solidFill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1" dirty="0" smtClean="0"/>
              <a:t>E-AGRI WP3 – First progress meeting - </a:t>
            </a:r>
            <a:r>
              <a:rPr lang="it-IT" sz="1200" b="1" dirty="0" smtClean="0"/>
              <a:t>Ispra</a:t>
            </a:r>
            <a:r>
              <a:rPr lang="it-IT" sz="1200" b="1" dirty="0"/>
              <a:t>, </a:t>
            </a:r>
            <a:r>
              <a:rPr lang="en-US" sz="1200" b="1" dirty="0" smtClean="0"/>
              <a:t>November</a:t>
            </a:r>
            <a:r>
              <a:rPr lang="it-IT" sz="1200" b="1" dirty="0" smtClean="0"/>
              <a:t> </a:t>
            </a:r>
            <a:r>
              <a:rPr lang="it-IT" sz="1200" b="1" dirty="0" smtClean="0"/>
              <a:t>23, </a:t>
            </a:r>
            <a:r>
              <a:rPr lang="it-IT" sz="1200" b="1" dirty="0" smtClean="0"/>
              <a:t>2011</a:t>
            </a:r>
            <a:endParaRPr lang="it-IT" sz="1200" b="1" dirty="0"/>
          </a:p>
        </p:txBody>
      </p:sp>
      <p:sp>
        <p:nvSpPr>
          <p:cNvPr id="3" name="Rettangolo 2"/>
          <p:cNvSpPr/>
          <p:nvPr/>
        </p:nvSpPr>
        <p:spPr bwMode="auto">
          <a:xfrm>
            <a:off x="3106777" y="44624"/>
            <a:ext cx="6001727" cy="67881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3" name="Gruppo 1"/>
          <p:cNvGrpSpPr>
            <a:grpSpLocks noChangeAspect="1"/>
          </p:cNvGrpSpPr>
          <p:nvPr/>
        </p:nvGrpSpPr>
        <p:grpSpPr bwMode="auto">
          <a:xfrm>
            <a:off x="2790376" y="172864"/>
            <a:ext cx="1433227" cy="1023104"/>
            <a:chOff x="5364088" y="1412776"/>
            <a:chExt cx="1031875" cy="736600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412776"/>
              <a:ext cx="1031875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412776"/>
              <a:ext cx="1031875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ttangolo 4"/>
          <p:cNvSpPr/>
          <p:nvPr/>
        </p:nvSpPr>
        <p:spPr bwMode="auto">
          <a:xfrm>
            <a:off x="2790376" y="83587"/>
            <a:ext cx="316401" cy="111238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97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42" y="30769"/>
            <a:ext cx="5974209" cy="683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3707904" y="1012984"/>
            <a:ext cx="1191376" cy="715534"/>
            <a:chOff x="3707904" y="1012984"/>
            <a:chExt cx="1191376" cy="715534"/>
          </a:xfrm>
        </p:grpSpPr>
        <p:sp>
          <p:nvSpPr>
            <p:cNvPr id="16" name="Ovale 15"/>
            <p:cNvSpPr/>
            <p:nvPr/>
          </p:nvSpPr>
          <p:spPr bwMode="auto">
            <a:xfrm>
              <a:off x="3707904" y="1012984"/>
              <a:ext cx="1191376" cy="715534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Ovale 16"/>
            <p:cNvSpPr/>
            <p:nvPr/>
          </p:nvSpPr>
          <p:spPr bwMode="auto">
            <a:xfrm rot="21206619">
              <a:off x="3860304" y="1212887"/>
              <a:ext cx="1038976" cy="357767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6444203" y="465630"/>
            <a:ext cx="504061" cy="207820"/>
            <a:chOff x="6444203" y="465630"/>
            <a:chExt cx="504061" cy="207820"/>
          </a:xfrm>
        </p:grpSpPr>
        <p:cxnSp>
          <p:nvCxnSpPr>
            <p:cNvPr id="6" name="Connettore 2 5"/>
            <p:cNvCxnSpPr/>
            <p:nvPr/>
          </p:nvCxnSpPr>
          <p:spPr bwMode="auto">
            <a:xfrm flipH="1">
              <a:off x="6444208" y="46563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Connettore 2 22"/>
            <p:cNvCxnSpPr/>
            <p:nvPr/>
          </p:nvCxnSpPr>
          <p:spPr bwMode="auto">
            <a:xfrm flipH="1">
              <a:off x="6444203" y="67345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uppo 20"/>
          <p:cNvGrpSpPr/>
          <p:nvPr/>
        </p:nvGrpSpPr>
        <p:grpSpPr>
          <a:xfrm>
            <a:off x="6764972" y="2665129"/>
            <a:ext cx="1572054" cy="1051903"/>
            <a:chOff x="6764972" y="2665129"/>
            <a:chExt cx="1572054" cy="1051903"/>
          </a:xfrm>
        </p:grpSpPr>
        <p:sp>
          <p:nvSpPr>
            <p:cNvPr id="25" name="Ovale 24"/>
            <p:cNvSpPr/>
            <p:nvPr/>
          </p:nvSpPr>
          <p:spPr bwMode="auto">
            <a:xfrm>
              <a:off x="6764972" y="3225022"/>
              <a:ext cx="770478" cy="49201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" name="Freccia in giù 25"/>
            <p:cNvSpPr/>
            <p:nvPr/>
          </p:nvSpPr>
          <p:spPr bwMode="auto">
            <a:xfrm rot="13960328">
              <a:off x="7597081" y="2429240"/>
              <a:ext cx="504056" cy="975834"/>
            </a:xfrm>
            <a:prstGeom prst="downArrow">
              <a:avLst/>
            </a:prstGeom>
            <a:gradFill>
              <a:gsLst>
                <a:gs pos="0">
                  <a:schemeClr val="tx1"/>
                </a:gs>
                <a:gs pos="0">
                  <a:schemeClr val="tx1"/>
                </a:gs>
                <a:gs pos="100000">
                  <a:srgbClr val="FF0000">
                    <a:alpha val="6300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6679107" y="5373216"/>
            <a:ext cx="1170002" cy="1035822"/>
            <a:chOff x="6679107" y="5373216"/>
            <a:chExt cx="1170002" cy="1035822"/>
          </a:xfrm>
        </p:grpSpPr>
        <p:sp>
          <p:nvSpPr>
            <p:cNvPr id="28" name="Ovale 27"/>
            <p:cNvSpPr/>
            <p:nvPr/>
          </p:nvSpPr>
          <p:spPr bwMode="auto">
            <a:xfrm>
              <a:off x="6948259" y="5373216"/>
              <a:ext cx="900850" cy="588491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" name="Ovale 28"/>
            <p:cNvSpPr/>
            <p:nvPr/>
          </p:nvSpPr>
          <p:spPr bwMode="auto">
            <a:xfrm>
              <a:off x="6679107" y="5989417"/>
              <a:ext cx="1152128" cy="419621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pic>
        <p:nvPicPr>
          <p:cNvPr id="32" name="Picture 15" descr="FP7-gen-RGB-Transp2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33" name="Picture 16" descr="Logo_E-AGRI_Definitief_4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95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6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3.4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>
                <a:solidFill>
                  <a:srgbClr val="000099"/>
                </a:solidFill>
              </a:rPr>
              <a:t>Task leader: </a:t>
            </a:r>
            <a:r>
              <a:rPr lang="en-GB" b="1" dirty="0" smtClean="0">
                <a:solidFill>
                  <a:srgbClr val="000099"/>
                </a:solidFill>
              </a:rPr>
              <a:t>JRC; </a:t>
            </a:r>
            <a:r>
              <a:rPr lang="en-GB" b="1" dirty="0">
                <a:solidFill>
                  <a:srgbClr val="000099"/>
                </a:solidFill>
              </a:rPr>
              <a:t>partners: </a:t>
            </a:r>
            <a:r>
              <a:rPr lang="en-GB" b="1" dirty="0" smtClean="0">
                <a:solidFill>
                  <a:srgbClr val="000099"/>
                </a:solidFill>
              </a:rPr>
              <a:t>UNIMI, </a:t>
            </a:r>
            <a:r>
              <a:rPr lang="en-GB" b="1" dirty="0">
                <a:solidFill>
                  <a:srgbClr val="000099"/>
                </a:solidFill>
              </a:rPr>
              <a:t>INRA </a:t>
            </a: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It is probably </a:t>
            </a:r>
            <a:r>
              <a:rPr lang="en-GB" sz="2000" b="1" dirty="0" smtClean="0">
                <a:solidFill>
                  <a:srgbClr val="0000FF"/>
                </a:solidFill>
              </a:rPr>
              <a:t>the first time</a:t>
            </a:r>
            <a:r>
              <a:rPr lang="en-GB" sz="2000" dirty="0" smtClean="0">
                <a:solidFill>
                  <a:srgbClr val="000099"/>
                </a:solidFill>
              </a:rPr>
              <a:t> a multi-year, multi-model spatially distributed sensitivity analysis is carried out </a:t>
            </a:r>
            <a:r>
              <a:rPr lang="en-GB" sz="2000" b="1" dirty="0" smtClean="0">
                <a:solidFill>
                  <a:srgbClr val="0000FF"/>
                </a:solidFill>
              </a:rPr>
              <a:t>using advanced</a:t>
            </a:r>
            <a:r>
              <a:rPr lang="en-GB" sz="2000" dirty="0" smtClean="0">
                <a:solidFill>
                  <a:srgbClr val="000099"/>
                </a:solidFill>
              </a:rPr>
              <a:t> Monte Carlo based </a:t>
            </a:r>
            <a:r>
              <a:rPr lang="en-GB" sz="2000" b="1" dirty="0" smtClean="0">
                <a:solidFill>
                  <a:srgbClr val="0000FF"/>
                </a:solidFill>
              </a:rPr>
              <a:t>techniques</a:t>
            </a:r>
            <a:r>
              <a:rPr lang="en-GB" sz="2000" dirty="0" smtClean="0">
                <a:solidFill>
                  <a:srgbClr val="000099"/>
                </a:solidFill>
              </a:rPr>
              <a:t> to analyse the relationships between model structure and environmental driving forces.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</a:t>
            </a:r>
            <a:r>
              <a:rPr lang="en-GB" sz="2000" dirty="0" smtClean="0">
                <a:solidFill>
                  <a:srgbClr val="000099"/>
                </a:solidFill>
              </a:rPr>
              <a:t>This analysis provides rigorous elements to face with the need for </a:t>
            </a:r>
            <a:r>
              <a:rPr lang="en-GB" sz="2000" b="1" dirty="0" smtClean="0">
                <a:solidFill>
                  <a:srgbClr val="0000FF"/>
                </a:solidFill>
              </a:rPr>
              <a:t>parameterizations able to account for the heterogeneity of the conditions explored</a:t>
            </a:r>
            <a:r>
              <a:rPr lang="en-GB" sz="2000" dirty="0" smtClean="0">
                <a:solidFill>
                  <a:srgbClr val="000099"/>
                </a:solidFill>
              </a:rPr>
              <a:t>, in turns reflecting on the </a:t>
            </a:r>
            <a:r>
              <a:rPr lang="en-GB" sz="2000" b="1" dirty="0" smtClean="0">
                <a:solidFill>
                  <a:srgbClr val="0000FF"/>
                </a:solidFill>
              </a:rPr>
              <a:t>spatial distribution of different cultivars</a:t>
            </a:r>
            <a:r>
              <a:rPr lang="en-GB" sz="2000" dirty="0" smtClean="0">
                <a:solidFill>
                  <a:srgbClr val="000099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</a:t>
            </a:r>
            <a:r>
              <a:rPr lang="en-GB" sz="2000" dirty="0" smtClean="0">
                <a:solidFill>
                  <a:srgbClr val="000099"/>
                </a:solidFill>
              </a:rPr>
              <a:t>This </a:t>
            </a:r>
            <a:r>
              <a:rPr lang="en-GB" sz="2000" b="1" dirty="0" smtClean="0">
                <a:solidFill>
                  <a:srgbClr val="0000FF"/>
                </a:solidFill>
              </a:rPr>
              <a:t>results</a:t>
            </a:r>
            <a:r>
              <a:rPr lang="en-GB" sz="2000" dirty="0" smtClean="0">
                <a:solidFill>
                  <a:srgbClr val="000099"/>
                </a:solidFill>
              </a:rPr>
              <a:t>, coupled with information on groups of varieties and their spatial distribution, </a:t>
            </a:r>
            <a:r>
              <a:rPr lang="en-GB" sz="2000" b="1" dirty="0" smtClean="0">
                <a:solidFill>
                  <a:srgbClr val="0000FF"/>
                </a:solidFill>
              </a:rPr>
              <a:t>will support the calibration of the 4 parameters sets for each crop and for each model</a:t>
            </a:r>
            <a:r>
              <a:rPr lang="en-GB" sz="2000" dirty="0" smtClean="0">
                <a:solidFill>
                  <a:srgbClr val="000099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</a:t>
            </a:r>
            <a:r>
              <a:rPr lang="en-GB" sz="2000" dirty="0" smtClean="0">
                <a:solidFill>
                  <a:srgbClr val="000099"/>
                </a:solidFill>
              </a:rPr>
              <a:t>Results are also useful to </a:t>
            </a:r>
            <a:r>
              <a:rPr lang="en-GB" sz="2000" b="1" dirty="0" smtClean="0">
                <a:solidFill>
                  <a:srgbClr val="0000FF"/>
                </a:solidFill>
              </a:rPr>
              <a:t>support breeders</a:t>
            </a:r>
            <a:r>
              <a:rPr lang="en-GB" sz="2000" dirty="0" smtClean="0">
                <a:solidFill>
                  <a:srgbClr val="000099"/>
                </a:solidFill>
              </a:rPr>
              <a:t> activities, since they underlined the highest relevance of parameters (crop features) involved with photosynthesis compared to those involved, e.g., with leaf area evolution (contrarily to studies carried out in other regions).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1" dirty="0" smtClean="0"/>
              <a:t>E-AGRI WP3 – First progress meeting - </a:t>
            </a:r>
            <a:r>
              <a:rPr lang="it-IT" sz="1200" b="1" dirty="0" smtClean="0"/>
              <a:t>Ispra</a:t>
            </a:r>
            <a:r>
              <a:rPr lang="it-IT" sz="1200" b="1" dirty="0"/>
              <a:t>, </a:t>
            </a:r>
            <a:r>
              <a:rPr lang="en-US" sz="1200" b="1" dirty="0" smtClean="0"/>
              <a:t>November</a:t>
            </a:r>
            <a:r>
              <a:rPr lang="it-IT" sz="1200" b="1" dirty="0" smtClean="0"/>
              <a:t> </a:t>
            </a:r>
            <a:r>
              <a:rPr lang="it-IT" sz="1200" b="1" dirty="0" smtClean="0"/>
              <a:t>23, </a:t>
            </a:r>
            <a:r>
              <a:rPr lang="it-IT" sz="1200" b="1" dirty="0" smtClean="0"/>
              <a:t>2011</a:t>
            </a:r>
            <a:endParaRPr lang="it-IT" sz="1200" b="1" dirty="0"/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37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3.4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>
                <a:solidFill>
                  <a:srgbClr val="000099"/>
                </a:solidFill>
              </a:rPr>
              <a:t>Task leader: </a:t>
            </a:r>
            <a:r>
              <a:rPr lang="en-GB" b="1" dirty="0" smtClean="0">
                <a:solidFill>
                  <a:srgbClr val="000099"/>
                </a:solidFill>
              </a:rPr>
              <a:t>JRC; </a:t>
            </a:r>
            <a:r>
              <a:rPr lang="en-GB" b="1" dirty="0">
                <a:solidFill>
                  <a:srgbClr val="000099"/>
                </a:solidFill>
              </a:rPr>
              <a:t>partners: </a:t>
            </a:r>
            <a:r>
              <a:rPr lang="en-GB" b="1" dirty="0" smtClean="0">
                <a:solidFill>
                  <a:srgbClr val="000099"/>
                </a:solidFill>
              </a:rPr>
              <a:t>UNIMI, </a:t>
            </a:r>
            <a:r>
              <a:rPr lang="en-GB" b="1" dirty="0">
                <a:solidFill>
                  <a:srgbClr val="000099"/>
                </a:solidFill>
              </a:rPr>
              <a:t>INRA </a:t>
            </a: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Considerations on these first months: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b="1" dirty="0" smtClean="0">
                <a:solidFill>
                  <a:srgbClr val="0000FF"/>
                </a:solidFill>
              </a:rPr>
              <a:t>The work carried out is a high quality one</a:t>
            </a:r>
            <a:r>
              <a:rPr lang="en-GB" sz="2000" dirty="0" smtClean="0">
                <a:solidFill>
                  <a:srgbClr val="000099"/>
                </a:solidFill>
              </a:rPr>
              <a:t>. According to my knowledge, nobody carried out such a preliminary analysis for calibrating models to be run on large areas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>
                <a:solidFill>
                  <a:srgbClr val="000099"/>
                </a:solidFill>
              </a:rPr>
              <a:t>We had some “communication problems”…</a:t>
            </a:r>
            <a:br>
              <a:rPr lang="en-GB" sz="2000" dirty="0">
                <a:solidFill>
                  <a:srgbClr val="000099"/>
                </a:solidFill>
              </a:rPr>
            </a:br>
            <a:r>
              <a:rPr lang="en-GB" sz="2000" dirty="0">
                <a:solidFill>
                  <a:srgbClr val="000099"/>
                </a:solidFill>
              </a:rPr>
              <a:t>we </a:t>
            </a:r>
            <a:r>
              <a:rPr lang="en-GB" sz="2000" dirty="0" smtClean="0">
                <a:solidFill>
                  <a:srgbClr val="000099"/>
                </a:solidFill>
              </a:rPr>
              <a:t>are surely able to do better on this point</a:t>
            </a:r>
            <a:endParaRPr lang="en-GB" sz="2000" dirty="0">
              <a:solidFill>
                <a:srgbClr val="000099"/>
              </a:solidFill>
            </a:endParaRP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We are going to send a paper on part of the work (SA)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A paper has been accepted on a study preliminary to spatially distributed sensitivity analysis, with E-AGRI contribution mentioned in the acknowledgement:</a:t>
            </a:r>
            <a:br>
              <a:rPr lang="en-GB" sz="2000" dirty="0" smtClean="0">
                <a:solidFill>
                  <a:srgbClr val="000099"/>
                </a:solidFill>
              </a:rPr>
            </a:br>
            <a:r>
              <a:rPr lang="en-GB" sz="800" dirty="0" smtClean="0">
                <a:solidFill>
                  <a:srgbClr val="000099"/>
                </a:solidFill>
              </a:rPr>
              <a:t/>
            </a:r>
            <a:br>
              <a:rPr lang="en-GB" sz="800" dirty="0" smtClean="0">
                <a:solidFill>
                  <a:srgbClr val="000099"/>
                </a:solidFill>
              </a:rPr>
            </a:br>
            <a:r>
              <a:rPr lang="en-GB" dirty="0" err="1" smtClean="0">
                <a:solidFill>
                  <a:srgbClr val="000099"/>
                </a:solidFill>
              </a:rPr>
              <a:t>Confalonieri</a:t>
            </a:r>
            <a:r>
              <a:rPr lang="en-GB" dirty="0" smtClean="0">
                <a:solidFill>
                  <a:srgbClr val="000099"/>
                </a:solidFill>
              </a:rPr>
              <a:t>, R., Bregaglio, S., Acutis, M., 2011. Quantifying plasticity in simulation models. Ecological Modelling, in press.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1" dirty="0" smtClean="0"/>
              <a:t>E-AGRI WP3 – First progress meeting - </a:t>
            </a:r>
            <a:r>
              <a:rPr lang="it-IT" sz="1200" b="1" dirty="0" smtClean="0"/>
              <a:t>Ispra</a:t>
            </a:r>
            <a:r>
              <a:rPr lang="it-IT" sz="1200" b="1" dirty="0"/>
              <a:t>, </a:t>
            </a:r>
            <a:r>
              <a:rPr lang="en-US" sz="1200" b="1" dirty="0" smtClean="0"/>
              <a:t>November</a:t>
            </a:r>
            <a:r>
              <a:rPr lang="it-IT" sz="1200" b="1" dirty="0" smtClean="0"/>
              <a:t> </a:t>
            </a:r>
            <a:r>
              <a:rPr lang="it-IT" sz="1200" b="1" dirty="0" smtClean="0"/>
              <a:t>23, </a:t>
            </a:r>
            <a:r>
              <a:rPr lang="it-IT" sz="1200" b="1" dirty="0" smtClean="0"/>
              <a:t>2011</a:t>
            </a:r>
            <a:endParaRPr lang="it-IT" sz="1200" b="1" dirty="0"/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58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1200" b="1"/>
          </a:p>
        </p:txBody>
      </p:sp>
      <p:sp>
        <p:nvSpPr>
          <p:cNvPr id="395269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395270" name="Text Box 6"/>
          <p:cNvSpPr txBox="1">
            <a:spLocks noChangeArrowheads="1"/>
          </p:cNvSpPr>
          <p:nvPr/>
        </p:nvSpPr>
        <p:spPr bwMode="auto">
          <a:xfrm>
            <a:off x="1908175" y="1628775"/>
            <a:ext cx="7235825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/>
            </a:r>
            <a:br>
              <a:rPr lang="en-GB" sz="3200" b="1" dirty="0">
                <a:solidFill>
                  <a:srgbClr val="000099"/>
                </a:solidFill>
              </a:rPr>
            </a:b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/>
            </a:r>
            <a:br>
              <a:rPr lang="en-GB" sz="2400" b="1" dirty="0" smtClean="0">
                <a:solidFill>
                  <a:srgbClr val="000099"/>
                </a:solidFill>
              </a:rPr>
            </a:br>
            <a:r>
              <a:rPr lang="en-GB" sz="2400" b="1" dirty="0" smtClean="0">
                <a:solidFill>
                  <a:srgbClr val="000099"/>
                </a:solidFill>
              </a:rPr>
              <a:t/>
            </a:r>
            <a:br>
              <a:rPr lang="en-GB" sz="2400" b="1" dirty="0" smtClean="0">
                <a:solidFill>
                  <a:srgbClr val="000099"/>
                </a:solidFill>
              </a:rPr>
            </a:br>
            <a:r>
              <a:rPr lang="en-GB" sz="2400" b="1" dirty="0" smtClean="0">
                <a:solidFill>
                  <a:srgbClr val="000099"/>
                </a:solidFill>
              </a:rPr>
              <a:t>Many thanks for your attention</a:t>
            </a:r>
            <a:endParaRPr lang="en-GB" sz="24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sz="2000" i="1" dirty="0" smtClean="0">
                <a:solidFill>
                  <a:srgbClr val="000099"/>
                </a:solidFill>
              </a:rPr>
              <a:t>E-AGRI-WP3</a:t>
            </a:r>
            <a:endParaRPr lang="en-GB" b="1" i="1" dirty="0">
              <a:solidFill>
                <a:srgbClr val="FF3399"/>
              </a:solidFill>
            </a:endParaRPr>
          </a:p>
        </p:txBody>
      </p:sp>
      <p:pic>
        <p:nvPicPr>
          <p:cNvPr id="395272" name="Picture 8" descr="0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-6350"/>
            <a:ext cx="302577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4763"/>
            <a:ext cx="4968875" cy="226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5273" name="Picture 9" descr="Risaia_Bocch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95380"/>
            <a:ext cx="31321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275" name="Picture 11" descr="genetic vs single simplex 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596968"/>
            <a:ext cx="2578101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27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97400"/>
            <a:ext cx="34829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527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-2020"/>
            <a:ext cx="3125788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magine 13" descr="logo unim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1"/>
            <a:ext cx="1183962" cy="1178700"/>
          </a:xfrm>
          <a:prstGeom prst="rect">
            <a:avLst/>
          </a:prstGeom>
        </p:spPr>
      </p:pic>
      <p:grpSp>
        <p:nvGrpSpPr>
          <p:cNvPr id="18" name="Gruppo 17"/>
          <p:cNvGrpSpPr/>
          <p:nvPr/>
        </p:nvGrpSpPr>
        <p:grpSpPr>
          <a:xfrm>
            <a:off x="1331640" y="2370118"/>
            <a:ext cx="1316488" cy="1232164"/>
            <a:chOff x="2803872" y="83587"/>
            <a:chExt cx="1451803" cy="1157463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872" y="521050"/>
              <a:ext cx="1451803" cy="720000"/>
            </a:xfrm>
            <a:prstGeom prst="rect">
              <a:avLst/>
            </a:prstGeom>
          </p:spPr>
        </p:pic>
        <p:pic>
          <p:nvPicPr>
            <p:cNvPr id="20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382" y="83587"/>
              <a:ext cx="1263786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02282"/>
            <a:ext cx="1244480" cy="87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 descr="FP7-gen-RGB-Transp2.gif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72587" y="2312297"/>
            <a:ext cx="1167765" cy="949960"/>
          </a:xfrm>
          <a:prstGeom prst="rect">
            <a:avLst/>
          </a:prstGeom>
        </p:spPr>
      </p:pic>
      <p:pic>
        <p:nvPicPr>
          <p:cNvPr id="23" name="Picture 16" descr="Logo_E-AGRI_Definitief_4.pn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59104" y="2253877"/>
            <a:ext cx="1549400" cy="1008380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555135"/>
            <a:ext cx="1254076" cy="95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50825" y="101600"/>
            <a:ext cx="864076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WP 3 tasks description</a:t>
            </a:r>
          </a:p>
          <a:p>
            <a:pPr algn="r">
              <a:spcBef>
                <a:spcPct val="50000"/>
              </a:spcBef>
            </a:pP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4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Task 3.1: Ground data collection for </a:t>
            </a:r>
            <a:r>
              <a:rPr lang="en-GB" sz="2000" dirty="0" err="1">
                <a:solidFill>
                  <a:srgbClr val="000099"/>
                </a:solidFill>
              </a:rPr>
              <a:t>BioMA</a:t>
            </a:r>
            <a:endParaRPr lang="en-GB" sz="2000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Task 3.2: Adaptation of </a:t>
            </a:r>
            <a:r>
              <a:rPr lang="en-GB" sz="2000" dirty="0" err="1">
                <a:solidFill>
                  <a:srgbClr val="000099"/>
                </a:solidFill>
              </a:rPr>
              <a:t>BioMA</a:t>
            </a:r>
            <a:r>
              <a:rPr lang="en-GB" sz="2000" dirty="0">
                <a:solidFill>
                  <a:srgbClr val="000099"/>
                </a:solidFill>
              </a:rPr>
              <a:t> for multi-model rice monitoring in China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Task 3.3: </a:t>
            </a:r>
            <a:r>
              <a:rPr lang="en-GB" sz="2000" dirty="0" err="1">
                <a:solidFill>
                  <a:srgbClr val="000099"/>
                </a:solidFill>
              </a:rPr>
              <a:t>BioMA</a:t>
            </a:r>
            <a:r>
              <a:rPr lang="en-GB" sz="2000" dirty="0">
                <a:solidFill>
                  <a:srgbClr val="000099"/>
                </a:solidFill>
              </a:rPr>
              <a:t> piloting for multi-model rice monitoring and yield forecasting in JIANGHUAI Plain, China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Task 3.4: Adaptation of </a:t>
            </a:r>
            <a:r>
              <a:rPr lang="en-GB" sz="2000" dirty="0" err="1">
                <a:solidFill>
                  <a:srgbClr val="000099"/>
                </a:solidFill>
              </a:rPr>
              <a:t>BioMA</a:t>
            </a:r>
            <a:r>
              <a:rPr lang="en-GB" sz="2000" dirty="0">
                <a:solidFill>
                  <a:srgbClr val="000099"/>
                </a:solidFill>
              </a:rPr>
              <a:t> for multi-model wheat monitoring in Morocco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Task 3.5: </a:t>
            </a:r>
            <a:r>
              <a:rPr lang="en-GB" sz="2000" dirty="0" err="1">
                <a:solidFill>
                  <a:srgbClr val="000099"/>
                </a:solidFill>
              </a:rPr>
              <a:t>BioMA</a:t>
            </a:r>
            <a:r>
              <a:rPr lang="en-GB" sz="2000" dirty="0">
                <a:solidFill>
                  <a:srgbClr val="000099"/>
                </a:solidFill>
              </a:rPr>
              <a:t> piloting for multi-model wheat monitoring and yield forecasting in Morocco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948488" y="4514850"/>
            <a:ext cx="2016125" cy="21605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03800" y="4514850"/>
            <a:ext cx="2016125" cy="216058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410325" y="4992688"/>
            <a:ext cx="1152525" cy="3857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3.1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219700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3.2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219700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3.3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596188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3.4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596188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3.5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003800" y="451485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99"/>
                </a:solidFill>
              </a:rPr>
              <a:t>Rice, China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6948488" y="450850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8000"/>
                </a:solidFill>
              </a:rPr>
              <a:t>Wheat, Morocco</a:t>
            </a: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2771775" y="5494338"/>
            <a:ext cx="6121400" cy="527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771775" y="5564188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BioMA adaptation</a:t>
            </a: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2771775" y="6115050"/>
            <a:ext cx="6121400" cy="5048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771775" y="6157913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3399"/>
                </a:solidFill>
              </a:rPr>
              <a:t>BioMA piloting</a:t>
            </a:r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5795963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>
            <a:off x="8172450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>
            <a:off x="5795963" y="5157788"/>
            <a:ext cx="0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5784850" y="5168900"/>
            <a:ext cx="6302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8172450" y="5157788"/>
            <a:ext cx="0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>
            <a:off x="7546975" y="5168900"/>
            <a:ext cx="612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1" dirty="0" smtClean="0"/>
              <a:t>E-AGRI WP3 – First progress meeting - </a:t>
            </a:r>
            <a:r>
              <a:rPr lang="it-IT" sz="1200" b="1" dirty="0" smtClean="0"/>
              <a:t>Ispra</a:t>
            </a:r>
            <a:r>
              <a:rPr lang="it-IT" sz="1200" b="1" dirty="0"/>
              <a:t>, </a:t>
            </a:r>
            <a:r>
              <a:rPr lang="en-US" sz="1200" b="1" dirty="0" smtClean="0"/>
              <a:t>November</a:t>
            </a:r>
            <a:r>
              <a:rPr lang="it-IT" sz="1200" b="1" dirty="0" smtClean="0"/>
              <a:t> </a:t>
            </a:r>
            <a:r>
              <a:rPr lang="it-IT" sz="1200" b="1" dirty="0" smtClean="0"/>
              <a:t>23, </a:t>
            </a:r>
            <a:r>
              <a:rPr lang="it-IT" sz="1200" b="1" dirty="0" smtClean="0"/>
              <a:t>2011</a:t>
            </a:r>
            <a:endParaRPr lang="it-IT" sz="1200" b="1" dirty="0"/>
          </a:p>
        </p:txBody>
      </p:sp>
      <p:pic>
        <p:nvPicPr>
          <p:cNvPr id="38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39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3.1 description</a:t>
            </a:r>
          </a:p>
          <a:p>
            <a:pPr algn="r">
              <a:spcBef>
                <a:spcPct val="50000"/>
              </a:spcBef>
            </a:pPr>
            <a:r>
              <a:rPr lang="en-GB" b="1" dirty="0">
                <a:solidFill>
                  <a:srgbClr val="000099"/>
                </a:solidFill>
              </a:rPr>
              <a:t>Task leader: JAAS; partners: JAAS, INRA </a:t>
            </a:r>
          </a:p>
          <a:p>
            <a:pPr algn="ctr">
              <a:spcBef>
                <a:spcPct val="50000"/>
              </a:spcBef>
            </a:pPr>
            <a:endParaRPr lang="en-GB" sz="14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Activity 3.1.1: Identification of the group of cultivars to be calibrated for the </a:t>
            </a:r>
            <a:r>
              <a:rPr lang="en-GB" sz="2000" dirty="0" err="1">
                <a:solidFill>
                  <a:srgbClr val="000099"/>
                </a:solidFill>
              </a:rPr>
              <a:t>BioMA</a:t>
            </a:r>
            <a:r>
              <a:rPr lang="en-GB" sz="2000" dirty="0">
                <a:solidFill>
                  <a:srgbClr val="000099"/>
                </a:solidFill>
              </a:rPr>
              <a:t> crop models (WARM, CropSyst, WOFOST)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Activity 3.1.2: Identification of measurable key variables and parameters needed for a robust calibration of the </a:t>
            </a:r>
            <a:r>
              <a:rPr lang="en-GB" sz="2000" dirty="0" err="1">
                <a:solidFill>
                  <a:srgbClr val="000099"/>
                </a:solidFill>
              </a:rPr>
              <a:t>BioMA</a:t>
            </a:r>
            <a:r>
              <a:rPr lang="en-GB" sz="2000" dirty="0">
                <a:solidFill>
                  <a:srgbClr val="000099"/>
                </a:solidFill>
              </a:rPr>
              <a:t> models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Activity 3.1.3: Collection of data (</a:t>
            </a:r>
            <a:r>
              <a:rPr lang="en-GB" sz="2000" dirty="0" err="1">
                <a:solidFill>
                  <a:srgbClr val="000099"/>
                </a:solidFill>
              </a:rPr>
              <a:t>i</a:t>
            </a:r>
            <a:r>
              <a:rPr lang="en-GB" sz="2000" dirty="0">
                <a:solidFill>
                  <a:srgbClr val="000099"/>
                </a:solidFill>
              </a:rPr>
              <a:t>) for each group of cultivar [3.1.1], (ii) for suitable variables [3.1.2], (iii) for different combinations site </a:t>
            </a:r>
            <a:r>
              <a:rPr lang="en-GB" sz="2000" dirty="0">
                <a:solidFill>
                  <a:srgbClr val="000099"/>
                </a:solidFill>
                <a:sym typeface="Symbol" pitchFamily="18" charset="2"/>
              </a:rPr>
              <a:t> year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Activity 3.1.4: Development of a database for the parameterization and calibration activities according to specifications provided by Task 3.2</a:t>
            </a: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6948488" y="4514850"/>
            <a:ext cx="2016125" cy="21605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5003800" y="4514850"/>
            <a:ext cx="2016125" cy="216058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410325" y="4992688"/>
            <a:ext cx="1152525" cy="385762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3.1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5219700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3.2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5219700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3.3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596188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3.4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7596188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3.5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5003800" y="451485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99"/>
                </a:solidFill>
              </a:rPr>
              <a:t>Rice, China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948488" y="450850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8000"/>
                </a:solidFill>
              </a:rPr>
              <a:t>Wheat, Morocco</a:t>
            </a: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2771775" y="5494338"/>
            <a:ext cx="6121400" cy="527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2771775" y="5564188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BioMA adaptation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2771775" y="6115050"/>
            <a:ext cx="6121400" cy="5048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2771775" y="6157913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3399"/>
                </a:solidFill>
              </a:rPr>
              <a:t>BioMA piloting</a:t>
            </a:r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auto">
          <a:xfrm>
            <a:off x="5795963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>
            <a:off x="8172450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>
            <a:off x="5795963" y="5157788"/>
            <a:ext cx="0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3" name="Line 22"/>
          <p:cNvSpPr>
            <a:spLocks noChangeShapeType="1"/>
          </p:cNvSpPr>
          <p:nvPr/>
        </p:nvSpPr>
        <p:spPr bwMode="auto">
          <a:xfrm>
            <a:off x="5784850" y="5168900"/>
            <a:ext cx="6302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" name="Line 23"/>
          <p:cNvSpPr>
            <a:spLocks noChangeShapeType="1"/>
          </p:cNvSpPr>
          <p:nvPr/>
        </p:nvSpPr>
        <p:spPr bwMode="auto">
          <a:xfrm>
            <a:off x="8172450" y="5157788"/>
            <a:ext cx="0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5" name="Line 24"/>
          <p:cNvSpPr>
            <a:spLocks noChangeShapeType="1"/>
          </p:cNvSpPr>
          <p:nvPr/>
        </p:nvSpPr>
        <p:spPr bwMode="auto">
          <a:xfrm>
            <a:off x="7546975" y="5168900"/>
            <a:ext cx="612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1" dirty="0" smtClean="0"/>
              <a:t>E-AGRI WP3 – First progress meeting - </a:t>
            </a:r>
            <a:r>
              <a:rPr lang="it-IT" sz="1200" b="1" dirty="0" smtClean="0"/>
              <a:t>Ispra</a:t>
            </a:r>
            <a:r>
              <a:rPr lang="it-IT" sz="1200" b="1" dirty="0"/>
              <a:t>, </a:t>
            </a:r>
            <a:r>
              <a:rPr lang="en-US" sz="1200" b="1" dirty="0" smtClean="0"/>
              <a:t>November</a:t>
            </a:r>
            <a:r>
              <a:rPr lang="it-IT" sz="1200" b="1" dirty="0" smtClean="0"/>
              <a:t> </a:t>
            </a:r>
            <a:r>
              <a:rPr lang="it-IT" sz="1200" b="1" dirty="0" smtClean="0"/>
              <a:t>23, </a:t>
            </a:r>
            <a:r>
              <a:rPr lang="it-IT" sz="1200" b="1" dirty="0" smtClean="0"/>
              <a:t>2011</a:t>
            </a:r>
            <a:endParaRPr lang="it-IT" sz="1200" b="1" dirty="0"/>
          </a:p>
        </p:txBody>
      </p:sp>
      <p:pic>
        <p:nvPicPr>
          <p:cNvPr id="5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5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89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3.1 </a:t>
            </a:r>
            <a:r>
              <a:rPr lang="en-GB" sz="3200" b="1" dirty="0" smtClean="0">
                <a:solidFill>
                  <a:srgbClr val="000099"/>
                </a:solidFill>
              </a:rPr>
              <a:t>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>
                <a:solidFill>
                  <a:srgbClr val="000099"/>
                </a:solidFill>
              </a:rPr>
              <a:t>Task leader: JAAS; partners: JAAS, INRA </a:t>
            </a:r>
          </a:p>
          <a:p>
            <a:pPr algn="ctr">
              <a:spcBef>
                <a:spcPct val="50000"/>
              </a:spcBef>
            </a:pPr>
            <a:endParaRPr lang="en-GB" sz="14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D31.1 Report on “Ground data collection for calibrating </a:t>
            </a:r>
            <a:r>
              <a:rPr lang="en-GB" sz="2000" dirty="0" err="1" smtClean="0">
                <a:solidFill>
                  <a:srgbClr val="000099"/>
                </a:solidFill>
              </a:rPr>
              <a:t>BioMA</a:t>
            </a:r>
            <a:r>
              <a:rPr lang="en-GB" sz="2000" dirty="0" smtClean="0">
                <a:solidFill>
                  <a:srgbClr val="000099"/>
                </a:solidFill>
              </a:rPr>
              <a:t> models”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>
                <a:solidFill>
                  <a:srgbClr val="000099"/>
                </a:solidFill>
              </a:rPr>
              <a:t> </a:t>
            </a:r>
            <a:r>
              <a:rPr lang="en-GB" sz="2000" dirty="0" smtClean="0">
                <a:solidFill>
                  <a:srgbClr val="000099"/>
                </a:solidFill>
              </a:rPr>
              <a:t>D31.1.A (rice in Jiangsu) </a:t>
            </a:r>
            <a:r>
              <a:rPr lang="en-GB" sz="2000" b="1" dirty="0" smtClean="0">
                <a:solidFill>
                  <a:srgbClr val="0000FF"/>
                </a:solidFill>
              </a:rPr>
              <a:t>delivered</a:t>
            </a:r>
            <a:r>
              <a:rPr lang="en-GB" sz="2000" dirty="0" smtClean="0">
                <a:solidFill>
                  <a:srgbClr val="000099"/>
                </a:solidFill>
              </a:rPr>
              <a:t> by JAAS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>
                <a:solidFill>
                  <a:srgbClr val="000099"/>
                </a:solidFill>
              </a:rPr>
              <a:t> </a:t>
            </a:r>
            <a:r>
              <a:rPr lang="en-GB" sz="2000" dirty="0" smtClean="0">
                <a:solidFill>
                  <a:srgbClr val="000099"/>
                </a:solidFill>
              </a:rPr>
              <a:t>D31.1.B (wheat in Morocco) </a:t>
            </a:r>
            <a:r>
              <a:rPr lang="en-GB" sz="2000" b="1" dirty="0" smtClean="0">
                <a:solidFill>
                  <a:srgbClr val="0000FF"/>
                </a:solidFill>
              </a:rPr>
              <a:t>delivered</a:t>
            </a:r>
            <a:r>
              <a:rPr lang="en-GB" sz="2000" dirty="0" smtClean="0">
                <a:solidFill>
                  <a:srgbClr val="000099"/>
                </a:solidFill>
              </a:rPr>
              <a:t> by INRA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1" dirty="0" smtClean="0"/>
              <a:t>E-AGRI WP3 – First progress meeting - </a:t>
            </a:r>
            <a:r>
              <a:rPr lang="it-IT" sz="1200" b="1" dirty="0" smtClean="0"/>
              <a:t>Ispra</a:t>
            </a:r>
            <a:r>
              <a:rPr lang="it-IT" sz="1200" b="1" dirty="0"/>
              <a:t>, </a:t>
            </a:r>
            <a:r>
              <a:rPr lang="en-US" sz="1200" b="1" dirty="0" smtClean="0"/>
              <a:t>November</a:t>
            </a:r>
            <a:r>
              <a:rPr lang="it-IT" sz="1200" b="1" dirty="0" smtClean="0"/>
              <a:t> </a:t>
            </a:r>
            <a:r>
              <a:rPr lang="it-IT" sz="1200" b="1" dirty="0" smtClean="0"/>
              <a:t>23, </a:t>
            </a:r>
            <a:r>
              <a:rPr lang="it-IT" sz="1200" b="1" dirty="0" smtClean="0"/>
              <a:t>2011</a:t>
            </a:r>
            <a:endParaRPr lang="it-IT" sz="1200" b="1" dirty="0"/>
          </a:p>
        </p:txBody>
      </p:sp>
      <p:pic>
        <p:nvPicPr>
          <p:cNvPr id="31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32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57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4" descr="ob_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740708"/>
            <a:ext cx="3535662" cy="5000660"/>
          </a:xfrm>
          <a:prstGeom prst="rect">
            <a:avLst/>
          </a:prstGeom>
        </p:spPr>
      </p:pic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3.1 </a:t>
            </a:r>
            <a:r>
              <a:rPr lang="en-GB" sz="3200" b="1" dirty="0" smtClean="0">
                <a:solidFill>
                  <a:srgbClr val="000099"/>
                </a:solidFill>
              </a:rPr>
              <a:t>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>
                <a:solidFill>
                  <a:srgbClr val="000099"/>
                </a:solidFill>
              </a:rPr>
              <a:t>Task leader: JAAS; partners: JAAS, INRA </a:t>
            </a: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JAAS: Experimental sites in 2011</a:t>
            </a:r>
          </a:p>
        </p:txBody>
      </p:sp>
      <p:graphicFrame>
        <p:nvGraphicFramePr>
          <p:cNvPr id="18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001682"/>
              </p:ext>
            </p:extLst>
          </p:nvPr>
        </p:nvGraphicFramePr>
        <p:xfrm>
          <a:off x="3714744" y="2600920"/>
          <a:ext cx="49720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2428892"/>
                <a:gridCol w="2043098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Location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GPS information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SD1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Shatou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Hanjiang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, Yangzhou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32 16 57.9N 119 33 50.1E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Yiling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Jiangdu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, Yangzhou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32 30 39.0N 119 41 33.4E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Fanchuan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Jiangdu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, Yangzhou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32 40 55.2N 119 40 37.5E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Lincheng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Xinghua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Taizhou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32 50 02.1N 119 47 53.2E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Changrong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Xinghua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Taizhou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32 56 28.6N 120 05 51.4E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Xiaji, Baoying, Yangzhou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33 02 07.4N 119 32 16.0E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Tugou, Jinhu, Huaian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33 03 27.5N 119 13 53.4E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Dailou, Jinhu, Huaian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33 00 57.7N 118 53 01.9E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Zhuba, Hongze, Huaian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33 14 58.4N 118 53 28.6E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0" name="TextBox 5"/>
          <p:cNvSpPr txBox="1"/>
          <p:nvPr/>
        </p:nvSpPr>
        <p:spPr>
          <a:xfrm>
            <a:off x="428596" y="5741236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00FF"/>
                </a:solidFill>
              </a:rPr>
              <a:t>Distribution of sample sites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1" dirty="0" smtClean="0"/>
              <a:t>E-AGRI WP3 – First progress meeting - </a:t>
            </a:r>
            <a:r>
              <a:rPr lang="it-IT" sz="1200" b="1" dirty="0" smtClean="0"/>
              <a:t>Ispra</a:t>
            </a:r>
            <a:r>
              <a:rPr lang="it-IT" sz="1200" b="1" dirty="0"/>
              <a:t>, </a:t>
            </a:r>
            <a:r>
              <a:rPr lang="en-US" sz="1200" b="1" dirty="0" smtClean="0"/>
              <a:t>November</a:t>
            </a:r>
            <a:r>
              <a:rPr lang="it-IT" sz="1200" b="1" dirty="0" smtClean="0"/>
              <a:t> </a:t>
            </a:r>
            <a:r>
              <a:rPr lang="it-IT" sz="1200" b="1" dirty="0" smtClean="0"/>
              <a:t>23, </a:t>
            </a:r>
            <a:r>
              <a:rPr lang="it-IT" sz="1200" b="1" dirty="0" smtClean="0"/>
              <a:t>2011</a:t>
            </a:r>
            <a:endParaRPr lang="it-IT" sz="1200" b="1" dirty="0"/>
          </a:p>
        </p:txBody>
      </p:sp>
      <p:pic>
        <p:nvPicPr>
          <p:cNvPr id="22" name="Picture 15" descr="FP7-gen-RGB-Transp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23" name="Picture 16" descr="Logo_E-AGRI_Definitief_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9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64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3.1 </a:t>
            </a:r>
            <a:r>
              <a:rPr lang="en-GB" sz="3200" b="1" dirty="0" smtClean="0">
                <a:solidFill>
                  <a:srgbClr val="000099"/>
                </a:solidFill>
              </a:rPr>
              <a:t>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>
                <a:solidFill>
                  <a:srgbClr val="000099"/>
                </a:solidFill>
              </a:rPr>
              <a:t>Task leader: JAAS; partners: JAAS, INRA </a:t>
            </a: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JAAS: Measured variables and supporting information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dirty="0" smtClean="0">
                <a:solidFill>
                  <a:srgbClr val="000099"/>
                </a:solidFill>
              </a:rPr>
              <a:t>Complete soil characterization (physical and chemical)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dirty="0" smtClean="0">
                <a:solidFill>
                  <a:srgbClr val="000099"/>
                </a:solidFill>
              </a:rPr>
              <a:t>4 different groups of varieties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dirty="0" smtClean="0">
                <a:solidFill>
                  <a:srgbClr val="000099"/>
                </a:solidFill>
              </a:rPr>
              <a:t>Different planting strategies (direct sowing – transplanting)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dirty="0" smtClean="0">
                <a:solidFill>
                  <a:srgbClr val="000099"/>
                </a:solidFill>
              </a:rPr>
              <a:t>Complete determination of phenological stages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dirty="0" smtClean="0">
                <a:solidFill>
                  <a:srgbClr val="000099"/>
                </a:solidFill>
              </a:rPr>
              <a:t>Plant height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dirty="0" smtClean="0">
                <a:solidFill>
                  <a:srgbClr val="000099"/>
                </a:solidFill>
              </a:rPr>
              <a:t>Leaves emission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dirty="0" smtClean="0">
                <a:solidFill>
                  <a:srgbClr val="000099"/>
                </a:solidFill>
              </a:rPr>
              <a:t>Green LAI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dirty="0" smtClean="0">
                <a:solidFill>
                  <a:srgbClr val="000099"/>
                </a:solidFill>
              </a:rPr>
              <a:t>Plant density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dirty="0" smtClean="0">
                <a:solidFill>
                  <a:srgbClr val="000099"/>
                </a:solidFill>
              </a:rPr>
              <a:t>Above ground biomass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dirty="0" smtClean="0">
                <a:solidFill>
                  <a:srgbClr val="000099"/>
                </a:solidFill>
              </a:rPr>
              <a:t>Yield structure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dirty="0" smtClean="0">
                <a:solidFill>
                  <a:srgbClr val="000099"/>
                </a:solidFill>
              </a:rPr>
              <a:t>Information on features of the genotypes grown during the experiments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1" dirty="0" smtClean="0"/>
              <a:t>E-AGRI WP3 – First progress meeting - </a:t>
            </a:r>
            <a:r>
              <a:rPr lang="it-IT" sz="1200" b="1" dirty="0" smtClean="0"/>
              <a:t>Ispra</a:t>
            </a:r>
            <a:r>
              <a:rPr lang="it-IT" sz="1200" b="1" dirty="0"/>
              <a:t>, </a:t>
            </a:r>
            <a:r>
              <a:rPr lang="en-US" sz="1200" b="1" dirty="0" smtClean="0"/>
              <a:t>November</a:t>
            </a:r>
            <a:r>
              <a:rPr lang="it-IT" sz="1200" b="1" dirty="0" smtClean="0"/>
              <a:t> </a:t>
            </a:r>
            <a:r>
              <a:rPr lang="it-IT" sz="1200" b="1" dirty="0" smtClean="0"/>
              <a:t>23, </a:t>
            </a:r>
            <a:r>
              <a:rPr lang="it-IT" sz="1200" b="1" dirty="0" smtClean="0"/>
              <a:t>2011</a:t>
            </a:r>
            <a:endParaRPr lang="it-IT" sz="1200" b="1" dirty="0"/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21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07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3.1 </a:t>
            </a:r>
            <a:r>
              <a:rPr lang="en-GB" sz="3200" b="1" dirty="0" smtClean="0">
                <a:solidFill>
                  <a:srgbClr val="000099"/>
                </a:solidFill>
              </a:rPr>
              <a:t>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>
                <a:solidFill>
                  <a:srgbClr val="000099"/>
                </a:solidFill>
              </a:rPr>
              <a:t>Task leader: JAAS; partners: JAAS, INRA </a:t>
            </a: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JAAS: Some of the data provided</a:t>
            </a:r>
          </a:p>
        </p:txBody>
      </p:sp>
      <p:pic>
        <p:nvPicPr>
          <p:cNvPr id="400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073299"/>
            <a:ext cx="8566150" cy="416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1" dirty="0" smtClean="0"/>
              <a:t>E-AGRI WP3 – First progress meeting - </a:t>
            </a:r>
            <a:r>
              <a:rPr lang="it-IT" sz="1200" b="1" dirty="0" smtClean="0"/>
              <a:t>Ispra</a:t>
            </a:r>
            <a:r>
              <a:rPr lang="it-IT" sz="1200" b="1" dirty="0"/>
              <a:t>, </a:t>
            </a:r>
            <a:r>
              <a:rPr lang="en-US" sz="1200" b="1" dirty="0" smtClean="0"/>
              <a:t>November</a:t>
            </a:r>
            <a:r>
              <a:rPr lang="it-IT" sz="1200" b="1" dirty="0" smtClean="0"/>
              <a:t> </a:t>
            </a:r>
            <a:r>
              <a:rPr lang="it-IT" sz="1200" b="1" dirty="0" smtClean="0"/>
              <a:t>23, </a:t>
            </a:r>
            <a:r>
              <a:rPr lang="it-IT" sz="1200" b="1" dirty="0" smtClean="0"/>
              <a:t>2011</a:t>
            </a:r>
            <a:endParaRPr lang="it-IT" sz="1200" b="1" dirty="0"/>
          </a:p>
        </p:txBody>
      </p:sp>
      <p:pic>
        <p:nvPicPr>
          <p:cNvPr id="20" name="Picture 15" descr="FP7-gen-RGB-Transp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21" name="Picture 16" descr="Logo_E-AGRI_Definitief_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89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Tasks 3.2 &amp; </a:t>
            </a:r>
            <a:r>
              <a:rPr lang="en-GB" sz="3200" b="1" dirty="0">
                <a:solidFill>
                  <a:srgbClr val="008000"/>
                </a:solidFill>
              </a:rPr>
              <a:t>3.4</a:t>
            </a:r>
            <a:r>
              <a:rPr lang="en-GB" sz="3200" b="1" dirty="0">
                <a:solidFill>
                  <a:srgbClr val="000099"/>
                </a:solidFill>
              </a:rPr>
              <a:t> description</a:t>
            </a:r>
          </a:p>
          <a:p>
            <a:pPr algn="r">
              <a:spcBef>
                <a:spcPct val="50000"/>
              </a:spcBef>
            </a:pPr>
            <a:r>
              <a:rPr lang="en-GB" b="1" dirty="0">
                <a:solidFill>
                  <a:srgbClr val="000099"/>
                </a:solidFill>
              </a:rPr>
              <a:t>Task leaders: UNIMI, </a:t>
            </a:r>
            <a:r>
              <a:rPr lang="en-GB" b="1" dirty="0">
                <a:solidFill>
                  <a:srgbClr val="008000"/>
                </a:solidFill>
              </a:rPr>
              <a:t>JRC</a:t>
            </a:r>
            <a:r>
              <a:rPr lang="en-GB" b="1" dirty="0">
                <a:solidFill>
                  <a:srgbClr val="000099"/>
                </a:solidFill>
              </a:rPr>
              <a:t>; partners: UNIMI, JRC </a:t>
            </a:r>
          </a:p>
          <a:p>
            <a:pPr algn="ctr">
              <a:spcBef>
                <a:spcPct val="50000"/>
              </a:spcBef>
            </a:pPr>
            <a:endParaRPr lang="en-GB" sz="14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Activity 3.2</a:t>
            </a:r>
            <a:r>
              <a:rPr lang="en-GB" sz="2000" dirty="0">
                <a:solidFill>
                  <a:srgbClr val="008000"/>
                </a:solidFill>
              </a:rPr>
              <a:t>(4)</a:t>
            </a:r>
            <a:r>
              <a:rPr lang="en-GB" sz="2000" dirty="0">
                <a:solidFill>
                  <a:srgbClr val="000099"/>
                </a:solidFill>
              </a:rPr>
              <a:t>.1: Spatially distributed sensitivity analysis of the </a:t>
            </a:r>
            <a:r>
              <a:rPr lang="en-GB" sz="2000" dirty="0" err="1">
                <a:solidFill>
                  <a:srgbClr val="000099"/>
                </a:solidFill>
              </a:rPr>
              <a:t>BioMA</a:t>
            </a:r>
            <a:r>
              <a:rPr lang="en-GB" sz="2000" dirty="0">
                <a:solidFill>
                  <a:srgbClr val="000099"/>
                </a:solidFill>
              </a:rPr>
              <a:t> models to identify the most relevant parameters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Activity 3.2</a:t>
            </a:r>
            <a:r>
              <a:rPr lang="en-GB" sz="2000" dirty="0">
                <a:solidFill>
                  <a:srgbClr val="008000"/>
                </a:solidFill>
              </a:rPr>
              <a:t>(4)</a:t>
            </a:r>
            <a:r>
              <a:rPr lang="en-GB" sz="2000" dirty="0">
                <a:solidFill>
                  <a:srgbClr val="000099"/>
                </a:solidFill>
              </a:rPr>
              <a:t>.2: Parameters calibration for each model and group of cultivars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Activity 3.2</a:t>
            </a:r>
            <a:r>
              <a:rPr lang="en-GB" sz="2000" dirty="0">
                <a:solidFill>
                  <a:srgbClr val="008000"/>
                </a:solidFill>
              </a:rPr>
              <a:t>(4)</a:t>
            </a:r>
            <a:r>
              <a:rPr lang="en-GB" sz="2000" dirty="0">
                <a:solidFill>
                  <a:srgbClr val="000099"/>
                </a:solidFill>
              </a:rPr>
              <a:t>.3: Evaluation of the </a:t>
            </a:r>
            <a:r>
              <a:rPr lang="en-GB" sz="2000" dirty="0" err="1">
                <a:solidFill>
                  <a:srgbClr val="000099"/>
                </a:solidFill>
              </a:rPr>
              <a:t>BioMA</a:t>
            </a:r>
            <a:r>
              <a:rPr lang="en-GB" sz="2000" dirty="0">
                <a:solidFill>
                  <a:srgbClr val="000099"/>
                </a:solidFill>
              </a:rPr>
              <a:t> models for field-scale simulations for each group of cultivars</a:t>
            </a:r>
            <a:endParaRPr lang="en-GB" sz="2000" dirty="0">
              <a:solidFill>
                <a:srgbClr val="000099"/>
              </a:solidFill>
              <a:sym typeface="Symbol" pitchFamily="18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Activity 3.2</a:t>
            </a:r>
            <a:r>
              <a:rPr lang="en-GB" sz="2000" dirty="0">
                <a:solidFill>
                  <a:srgbClr val="008000"/>
                </a:solidFill>
              </a:rPr>
              <a:t>(4)</a:t>
            </a:r>
            <a:r>
              <a:rPr lang="en-GB" sz="2000" dirty="0">
                <a:solidFill>
                  <a:srgbClr val="000099"/>
                </a:solidFill>
              </a:rPr>
              <a:t>.4: Evaluation of the </a:t>
            </a:r>
            <a:r>
              <a:rPr lang="en-GB" sz="2000" dirty="0" err="1">
                <a:solidFill>
                  <a:srgbClr val="000099"/>
                </a:solidFill>
              </a:rPr>
              <a:t>BioMA</a:t>
            </a:r>
            <a:r>
              <a:rPr lang="en-GB" sz="2000" dirty="0">
                <a:solidFill>
                  <a:srgbClr val="000099"/>
                </a:solidFill>
              </a:rPr>
              <a:t> models for large-area simulations using official yield statistics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6948488" y="4514850"/>
            <a:ext cx="2016125" cy="21605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5003800" y="4514850"/>
            <a:ext cx="2016125" cy="216058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6410325" y="4992688"/>
            <a:ext cx="1152525" cy="3857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3.1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5219700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3.3</a:t>
            </a: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7596188" y="5568950"/>
            <a:ext cx="1152525" cy="3857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3.4</a:t>
            </a: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7596188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3.5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5003800" y="451485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99"/>
                </a:solidFill>
              </a:rPr>
              <a:t>Rice, China</a:t>
            </a:r>
          </a:p>
        </p:txBody>
      </p: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6948488" y="450850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8000"/>
                </a:solidFill>
              </a:rPr>
              <a:t>Wheat, Morocco</a:t>
            </a: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2771775" y="5494338"/>
            <a:ext cx="6121400" cy="527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2771775" y="5564188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BioMA adaptation</a:t>
            </a:r>
          </a:p>
        </p:txBody>
      </p:sp>
      <p:sp>
        <p:nvSpPr>
          <p:cNvPr id="62" name="Rectangle 17"/>
          <p:cNvSpPr>
            <a:spLocks noChangeArrowheads="1"/>
          </p:cNvSpPr>
          <p:nvPr/>
        </p:nvSpPr>
        <p:spPr bwMode="auto">
          <a:xfrm>
            <a:off x="2771775" y="6115050"/>
            <a:ext cx="6121400" cy="5048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3" name="Text Box 18"/>
          <p:cNvSpPr txBox="1">
            <a:spLocks noChangeArrowheads="1"/>
          </p:cNvSpPr>
          <p:nvPr/>
        </p:nvSpPr>
        <p:spPr bwMode="auto">
          <a:xfrm>
            <a:off x="2771775" y="6157913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3399"/>
                </a:solidFill>
              </a:rPr>
              <a:t>BioMA piloting</a:t>
            </a:r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>
            <a:off x="5795963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" name="Line 20"/>
          <p:cNvSpPr>
            <a:spLocks noChangeShapeType="1"/>
          </p:cNvSpPr>
          <p:nvPr/>
        </p:nvSpPr>
        <p:spPr bwMode="auto">
          <a:xfrm>
            <a:off x="8172450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6" name="Line 21"/>
          <p:cNvSpPr>
            <a:spLocks noChangeShapeType="1"/>
          </p:cNvSpPr>
          <p:nvPr/>
        </p:nvSpPr>
        <p:spPr bwMode="auto">
          <a:xfrm>
            <a:off x="5795963" y="5157788"/>
            <a:ext cx="0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7" name="Line 22"/>
          <p:cNvSpPr>
            <a:spLocks noChangeShapeType="1"/>
          </p:cNvSpPr>
          <p:nvPr/>
        </p:nvSpPr>
        <p:spPr bwMode="auto">
          <a:xfrm>
            <a:off x="5784850" y="5168900"/>
            <a:ext cx="6302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8" name="Line 23"/>
          <p:cNvSpPr>
            <a:spLocks noChangeShapeType="1"/>
          </p:cNvSpPr>
          <p:nvPr/>
        </p:nvSpPr>
        <p:spPr bwMode="auto">
          <a:xfrm>
            <a:off x="8172450" y="5157788"/>
            <a:ext cx="0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9" name="Line 24"/>
          <p:cNvSpPr>
            <a:spLocks noChangeShapeType="1"/>
          </p:cNvSpPr>
          <p:nvPr/>
        </p:nvSpPr>
        <p:spPr bwMode="auto">
          <a:xfrm>
            <a:off x="7546975" y="5168900"/>
            <a:ext cx="612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5219700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3.2</a:t>
            </a:r>
          </a:p>
        </p:txBody>
      </p:sp>
      <p:sp>
        <p:nvSpPr>
          <p:cNvPr id="71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1" dirty="0" smtClean="0"/>
              <a:t>E-AGRI WP3 – First progress meeting - </a:t>
            </a:r>
            <a:r>
              <a:rPr lang="it-IT" sz="1200" b="1" dirty="0" smtClean="0"/>
              <a:t>Ispra</a:t>
            </a:r>
            <a:r>
              <a:rPr lang="it-IT" sz="1200" b="1" dirty="0"/>
              <a:t>, </a:t>
            </a:r>
            <a:r>
              <a:rPr lang="en-US" sz="1200" b="1" dirty="0" smtClean="0"/>
              <a:t>November</a:t>
            </a:r>
            <a:r>
              <a:rPr lang="it-IT" sz="1200" b="1" dirty="0" smtClean="0"/>
              <a:t> </a:t>
            </a:r>
            <a:r>
              <a:rPr lang="it-IT" sz="1200" b="1" dirty="0" smtClean="0"/>
              <a:t>23, </a:t>
            </a:r>
            <a:r>
              <a:rPr lang="it-IT" sz="1200" b="1" dirty="0" smtClean="0"/>
              <a:t>2011</a:t>
            </a:r>
            <a:endParaRPr lang="it-IT" sz="1200" b="1" dirty="0"/>
          </a:p>
        </p:txBody>
      </p:sp>
      <p:pic>
        <p:nvPicPr>
          <p:cNvPr id="72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73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60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3.4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>
                <a:solidFill>
                  <a:srgbClr val="000099"/>
                </a:solidFill>
              </a:rPr>
              <a:t>Task leader: </a:t>
            </a:r>
            <a:r>
              <a:rPr lang="en-GB" b="1" dirty="0" smtClean="0">
                <a:solidFill>
                  <a:srgbClr val="000099"/>
                </a:solidFill>
              </a:rPr>
              <a:t>JRC; </a:t>
            </a:r>
            <a:r>
              <a:rPr lang="en-GB" b="1" dirty="0">
                <a:solidFill>
                  <a:srgbClr val="000099"/>
                </a:solidFill>
              </a:rPr>
              <a:t>partners: </a:t>
            </a:r>
            <a:r>
              <a:rPr lang="en-GB" b="1" dirty="0" smtClean="0">
                <a:solidFill>
                  <a:srgbClr val="000099"/>
                </a:solidFill>
              </a:rPr>
              <a:t>UNIMI, </a:t>
            </a:r>
            <a:r>
              <a:rPr lang="en-GB" b="1" dirty="0">
                <a:solidFill>
                  <a:srgbClr val="000099"/>
                </a:solidFill>
              </a:rPr>
              <a:t>INRA </a:t>
            </a:r>
          </a:p>
          <a:p>
            <a:pPr algn="ctr">
              <a:spcBef>
                <a:spcPct val="50000"/>
              </a:spcBef>
            </a:pPr>
            <a:endParaRPr lang="en-GB" sz="14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D34.1 Report on “Group of wheat varieties and spatially distributed sensitivity analysis of WOFOST and CropSyst for wheat in Morocco”</a:t>
            </a:r>
          </a:p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rgbClr val="0000FF"/>
                </a:solidFill>
              </a:rPr>
              <a:t>Delivered.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99"/>
                </a:solidFill>
              </a:rPr>
              <a:t>A </a:t>
            </a:r>
            <a:r>
              <a:rPr lang="en-GB" sz="2000" b="1" dirty="0" smtClean="0">
                <a:solidFill>
                  <a:srgbClr val="0000FF"/>
                </a:solidFill>
              </a:rPr>
              <a:t>paper</a:t>
            </a:r>
            <a:r>
              <a:rPr lang="en-GB" sz="2000" dirty="0" smtClean="0">
                <a:solidFill>
                  <a:srgbClr val="000099"/>
                </a:solidFill>
              </a:rPr>
              <a:t> on the spatially distributed sensitivity analysis has been completed and it is under internal review. We think we will be able to send it within the next 2 weeks.</a:t>
            </a:r>
            <a:endParaRPr lang="en-GB" sz="2000" dirty="0">
              <a:solidFill>
                <a:srgbClr val="000099"/>
              </a:solidFill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1" dirty="0" smtClean="0"/>
              <a:t>E-AGRI WP3 – First progress meeting - </a:t>
            </a:r>
            <a:r>
              <a:rPr lang="it-IT" sz="1200" b="1" dirty="0" smtClean="0"/>
              <a:t>Ispra</a:t>
            </a:r>
            <a:r>
              <a:rPr lang="it-IT" sz="1200" b="1" dirty="0"/>
              <a:t>, </a:t>
            </a:r>
            <a:r>
              <a:rPr lang="en-US" sz="1200" b="1" dirty="0" smtClean="0"/>
              <a:t>November</a:t>
            </a:r>
            <a:r>
              <a:rPr lang="it-IT" sz="1200" b="1" dirty="0" smtClean="0"/>
              <a:t> </a:t>
            </a:r>
            <a:r>
              <a:rPr lang="it-IT" sz="1200" b="1" dirty="0" smtClean="0"/>
              <a:t>23, </a:t>
            </a:r>
            <a:r>
              <a:rPr lang="it-IT" sz="1200" b="1" dirty="0" smtClean="0"/>
              <a:t>2011</a:t>
            </a:r>
            <a:endParaRPr lang="it-IT" sz="1200" b="1" dirty="0"/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98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16853</TotalTime>
  <Words>1343</Words>
  <Application>Microsoft Office PowerPoint</Application>
  <PresentationFormat>Presentazione su schermo (4:3)</PresentationFormat>
  <Paragraphs>210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Ocean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JRC Ispra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Roberto Confalonieri</dc:creator>
  <cp:lastModifiedBy>Roberto</cp:lastModifiedBy>
  <cp:revision>591</cp:revision>
  <dcterms:created xsi:type="dcterms:W3CDTF">2009-03-03T11:22:37Z</dcterms:created>
  <dcterms:modified xsi:type="dcterms:W3CDTF">2011-11-23T09:07:59Z</dcterms:modified>
</cp:coreProperties>
</file>