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0"/>
  </p:notesMasterIdLst>
  <p:sldIdLst>
    <p:sldId id="271" r:id="rId2"/>
    <p:sldId id="285" r:id="rId3"/>
    <p:sldId id="284" r:id="rId4"/>
    <p:sldId id="286" r:id="rId5"/>
    <p:sldId id="287" r:id="rId6"/>
    <p:sldId id="288" r:id="rId7"/>
    <p:sldId id="289" r:id="rId8"/>
    <p:sldId id="28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ECA4"/>
    <a:srgbClr val="FFCC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E016D7-3D7E-4A93-8211-AB49E1845B38}" type="datetimeFigureOut">
              <a:rPr lang="fr-FR" smtClean="0"/>
              <a:pPr/>
              <a:t>23/11/2011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4D307-F6E9-4EFD-BABA-40AFDCDE9D31}" type="slidenum">
              <a:rPr lang="fr-FR" smtClean="0"/>
              <a:pPr/>
              <a:t>‹N°›</a:t>
            </a:fld>
            <a:endParaRPr lang="fr-FR"/>
          </a:p>
        </p:txBody>
      </p:sp>
    </p:spTree>
    <p:extLst>
      <p:ext uri="{BB962C8B-B14F-4D97-AF65-F5344CB8AC3E}">
        <p14:creationId xmlns="" xmlns:p14="http://schemas.microsoft.com/office/powerpoint/2010/main" val="2912895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9ECC8E1-F2ED-4AAE-A2E4-98379C9007E5}" type="datetime1">
              <a:rPr lang="fr-FR" smtClean="0"/>
              <a:pPr/>
              <a:t>23/11/2011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3170789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F9BD7B-E787-459D-8762-D1AC02849282}" type="datetime1">
              <a:rPr lang="fr-FR" smtClean="0"/>
              <a:pPr/>
              <a:t>23/11/2011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82472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C0766E1-EF23-4CFF-8683-C2C59615D944}" type="datetime1">
              <a:rPr lang="fr-FR" smtClean="0"/>
              <a:pPr/>
              <a:t>23/11/2011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3953355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37F80B-BC9F-4325-8F1C-01013DA472C2}" type="datetime1">
              <a:rPr lang="fr-FR" smtClean="0"/>
              <a:pPr/>
              <a:t>23/11/2011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402155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C36A1D8-887A-4EF8-8163-1F899C53FD7F}" type="datetime1">
              <a:rPr lang="fr-FR" smtClean="0"/>
              <a:pPr/>
              <a:t>23/11/2011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127444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509BD73-DD6A-4EA8-ACB8-7B5B09426577}" type="datetime1">
              <a:rPr lang="fr-FR" smtClean="0"/>
              <a:pPr/>
              <a:t>23/11/2011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315967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955EDD8-716A-46C9-B558-F555BF8E4D5B}" type="datetime1">
              <a:rPr lang="fr-FR" smtClean="0"/>
              <a:pPr/>
              <a:t>23/11/2011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325801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2CA23EC-B107-40CA-B18C-71A2B0405DC5}" type="datetime1">
              <a:rPr lang="fr-FR" smtClean="0"/>
              <a:pPr/>
              <a:t>23/11/2011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753082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C3376B-CAF7-4D91-82E4-43A1F71E0C4B}" type="datetime1">
              <a:rPr lang="fr-FR" smtClean="0"/>
              <a:pPr/>
              <a:t>23/11/2011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4274568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3F3CF90-51D2-47C2-BD68-167524299EFD}" type="datetime1">
              <a:rPr lang="fr-FR" smtClean="0"/>
              <a:pPr/>
              <a:t>23/11/2011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327134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2C743FF-DDA3-471E-B24A-7AC7BDF6607E}" type="datetime1">
              <a:rPr lang="fr-FR" smtClean="0"/>
              <a:pPr/>
              <a:t>23/11/2011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621D17-0D64-4143-BAE4-7E49AD4CF626}" type="slidenum">
              <a:rPr lang="fr-FR" smtClean="0"/>
              <a:pPr/>
              <a:t>‹N°›</a:t>
            </a:fld>
            <a:endParaRPr lang="fr-FR"/>
          </a:p>
        </p:txBody>
      </p:sp>
    </p:spTree>
    <p:extLst>
      <p:ext uri="{BB962C8B-B14F-4D97-AF65-F5344CB8AC3E}">
        <p14:creationId xmlns="" xmlns:p14="http://schemas.microsoft.com/office/powerpoint/2010/main" val="4023530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ECA4"/>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707B2-24A4-455C-8434-008844739B41}" type="datetime1">
              <a:rPr lang="fr-FR" smtClean="0"/>
              <a:pPr/>
              <a:t>23/11/2011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21D17-0D64-4143-BAE4-7E49AD4CF626}" type="slidenum">
              <a:rPr lang="fr-FR" smtClean="0"/>
              <a:pPr/>
              <a:t>‹N°›</a:t>
            </a:fld>
            <a:endParaRPr lang="fr-FR"/>
          </a:p>
        </p:txBody>
      </p:sp>
      <p:pic>
        <p:nvPicPr>
          <p:cNvPr id="9" name="Content Placeholder 5" descr="wheat_Grey.png"/>
          <p:cNvPicPr>
            <a:picLocks noChangeAspect="1"/>
          </p:cNvPicPr>
          <p:nvPr userDrawn="1"/>
        </p:nvPicPr>
        <p:blipFill>
          <a:blip r:embed="rId13" cstate="print"/>
          <a:stretch>
            <a:fillRect/>
          </a:stretch>
        </p:blipFill>
        <p:spPr>
          <a:xfrm>
            <a:off x="0" y="0"/>
            <a:ext cx="2285984" cy="1233540"/>
          </a:xfrm>
          <a:prstGeom prst="rect">
            <a:avLst/>
          </a:prstGeom>
        </p:spPr>
      </p:pic>
      <p:pic>
        <p:nvPicPr>
          <p:cNvPr id="10" name="Picture 8" descr="Logo_E-AGRI_Definitief_Transparant_C.png"/>
          <p:cNvPicPr>
            <a:picLocks noChangeAspect="1"/>
          </p:cNvPicPr>
          <p:nvPr userDrawn="1"/>
        </p:nvPicPr>
        <p:blipFill>
          <a:blip r:embed="rId14" cstate="print"/>
          <a:stretch>
            <a:fillRect/>
          </a:stretch>
        </p:blipFill>
        <p:spPr>
          <a:xfrm>
            <a:off x="7452320" y="5805264"/>
            <a:ext cx="1452560" cy="945083"/>
          </a:xfrm>
          <a:prstGeom prst="rect">
            <a:avLst/>
          </a:prstGeom>
        </p:spPr>
      </p:pic>
      <p:sp>
        <p:nvSpPr>
          <p:cNvPr id="11" name="Rectangle 10"/>
          <p:cNvSpPr/>
          <p:nvPr userDrawn="1"/>
        </p:nvSpPr>
        <p:spPr>
          <a:xfrm>
            <a:off x="2285984" y="0"/>
            <a:ext cx="6858016" cy="12335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22064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18939" y="4509120"/>
            <a:ext cx="4901214" cy="830997"/>
          </a:xfrm>
          <a:prstGeom prst="rect">
            <a:avLst/>
          </a:prstGeom>
          <a:noFill/>
        </p:spPr>
        <p:txBody>
          <a:bodyPr wrap="none" rtlCol="0">
            <a:spAutoFit/>
          </a:bodyPr>
          <a:lstStyle/>
          <a:p>
            <a:pPr algn="ctr"/>
            <a:r>
              <a:rPr lang="fr-FR" sz="1600" dirty="0" smtClean="0"/>
              <a:t>Mohammed </a:t>
            </a:r>
            <a:r>
              <a:rPr lang="fr-FR" sz="1600" dirty="0" err="1" smtClean="0"/>
              <a:t>Jlibene</a:t>
            </a:r>
            <a:r>
              <a:rPr lang="fr-FR" sz="1600" dirty="0" smtClean="0"/>
              <a:t>, </a:t>
            </a:r>
            <a:r>
              <a:rPr lang="fr-FR" sz="1600" dirty="0" err="1" smtClean="0"/>
              <a:t>Nasserlehaq</a:t>
            </a:r>
            <a:r>
              <a:rPr lang="fr-FR" sz="1600" dirty="0" smtClean="0"/>
              <a:t> </a:t>
            </a:r>
            <a:r>
              <a:rPr lang="fr-FR" sz="1600" dirty="0" err="1" smtClean="0"/>
              <a:t>Nsarellah</a:t>
            </a:r>
            <a:r>
              <a:rPr lang="fr-FR" sz="1600" dirty="0" smtClean="0"/>
              <a:t>, Riad </a:t>
            </a:r>
            <a:r>
              <a:rPr lang="fr-FR" sz="1600" dirty="0" err="1" smtClean="0"/>
              <a:t>Balaghi</a:t>
            </a:r>
            <a:endParaRPr lang="fr-FR" sz="1600" dirty="0" smtClean="0"/>
          </a:p>
          <a:p>
            <a:pPr algn="ctr"/>
            <a:endParaRPr lang="fr-FR" sz="1600" dirty="0" smtClean="0"/>
          </a:p>
          <a:p>
            <a:pPr algn="ctr"/>
            <a:r>
              <a:rPr lang="fr-FR" sz="1600" dirty="0" smtClean="0"/>
              <a:t>(INRA – </a:t>
            </a:r>
            <a:r>
              <a:rPr lang="fr-FR" sz="1600" dirty="0" err="1" smtClean="0"/>
              <a:t>Morocco</a:t>
            </a:r>
            <a:r>
              <a:rPr lang="fr-FR" sz="1600" dirty="0" smtClean="0"/>
              <a:t>)</a:t>
            </a:r>
          </a:p>
        </p:txBody>
      </p:sp>
      <p:sp>
        <p:nvSpPr>
          <p:cNvPr id="4" name="Rectangle 3"/>
          <p:cNvSpPr/>
          <p:nvPr/>
        </p:nvSpPr>
        <p:spPr>
          <a:xfrm>
            <a:off x="179512" y="1988840"/>
            <a:ext cx="8640960" cy="1077218"/>
          </a:xfrm>
          <a:prstGeom prst="rect">
            <a:avLst/>
          </a:prstGeom>
        </p:spPr>
        <p:txBody>
          <a:bodyPr wrap="square">
            <a:spAutoFit/>
          </a:bodyPr>
          <a:lstStyle/>
          <a:p>
            <a:pPr lvl="0" algn="ctr" fontAlgn="auto">
              <a:spcAft>
                <a:spcPts val="0"/>
              </a:spcAft>
              <a:defRPr/>
            </a:pPr>
            <a:r>
              <a:rPr lang="en-GB"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E-</a:t>
            </a:r>
            <a:r>
              <a:rPr lang="en-GB"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Agri</a:t>
            </a:r>
            <a:r>
              <a:rPr lang="en-GB"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 Progress meeting</a:t>
            </a:r>
          </a:p>
          <a:p>
            <a:pPr lvl="0" algn="ctr" fontAlgn="auto">
              <a:spcAft>
                <a:spcPts val="0"/>
              </a:spcAft>
              <a:defRPr/>
            </a:pPr>
            <a:r>
              <a:rPr lang="en-GB" sz="3200"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Ispra</a:t>
            </a:r>
            <a:r>
              <a:rPr lang="en-GB"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 November 23</a:t>
            </a:r>
            <a:r>
              <a:rPr lang="en-GB" sz="3200" b="1" baseline="30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th</a:t>
            </a:r>
            <a:r>
              <a:rPr lang="en-GB" sz="3200"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rPr>
              <a:t> 2011</a:t>
            </a:r>
            <a:endParaRPr lang="en-GB"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itchFamily="34" charset="0"/>
              <a:cs typeface="Calibri" pitchFamily="34" charset="0"/>
            </a:endParaRPr>
          </a:p>
        </p:txBody>
      </p:sp>
      <p:sp>
        <p:nvSpPr>
          <p:cNvPr id="3" name="Espace réservé du numéro de diapositive 2"/>
          <p:cNvSpPr>
            <a:spLocks noGrp="1"/>
          </p:cNvSpPr>
          <p:nvPr>
            <p:ph type="sldNum" sz="quarter" idx="12"/>
          </p:nvPr>
        </p:nvSpPr>
        <p:spPr/>
        <p:txBody>
          <a:bodyPr/>
          <a:lstStyle/>
          <a:p>
            <a:fld id="{CB621D17-0D64-4143-BAE4-7E49AD4CF626}" type="slidenum">
              <a:rPr lang="fr-FR" smtClean="0">
                <a:solidFill>
                  <a:schemeClr val="tx1"/>
                </a:solidFill>
              </a:rPr>
              <a:pPr/>
              <a:t>1</a:t>
            </a:fld>
            <a:endParaRPr lang="fr-FR" dirty="0">
              <a:solidFill>
                <a:schemeClr val="tx1"/>
              </a:solidFill>
            </a:endParaRPr>
          </a:p>
        </p:txBody>
      </p:sp>
      <p:sp>
        <p:nvSpPr>
          <p:cNvPr id="5" name="ZoneTexte 4"/>
          <p:cNvSpPr txBox="1"/>
          <p:nvPr/>
        </p:nvSpPr>
        <p:spPr>
          <a:xfrm>
            <a:off x="1475656" y="3284984"/>
            <a:ext cx="7136634" cy="461665"/>
          </a:xfrm>
          <a:prstGeom prst="rect">
            <a:avLst/>
          </a:prstGeom>
          <a:noFill/>
        </p:spPr>
        <p:txBody>
          <a:bodyPr wrap="none" rtlCol="0">
            <a:spAutoFit/>
          </a:bodyPr>
          <a:lstStyle/>
          <a:p>
            <a:r>
              <a:rPr lang="en-US" sz="2400" b="1" dirty="0" smtClean="0"/>
              <a:t>WP 31.1 : Ground data collection for </a:t>
            </a:r>
            <a:r>
              <a:rPr lang="en-US" sz="2400" b="1" dirty="0" err="1" smtClean="0"/>
              <a:t>BioMA</a:t>
            </a:r>
            <a:r>
              <a:rPr lang="en-US" sz="2400" b="1" dirty="0" smtClean="0"/>
              <a:t> (Morocco)</a:t>
            </a:r>
            <a:endParaRPr lang="en-US" sz="2400" b="1" dirty="0"/>
          </a:p>
        </p:txBody>
      </p:sp>
      <p:sp>
        <p:nvSpPr>
          <p:cNvPr id="6" name="ZoneTexte 5"/>
          <p:cNvSpPr txBox="1"/>
          <p:nvPr/>
        </p:nvSpPr>
        <p:spPr>
          <a:xfrm>
            <a:off x="2924965" y="3789040"/>
            <a:ext cx="3054362" cy="707886"/>
          </a:xfrm>
          <a:prstGeom prst="rect">
            <a:avLst/>
          </a:prstGeom>
          <a:noFill/>
        </p:spPr>
        <p:txBody>
          <a:bodyPr wrap="none" rtlCol="0">
            <a:spAutoFit/>
          </a:bodyPr>
          <a:lstStyle/>
          <a:p>
            <a:pPr algn="ctr"/>
            <a:r>
              <a:rPr lang="en-US" sz="2000" b="1" dirty="0" smtClean="0"/>
              <a:t>Leading institution : </a:t>
            </a:r>
            <a:r>
              <a:rPr lang="en-US" sz="2000" b="1" dirty="0" err="1" smtClean="0"/>
              <a:t>UNIMI</a:t>
            </a:r>
            <a:endParaRPr lang="en-US" sz="2000" b="1" dirty="0" smtClean="0"/>
          </a:p>
          <a:p>
            <a:pPr algn="ctr"/>
            <a:r>
              <a:rPr lang="en-US" sz="2000" b="1" dirty="0" smtClean="0"/>
              <a:t>Months: 1-30</a:t>
            </a:r>
            <a:endParaRPr lang="en-US" sz="2000" b="1" dirty="0"/>
          </a:p>
        </p:txBody>
      </p:sp>
      <p:pic>
        <p:nvPicPr>
          <p:cNvPr id="7" name="Picture 15" descr="FP7-gen-RGB-Transp2.gif"/>
          <p:cNvPicPr/>
          <p:nvPr/>
        </p:nvPicPr>
        <p:blipFill>
          <a:blip r:embed="rId2" cstate="print"/>
          <a:stretch>
            <a:fillRect/>
          </a:stretch>
        </p:blipFill>
        <p:spPr>
          <a:xfrm>
            <a:off x="7508504" y="188640"/>
            <a:ext cx="1167952" cy="950026"/>
          </a:xfrm>
          <a:prstGeom prst="rect">
            <a:avLst/>
          </a:prstGeom>
        </p:spPr>
      </p:pic>
    </p:spTree>
    <p:extLst>
      <p:ext uri="{BB962C8B-B14F-4D97-AF65-F5344CB8AC3E}">
        <p14:creationId xmlns="" xmlns:p14="http://schemas.microsoft.com/office/powerpoint/2010/main" val="2336448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2</a:t>
            </a:fld>
            <a:endParaRPr lang="fr-FR"/>
          </a:p>
        </p:txBody>
      </p:sp>
      <p:sp>
        <p:nvSpPr>
          <p:cNvPr id="9" name="Rectangle 8"/>
          <p:cNvSpPr/>
          <p:nvPr/>
        </p:nvSpPr>
        <p:spPr>
          <a:xfrm>
            <a:off x="2390056" y="370548"/>
            <a:ext cx="6299449" cy="584775"/>
          </a:xfrm>
          <a:prstGeom prst="rect">
            <a:avLst/>
          </a:prstGeom>
        </p:spPr>
        <p:txBody>
          <a:bodyPr wrap="square">
            <a:spAutoFit/>
          </a:bodyPr>
          <a:lstStyle/>
          <a:p>
            <a:pPr lvl="0" fontAlgn="auto">
              <a:spcAft>
                <a:spcPts val="0"/>
              </a:spcAft>
              <a:defRPr/>
            </a:pPr>
            <a:r>
              <a:rPr lang="en-US" sz="3200" b="1" dirty="0" smtClean="0">
                <a:solidFill>
                  <a:srgbClr val="008000"/>
                </a:solidFill>
                <a:latin typeface="Calibri" pitchFamily="34" charset="0"/>
                <a:cs typeface="Calibri" pitchFamily="34" charset="0"/>
              </a:rPr>
              <a:t>Location of field experimental trials</a:t>
            </a:r>
            <a:endParaRPr lang="en-GB" sz="3200" b="1" dirty="0">
              <a:solidFill>
                <a:srgbClr val="008000"/>
              </a:solidFill>
              <a:latin typeface="Calibri" pitchFamily="34" charset="0"/>
              <a:cs typeface="Calibri" pitchFamily="34" charset="0"/>
            </a:endParaRPr>
          </a:p>
        </p:txBody>
      </p:sp>
      <p:pic>
        <p:nvPicPr>
          <p:cNvPr id="5" name="Image 4"/>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tretch>
            <a:fillRect/>
          </a:stretch>
        </p:blipFill>
        <p:spPr>
          <a:xfrm>
            <a:off x="2123113" y="259772"/>
            <a:ext cx="4897774" cy="633845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3</a:t>
            </a:fld>
            <a:endParaRPr lang="fr-FR"/>
          </a:p>
        </p:txBody>
      </p:sp>
      <p:graphicFrame>
        <p:nvGraphicFramePr>
          <p:cNvPr id="7" name="Tableau 6"/>
          <p:cNvGraphicFramePr>
            <a:graphicFrameLocks noGrp="1"/>
          </p:cNvGraphicFramePr>
          <p:nvPr/>
        </p:nvGraphicFramePr>
        <p:xfrm>
          <a:off x="395537" y="1916835"/>
          <a:ext cx="8136902" cy="4435015"/>
        </p:xfrm>
        <a:graphic>
          <a:graphicData uri="http://schemas.openxmlformats.org/drawingml/2006/table">
            <a:tbl>
              <a:tblPr/>
              <a:tblGrid>
                <a:gridCol w="1594981"/>
                <a:gridCol w="813547"/>
                <a:gridCol w="1209616"/>
                <a:gridCol w="2259379"/>
                <a:gridCol w="2259379"/>
              </a:tblGrid>
              <a:tr h="286395">
                <a:tc rowSpan="2">
                  <a:txBody>
                    <a:bodyPr/>
                    <a:lstStyle/>
                    <a:p>
                      <a:pPr algn="just">
                        <a:spcAft>
                          <a:spcPts val="0"/>
                        </a:spcAft>
                      </a:pPr>
                      <a:r>
                        <a:rPr lang="en-US" sz="1600" b="1">
                          <a:solidFill>
                            <a:srgbClr val="FFFFFF"/>
                          </a:solidFill>
                          <a:latin typeface="Calibri"/>
                          <a:ea typeface="Times New Roman"/>
                          <a:cs typeface="Calibri"/>
                        </a:rPr>
                        <a:t>INRA Experimental Station</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gridSpan="2">
                  <a:txBody>
                    <a:bodyPr/>
                    <a:lstStyle/>
                    <a:p>
                      <a:pPr algn="ctr">
                        <a:spcAft>
                          <a:spcPts val="0"/>
                        </a:spcAft>
                      </a:pPr>
                      <a:r>
                        <a:rPr lang="en-US" sz="1600" b="1">
                          <a:solidFill>
                            <a:srgbClr val="FFFFFF"/>
                          </a:solidFill>
                          <a:latin typeface="Calibri"/>
                          <a:ea typeface="Times New Roman"/>
                          <a:cs typeface="Calibri"/>
                        </a:rPr>
                        <a:t>Coordinates</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4A3DC"/>
                    </a:solidFill>
                  </a:tcPr>
                </a:tc>
                <a:tc hMerge="1">
                  <a:txBody>
                    <a:bodyPr/>
                    <a:lstStyle/>
                    <a:p>
                      <a:endParaRPr lang="en-US"/>
                    </a:p>
                  </a:txBody>
                  <a:tcPr/>
                </a:tc>
                <a:tc>
                  <a:txBody>
                    <a:bodyPr/>
                    <a:lstStyle/>
                    <a:p>
                      <a:pPr algn="ctr">
                        <a:spcAft>
                          <a:spcPts val="0"/>
                        </a:spcAft>
                      </a:pPr>
                      <a:r>
                        <a:rPr lang="en-US" sz="1600" b="1">
                          <a:solidFill>
                            <a:srgbClr val="FFFFFF"/>
                          </a:solidFill>
                          <a:latin typeface="Calibri"/>
                          <a:ea typeface="Times New Roman"/>
                          <a:cs typeface="Calibri"/>
                        </a:rPr>
                        <a:t>Agroecological zone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b="1">
                          <a:solidFill>
                            <a:srgbClr val="FFFFFF"/>
                          </a:solidFill>
                          <a:latin typeface="Calibri"/>
                          <a:ea typeface="Times New Roman"/>
                          <a:cs typeface="Calibri"/>
                        </a:rPr>
                        <a:t>Major stresses</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4A3DC"/>
                    </a:solidFill>
                  </a:tcPr>
                </a:tc>
              </a:tr>
              <a:tr h="538423">
                <a:tc vMerge="1">
                  <a:txBody>
                    <a:bodyPr/>
                    <a:lstStyle/>
                    <a:p>
                      <a:endParaRPr lang="en-US"/>
                    </a:p>
                  </a:txBody>
                  <a:tcPr/>
                </a:tc>
                <a:tc>
                  <a:txBody>
                    <a:bodyPr/>
                    <a:lstStyle/>
                    <a:p>
                      <a:pPr algn="ctr">
                        <a:spcAft>
                          <a:spcPts val="0"/>
                        </a:spcAft>
                      </a:pPr>
                      <a:r>
                        <a:rPr lang="en-US" sz="1600" b="1">
                          <a:solidFill>
                            <a:srgbClr val="000000"/>
                          </a:solidFill>
                          <a:latin typeface="Calibri"/>
                          <a:ea typeface="Times New Roman"/>
                          <a:cs typeface="Calibri"/>
                        </a:rPr>
                        <a:t>Latitude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b="1">
                          <a:solidFill>
                            <a:srgbClr val="000000"/>
                          </a:solidFill>
                          <a:latin typeface="Calibri"/>
                          <a:ea typeface="Times New Roman"/>
                          <a:cs typeface="Calibri"/>
                        </a:rPr>
                        <a:t>Longitude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r>
              <a:tr h="286395">
                <a:tc>
                  <a:txBody>
                    <a:bodyPr/>
                    <a:lstStyle/>
                    <a:p>
                      <a:pPr algn="just">
                        <a:spcAft>
                          <a:spcPts val="0"/>
                        </a:spcAft>
                      </a:pPr>
                      <a:r>
                        <a:rPr lang="en-US" sz="1600" b="1">
                          <a:solidFill>
                            <a:srgbClr val="FFFFFF"/>
                          </a:solidFill>
                          <a:latin typeface="Calibri"/>
                          <a:ea typeface="Times New Roman"/>
                          <a:cs typeface="Calibri"/>
                        </a:rPr>
                        <a:t>Afourer</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32.217</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-6.500</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Irrigated</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Rusts, terminal heat</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r>
              <a:tr h="504056">
                <a:tc>
                  <a:txBody>
                    <a:bodyPr/>
                    <a:lstStyle/>
                    <a:p>
                      <a:pPr algn="just">
                        <a:spcAft>
                          <a:spcPts val="0"/>
                        </a:spcAft>
                      </a:pPr>
                      <a:r>
                        <a:rPr lang="en-US" sz="1600" b="1">
                          <a:solidFill>
                            <a:srgbClr val="FFFFFF"/>
                          </a:solidFill>
                          <a:latin typeface="Calibri"/>
                          <a:ea typeface="Times New Roman"/>
                          <a:cs typeface="Calibri"/>
                        </a:rPr>
                        <a:t>Annoceur</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33.667</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-4.850</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Mountain</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Cold, drought, Hessian fly, rusts</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r>
              <a:tr h="504056">
                <a:tc>
                  <a:txBody>
                    <a:bodyPr/>
                    <a:lstStyle/>
                    <a:p>
                      <a:pPr algn="just">
                        <a:spcAft>
                          <a:spcPts val="0"/>
                        </a:spcAft>
                      </a:pPr>
                      <a:r>
                        <a:rPr lang="en-US" sz="1600" b="1">
                          <a:solidFill>
                            <a:srgbClr val="FFFFFF"/>
                          </a:solidFill>
                          <a:latin typeface="Calibri"/>
                          <a:ea typeface="Times New Roman"/>
                          <a:cs typeface="Calibri"/>
                        </a:rPr>
                        <a:t>Jemaa Shaim</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32.350</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-8.850</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Semi arid</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Drought, Hessian fly, Leaf rust</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r>
              <a:tr h="549879">
                <a:tc>
                  <a:txBody>
                    <a:bodyPr/>
                    <a:lstStyle/>
                    <a:p>
                      <a:pPr algn="just">
                        <a:spcAft>
                          <a:spcPts val="0"/>
                        </a:spcAft>
                      </a:pPr>
                      <a:r>
                        <a:rPr lang="en-US" sz="1600" b="1">
                          <a:solidFill>
                            <a:srgbClr val="FFFFFF"/>
                          </a:solidFill>
                          <a:latin typeface="Calibri"/>
                          <a:ea typeface="Times New Roman"/>
                          <a:cs typeface="Calibri"/>
                        </a:rPr>
                        <a:t>Khemiss Zmamra</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32.633</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-8.700</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Semi arid</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Drought, Hessian fly, Leaf rust</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r>
              <a:tr h="504056">
                <a:tc>
                  <a:txBody>
                    <a:bodyPr/>
                    <a:lstStyle/>
                    <a:p>
                      <a:pPr algn="just">
                        <a:spcAft>
                          <a:spcPts val="0"/>
                        </a:spcAft>
                      </a:pPr>
                      <a:r>
                        <a:rPr lang="en-US" sz="1600" b="1">
                          <a:solidFill>
                            <a:srgbClr val="FFFFFF"/>
                          </a:solidFill>
                          <a:latin typeface="Calibri"/>
                          <a:ea typeface="Times New Roman"/>
                          <a:cs typeface="Calibri"/>
                        </a:rPr>
                        <a:t>Marchouch</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33.987</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-6.496</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Favourable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Rusts, septoria, Hessian fly, drought</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r>
              <a:tr h="286395">
                <a:tc>
                  <a:txBody>
                    <a:bodyPr/>
                    <a:lstStyle/>
                    <a:p>
                      <a:pPr algn="just">
                        <a:spcAft>
                          <a:spcPts val="0"/>
                        </a:spcAft>
                      </a:pPr>
                      <a:r>
                        <a:rPr lang="en-US" sz="1600" b="1">
                          <a:solidFill>
                            <a:srgbClr val="FFFFFF"/>
                          </a:solidFill>
                          <a:latin typeface="Calibri"/>
                          <a:ea typeface="Times New Roman"/>
                          <a:cs typeface="Calibri"/>
                        </a:rPr>
                        <a:t>Sidi Allal Tazi</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34.520</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-6.324</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Favourable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Septoria, rusts, Hessian fly</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r>
              <a:tr h="286395">
                <a:tc>
                  <a:txBody>
                    <a:bodyPr/>
                    <a:lstStyle/>
                    <a:p>
                      <a:pPr algn="just">
                        <a:spcAft>
                          <a:spcPts val="0"/>
                        </a:spcAft>
                      </a:pPr>
                      <a:r>
                        <a:rPr lang="en-US" sz="1600" b="1">
                          <a:solidFill>
                            <a:srgbClr val="FFFFFF"/>
                          </a:solidFill>
                          <a:latin typeface="Calibri"/>
                          <a:ea typeface="Times New Roman"/>
                          <a:cs typeface="Calibri"/>
                        </a:rPr>
                        <a:t>Sidi El Aydi</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33.167</a:t>
                      </a:r>
                      <a:endParaRPr lang="fr-FR" sz="1600">
                        <a:latin typeface="Calibri"/>
                        <a:ea typeface="Times New Roman"/>
                        <a:cs typeface="Times New Roman"/>
                      </a:endParaRPr>
                    </a:p>
                  </a:txBody>
                  <a:tcPr marL="68580" marR="68580" marT="0" marB="0" anchor="b">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-7.400</a:t>
                      </a:r>
                      <a:endParaRPr lang="fr-FR" sz="1600">
                        <a:latin typeface="Calibri"/>
                        <a:ea typeface="Times New Roman"/>
                        <a:cs typeface="Times New Roman"/>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Intermediate</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c>
                  <a:txBody>
                    <a:bodyPr/>
                    <a:lstStyle/>
                    <a:p>
                      <a:pPr algn="ctr">
                        <a:spcAft>
                          <a:spcPts val="0"/>
                        </a:spcAft>
                      </a:pPr>
                      <a:r>
                        <a:rPr lang="en-US" sz="1600">
                          <a:solidFill>
                            <a:srgbClr val="000000"/>
                          </a:solidFill>
                          <a:latin typeface="Calibri"/>
                          <a:ea typeface="Times New Roman"/>
                          <a:cs typeface="Calibri"/>
                        </a:rPr>
                        <a:t>Drought, Hessian fly, rusts</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E8F6"/>
                    </a:solidFill>
                  </a:tcPr>
                </a:tc>
              </a:tr>
              <a:tr h="286395">
                <a:tc>
                  <a:txBody>
                    <a:bodyPr/>
                    <a:lstStyle/>
                    <a:p>
                      <a:pPr algn="just">
                        <a:spcAft>
                          <a:spcPts val="0"/>
                        </a:spcAft>
                      </a:pPr>
                      <a:r>
                        <a:rPr lang="en-US" sz="1600" b="1">
                          <a:solidFill>
                            <a:srgbClr val="FFFFFF"/>
                          </a:solidFill>
                          <a:latin typeface="Calibri"/>
                          <a:ea typeface="Times New Roman"/>
                          <a:cs typeface="Calibri"/>
                        </a:rPr>
                        <a:t>Tassaout</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34A3DC"/>
                    </a:solidFill>
                  </a:tcPr>
                </a:tc>
                <a:tc>
                  <a:txBody>
                    <a:bodyPr/>
                    <a:lstStyle/>
                    <a:p>
                      <a:pPr algn="ctr">
                        <a:spcAft>
                          <a:spcPts val="0"/>
                        </a:spcAft>
                      </a:pPr>
                      <a:r>
                        <a:rPr lang="en-US" sz="1600">
                          <a:solidFill>
                            <a:srgbClr val="000000"/>
                          </a:solidFill>
                          <a:latin typeface="Calibri"/>
                          <a:ea typeface="Times New Roman"/>
                          <a:cs typeface="Calibri"/>
                        </a:rPr>
                        <a:t>31.420</a:t>
                      </a:r>
                      <a:endParaRPr lang="fr-FR" sz="16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-6.467</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a:solidFill>
                            <a:srgbClr val="000000"/>
                          </a:solidFill>
                          <a:latin typeface="Calibri"/>
                          <a:ea typeface="Times New Roman"/>
                          <a:cs typeface="Calibri"/>
                        </a:rPr>
                        <a:t>Irrigated</a:t>
                      </a:r>
                      <a:endParaRPr lang="fr-FR" sz="16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c>
                  <a:txBody>
                    <a:bodyPr/>
                    <a:lstStyle/>
                    <a:p>
                      <a:pPr algn="ctr">
                        <a:spcAft>
                          <a:spcPts val="0"/>
                        </a:spcAft>
                      </a:pPr>
                      <a:r>
                        <a:rPr lang="en-US" sz="1600" dirty="0">
                          <a:solidFill>
                            <a:srgbClr val="000000"/>
                          </a:solidFill>
                          <a:latin typeface="Calibri"/>
                          <a:ea typeface="Times New Roman"/>
                          <a:cs typeface="Calibri"/>
                        </a:rPr>
                        <a:t>Rusts, terminal heat</a:t>
                      </a:r>
                      <a:endParaRPr lang="fr-FR" sz="1600" dirty="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9D1ED"/>
                    </a:solidFill>
                  </a:tcPr>
                </a:tc>
              </a:tr>
            </a:tbl>
          </a:graphicData>
        </a:graphic>
      </p:graphicFrame>
      <p:sp>
        <p:nvSpPr>
          <p:cNvPr id="9" name="Rectangle 8"/>
          <p:cNvSpPr/>
          <p:nvPr/>
        </p:nvSpPr>
        <p:spPr>
          <a:xfrm>
            <a:off x="2390056" y="370548"/>
            <a:ext cx="6299449" cy="584775"/>
          </a:xfrm>
          <a:prstGeom prst="rect">
            <a:avLst/>
          </a:prstGeom>
        </p:spPr>
        <p:txBody>
          <a:bodyPr wrap="square">
            <a:spAutoFit/>
          </a:bodyPr>
          <a:lstStyle/>
          <a:p>
            <a:pPr lvl="0" fontAlgn="auto">
              <a:spcAft>
                <a:spcPts val="0"/>
              </a:spcAft>
              <a:defRPr/>
            </a:pPr>
            <a:r>
              <a:rPr lang="en-US" sz="3200" b="1" dirty="0" smtClean="0">
                <a:solidFill>
                  <a:srgbClr val="008000"/>
                </a:solidFill>
                <a:latin typeface="Calibri" pitchFamily="34" charset="0"/>
                <a:cs typeface="Calibri" pitchFamily="34" charset="0"/>
              </a:rPr>
              <a:t>Location of field experimental trials</a:t>
            </a:r>
            <a:endParaRPr lang="en-GB" sz="3200" b="1" dirty="0">
              <a:solidFill>
                <a:srgbClr val="008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4</a:t>
            </a:fld>
            <a:endParaRPr lang="fr-FR"/>
          </a:p>
        </p:txBody>
      </p:sp>
      <p:sp>
        <p:nvSpPr>
          <p:cNvPr id="9" name="Rectangle 8"/>
          <p:cNvSpPr/>
          <p:nvPr/>
        </p:nvSpPr>
        <p:spPr>
          <a:xfrm>
            <a:off x="2339752" y="370548"/>
            <a:ext cx="6753944" cy="523220"/>
          </a:xfrm>
          <a:prstGeom prst="rect">
            <a:avLst/>
          </a:prstGeom>
        </p:spPr>
        <p:txBody>
          <a:bodyPr wrap="square">
            <a:spAutoFit/>
          </a:bodyPr>
          <a:lstStyle/>
          <a:p>
            <a:pPr lvl="0" fontAlgn="auto">
              <a:spcAft>
                <a:spcPts val="0"/>
              </a:spcAft>
              <a:defRPr/>
            </a:pPr>
            <a:r>
              <a:rPr lang="en-US" sz="2800" b="1" dirty="0" smtClean="0">
                <a:solidFill>
                  <a:srgbClr val="008000"/>
                </a:solidFill>
                <a:latin typeface="Calibri" pitchFamily="34" charset="0"/>
                <a:cs typeface="Calibri" pitchFamily="34" charset="0"/>
              </a:rPr>
              <a:t>Collected parameters for </a:t>
            </a:r>
            <a:r>
              <a:rPr lang="en-US" sz="2800" b="1" dirty="0" err="1" smtClean="0">
                <a:solidFill>
                  <a:srgbClr val="008000"/>
                </a:solidFill>
                <a:latin typeface="Calibri" pitchFamily="34" charset="0"/>
                <a:cs typeface="Calibri" pitchFamily="34" charset="0"/>
              </a:rPr>
              <a:t>BioMA</a:t>
            </a:r>
            <a:r>
              <a:rPr lang="en-US" sz="2800" b="1" dirty="0" smtClean="0">
                <a:solidFill>
                  <a:srgbClr val="008000"/>
                </a:solidFill>
                <a:latin typeface="Calibri" pitchFamily="34" charset="0"/>
                <a:cs typeface="Calibri" pitchFamily="34" charset="0"/>
              </a:rPr>
              <a:t> calibration</a:t>
            </a:r>
            <a:endParaRPr lang="en-GB" sz="2800" b="1" dirty="0">
              <a:solidFill>
                <a:srgbClr val="008000"/>
              </a:solidFill>
              <a:latin typeface="Calibri" pitchFamily="34" charset="0"/>
              <a:cs typeface="Calibri" pitchFamily="34" charset="0"/>
            </a:endParaRPr>
          </a:p>
        </p:txBody>
      </p:sp>
      <p:graphicFrame>
        <p:nvGraphicFramePr>
          <p:cNvPr id="5" name="Tableau 4"/>
          <p:cNvGraphicFramePr>
            <a:graphicFrameLocks noGrp="1"/>
          </p:cNvGraphicFramePr>
          <p:nvPr/>
        </p:nvGraphicFramePr>
        <p:xfrm>
          <a:off x="395536" y="1484784"/>
          <a:ext cx="7704855" cy="4248472"/>
        </p:xfrm>
        <a:graphic>
          <a:graphicData uri="http://schemas.openxmlformats.org/drawingml/2006/table">
            <a:tbl>
              <a:tblPr/>
              <a:tblGrid>
                <a:gridCol w="1017944"/>
                <a:gridCol w="1320345"/>
                <a:gridCol w="893576"/>
                <a:gridCol w="1086943"/>
                <a:gridCol w="971093"/>
                <a:gridCol w="1207051"/>
                <a:gridCol w="1207903"/>
              </a:tblGrid>
              <a:tr h="606924">
                <a:tc>
                  <a:txBody>
                    <a:bodyPr/>
                    <a:lstStyle/>
                    <a:p>
                      <a:pPr algn="just">
                        <a:spcAft>
                          <a:spcPts val="0"/>
                        </a:spcAft>
                      </a:pPr>
                      <a:r>
                        <a:rPr lang="en-US" sz="1800" b="1">
                          <a:solidFill>
                            <a:srgbClr val="000000"/>
                          </a:solidFill>
                          <a:latin typeface="+mn-lt"/>
                          <a:ea typeface="Times New Roman"/>
                          <a:cs typeface="Times New Roman"/>
                        </a:rPr>
                        <a:t>Species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Period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Nb years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Nb locations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Nb of varieties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Nb of trials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mn-lt"/>
                          <a:ea typeface="Times New Roman"/>
                          <a:cs typeface="Times New Roman"/>
                        </a:rPr>
                        <a:t>Parameters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7AF3E"/>
                    </a:solidFill>
                  </a:tcPr>
                </a:tc>
              </a:tr>
              <a:tr h="2124236">
                <a:tc>
                  <a:txBody>
                    <a:bodyPr/>
                    <a:lstStyle/>
                    <a:p>
                      <a:pPr algn="just">
                        <a:spcAft>
                          <a:spcPts val="0"/>
                        </a:spcAft>
                      </a:pPr>
                      <a:r>
                        <a:rPr lang="en-US" sz="1800" b="1">
                          <a:solidFill>
                            <a:srgbClr val="000000"/>
                          </a:solidFill>
                          <a:latin typeface="+mn-lt"/>
                          <a:ea typeface="Times New Roman"/>
                          <a:cs typeface="Times New Roman"/>
                        </a:rPr>
                        <a:t>Soft wheat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67AF3E"/>
                    </a:solidFill>
                  </a:tcPr>
                </a:tc>
                <a:tc>
                  <a:txBody>
                    <a:bodyPr/>
                    <a:lstStyle/>
                    <a:p>
                      <a:pPr algn="just">
                        <a:spcAft>
                          <a:spcPts val="0"/>
                        </a:spcAft>
                      </a:pPr>
                      <a:r>
                        <a:rPr lang="en-US" sz="1800">
                          <a:solidFill>
                            <a:srgbClr val="000000"/>
                          </a:solidFill>
                          <a:latin typeface="+mn-lt"/>
                          <a:ea typeface="Times New Roman"/>
                          <a:cs typeface="Times New Roman"/>
                        </a:rPr>
                        <a:t>2001 to 2004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just">
                        <a:spcAft>
                          <a:spcPts val="0"/>
                        </a:spcAft>
                      </a:pPr>
                      <a:r>
                        <a:rPr lang="en-US" sz="1800">
                          <a:solidFill>
                            <a:srgbClr val="000000"/>
                          </a:solidFill>
                          <a:latin typeface="+mn-lt"/>
                          <a:ea typeface="Times New Roman"/>
                          <a:cs typeface="Times New Roman"/>
                        </a:rPr>
                        <a:t>4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just">
                        <a:spcAft>
                          <a:spcPts val="0"/>
                        </a:spcAft>
                      </a:pPr>
                      <a:r>
                        <a:rPr lang="en-US" sz="1800">
                          <a:solidFill>
                            <a:srgbClr val="000000"/>
                          </a:solidFill>
                          <a:latin typeface="+mn-lt"/>
                          <a:ea typeface="Times New Roman"/>
                          <a:cs typeface="Times New Roman"/>
                        </a:rPr>
                        <a:t>4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just">
                        <a:spcAft>
                          <a:spcPts val="0"/>
                        </a:spcAft>
                      </a:pPr>
                      <a:r>
                        <a:rPr lang="en-US" sz="1800">
                          <a:solidFill>
                            <a:srgbClr val="000000"/>
                          </a:solidFill>
                          <a:latin typeface="+mn-lt"/>
                          <a:ea typeface="Times New Roman"/>
                          <a:cs typeface="Times New Roman"/>
                        </a:rPr>
                        <a:t>4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just">
                        <a:spcAft>
                          <a:spcPts val="0"/>
                        </a:spcAft>
                      </a:pPr>
                      <a:r>
                        <a:rPr lang="en-US" sz="1800">
                          <a:solidFill>
                            <a:srgbClr val="000000"/>
                          </a:solidFill>
                          <a:latin typeface="+mn-lt"/>
                          <a:ea typeface="Times New Roman"/>
                          <a:cs typeface="Times New Roman"/>
                        </a:rPr>
                        <a:t>136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just">
                        <a:spcAft>
                          <a:spcPts val="0"/>
                        </a:spcAft>
                      </a:pPr>
                      <a:r>
                        <a:rPr lang="en-US" sz="1800">
                          <a:solidFill>
                            <a:srgbClr val="000000"/>
                          </a:solidFill>
                          <a:latin typeface="+mn-lt"/>
                          <a:ea typeface="Times New Roman"/>
                          <a:cs typeface="Times New Roman"/>
                        </a:rPr>
                        <a:t>Sowing </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Emergence</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Tillering </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Heading </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Maturity </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Height </a:t>
                      </a:r>
                      <a:endParaRPr lang="fr-FR" sz="1800">
                        <a:latin typeface="+mn-lt"/>
                        <a:ea typeface="Times New Roman"/>
                        <a:cs typeface="Times New Roman"/>
                      </a:endParaRPr>
                    </a:p>
                    <a:p>
                      <a:pPr algn="just">
                        <a:spcAft>
                          <a:spcPts val="0"/>
                        </a:spcAft>
                      </a:pPr>
                      <a:r>
                        <a:rPr lang="en-US" sz="1800">
                          <a:solidFill>
                            <a:srgbClr val="000000"/>
                          </a:solidFill>
                          <a:latin typeface="+mn-lt"/>
                          <a:ea typeface="Times New Roman"/>
                          <a:cs typeface="Times New Roman"/>
                        </a:rPr>
                        <a:t>Yield </a:t>
                      </a:r>
                      <a:endParaRPr lang="fr-FR" sz="1800">
                        <a:latin typeface="+mn-lt"/>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1517312">
                <a:tc>
                  <a:txBody>
                    <a:bodyPr/>
                    <a:lstStyle/>
                    <a:p>
                      <a:pPr algn="just">
                        <a:spcAft>
                          <a:spcPts val="0"/>
                        </a:spcAft>
                      </a:pPr>
                      <a:r>
                        <a:rPr lang="en-US" sz="1800" b="1">
                          <a:solidFill>
                            <a:srgbClr val="000000"/>
                          </a:solidFill>
                          <a:latin typeface="+mn-lt"/>
                          <a:ea typeface="Times New Roman"/>
                          <a:cs typeface="Times New Roman"/>
                        </a:rPr>
                        <a:t>Durum wheat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67AF3E"/>
                    </a:solidFill>
                  </a:tcPr>
                </a:tc>
                <a:tc>
                  <a:txBody>
                    <a:bodyPr/>
                    <a:lstStyle/>
                    <a:p>
                      <a:pPr algn="just">
                        <a:spcAft>
                          <a:spcPts val="0"/>
                        </a:spcAft>
                      </a:pPr>
                      <a:r>
                        <a:rPr lang="en-US" sz="1800">
                          <a:solidFill>
                            <a:srgbClr val="000000"/>
                          </a:solidFill>
                          <a:latin typeface="+mn-lt"/>
                          <a:ea typeface="Times New Roman"/>
                          <a:cs typeface="Times New Roman"/>
                        </a:rPr>
                        <a:t>2002 to 2005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just">
                        <a:spcAft>
                          <a:spcPts val="0"/>
                        </a:spcAft>
                      </a:pPr>
                      <a:r>
                        <a:rPr lang="en-US" sz="1800">
                          <a:solidFill>
                            <a:srgbClr val="000000"/>
                          </a:solidFill>
                          <a:latin typeface="+mn-lt"/>
                          <a:ea typeface="Times New Roman"/>
                          <a:cs typeface="Times New Roman"/>
                        </a:rPr>
                        <a:t>4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just">
                        <a:spcAft>
                          <a:spcPts val="0"/>
                        </a:spcAft>
                      </a:pPr>
                      <a:r>
                        <a:rPr lang="en-US" sz="1800">
                          <a:solidFill>
                            <a:srgbClr val="000000"/>
                          </a:solidFill>
                          <a:latin typeface="+mn-lt"/>
                          <a:ea typeface="Times New Roman"/>
                          <a:cs typeface="Times New Roman"/>
                        </a:rPr>
                        <a:t>6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just">
                        <a:spcAft>
                          <a:spcPts val="0"/>
                        </a:spcAft>
                      </a:pPr>
                      <a:r>
                        <a:rPr lang="en-US" sz="1800">
                          <a:solidFill>
                            <a:srgbClr val="000000"/>
                          </a:solidFill>
                          <a:latin typeface="+mn-lt"/>
                          <a:ea typeface="Times New Roman"/>
                          <a:cs typeface="Times New Roman"/>
                        </a:rPr>
                        <a:t>24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just">
                        <a:spcAft>
                          <a:spcPts val="0"/>
                        </a:spcAft>
                      </a:pPr>
                      <a:r>
                        <a:rPr lang="en-US" sz="1800">
                          <a:solidFill>
                            <a:srgbClr val="000000"/>
                          </a:solidFill>
                          <a:latin typeface="+mn-lt"/>
                          <a:ea typeface="Times New Roman"/>
                          <a:cs typeface="Times New Roman"/>
                        </a:rPr>
                        <a:t>1728 </a:t>
                      </a:r>
                      <a:endParaRPr lang="fr-FR" sz="180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just">
                        <a:spcAft>
                          <a:spcPts val="0"/>
                        </a:spcAft>
                      </a:pPr>
                      <a:r>
                        <a:rPr lang="en-US" sz="1800" dirty="0" err="1">
                          <a:solidFill>
                            <a:srgbClr val="000000"/>
                          </a:solidFill>
                          <a:latin typeface="+mn-lt"/>
                          <a:ea typeface="Times New Roman"/>
                          <a:cs typeface="Times New Roman"/>
                        </a:rPr>
                        <a:t>Tillering</a:t>
                      </a:r>
                      <a:r>
                        <a:rPr lang="en-US" sz="1800" dirty="0">
                          <a:solidFill>
                            <a:srgbClr val="000000"/>
                          </a:solidFill>
                          <a:latin typeface="+mn-lt"/>
                          <a:ea typeface="Times New Roman"/>
                          <a:cs typeface="Times New Roman"/>
                        </a:rPr>
                        <a:t> </a:t>
                      </a:r>
                      <a:endParaRPr lang="fr-FR" sz="1800" dirty="0">
                        <a:latin typeface="+mn-lt"/>
                        <a:ea typeface="Times New Roman"/>
                        <a:cs typeface="Times New Roman"/>
                      </a:endParaRPr>
                    </a:p>
                    <a:p>
                      <a:pPr algn="just">
                        <a:spcAft>
                          <a:spcPts val="0"/>
                        </a:spcAft>
                      </a:pPr>
                      <a:r>
                        <a:rPr lang="en-US" sz="1800" dirty="0">
                          <a:solidFill>
                            <a:srgbClr val="000000"/>
                          </a:solidFill>
                          <a:latin typeface="+mn-lt"/>
                          <a:ea typeface="Times New Roman"/>
                          <a:cs typeface="Times New Roman"/>
                        </a:rPr>
                        <a:t>Heading </a:t>
                      </a:r>
                      <a:endParaRPr lang="fr-FR" sz="1800" dirty="0">
                        <a:latin typeface="+mn-lt"/>
                        <a:ea typeface="Times New Roman"/>
                        <a:cs typeface="Times New Roman"/>
                      </a:endParaRPr>
                    </a:p>
                    <a:p>
                      <a:pPr algn="just">
                        <a:spcAft>
                          <a:spcPts val="0"/>
                        </a:spcAft>
                      </a:pPr>
                      <a:r>
                        <a:rPr lang="en-US" sz="1800" dirty="0">
                          <a:solidFill>
                            <a:srgbClr val="000000"/>
                          </a:solidFill>
                          <a:latin typeface="+mn-lt"/>
                          <a:ea typeface="Times New Roman"/>
                          <a:cs typeface="Times New Roman"/>
                        </a:rPr>
                        <a:t>Maturity </a:t>
                      </a:r>
                      <a:endParaRPr lang="fr-FR" sz="1800" dirty="0">
                        <a:latin typeface="+mn-lt"/>
                        <a:ea typeface="Times New Roman"/>
                        <a:cs typeface="Times New Roman"/>
                      </a:endParaRPr>
                    </a:p>
                    <a:p>
                      <a:pPr algn="just">
                        <a:spcAft>
                          <a:spcPts val="0"/>
                        </a:spcAft>
                      </a:pPr>
                      <a:r>
                        <a:rPr lang="en-US" sz="1800" dirty="0">
                          <a:solidFill>
                            <a:srgbClr val="000000"/>
                          </a:solidFill>
                          <a:latin typeface="+mn-lt"/>
                          <a:ea typeface="Times New Roman"/>
                          <a:cs typeface="Times New Roman"/>
                        </a:rPr>
                        <a:t>Height </a:t>
                      </a:r>
                      <a:endParaRPr lang="fr-FR" sz="1800" dirty="0">
                        <a:latin typeface="+mn-lt"/>
                        <a:ea typeface="Times New Roman"/>
                        <a:cs typeface="Times New Roman"/>
                      </a:endParaRPr>
                    </a:p>
                    <a:p>
                      <a:pPr algn="just">
                        <a:spcAft>
                          <a:spcPts val="0"/>
                        </a:spcAft>
                      </a:pPr>
                      <a:r>
                        <a:rPr lang="en-US" sz="1800" dirty="0">
                          <a:solidFill>
                            <a:srgbClr val="000000"/>
                          </a:solidFill>
                          <a:latin typeface="+mn-lt"/>
                          <a:ea typeface="Times New Roman"/>
                          <a:cs typeface="Times New Roman"/>
                        </a:rPr>
                        <a:t>Yield </a:t>
                      </a:r>
                      <a:endParaRPr lang="fr-FR" sz="1800" dirty="0">
                        <a:latin typeface="+mn-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5</a:t>
            </a:fld>
            <a:endParaRPr lang="fr-FR"/>
          </a:p>
        </p:txBody>
      </p:sp>
      <p:sp>
        <p:nvSpPr>
          <p:cNvPr id="9" name="Rectangle 8"/>
          <p:cNvSpPr/>
          <p:nvPr/>
        </p:nvSpPr>
        <p:spPr>
          <a:xfrm>
            <a:off x="2339752" y="370548"/>
            <a:ext cx="6753944" cy="523220"/>
          </a:xfrm>
          <a:prstGeom prst="rect">
            <a:avLst/>
          </a:prstGeom>
        </p:spPr>
        <p:txBody>
          <a:bodyPr wrap="square">
            <a:spAutoFit/>
          </a:bodyPr>
          <a:lstStyle/>
          <a:p>
            <a:pPr lvl="0" fontAlgn="auto">
              <a:spcAft>
                <a:spcPts val="0"/>
              </a:spcAft>
              <a:defRPr/>
            </a:pPr>
            <a:r>
              <a:rPr lang="en-US" sz="2800" b="1" dirty="0" smtClean="0">
                <a:solidFill>
                  <a:srgbClr val="008000"/>
                </a:solidFill>
                <a:latin typeface="Calibri" pitchFamily="34" charset="0"/>
                <a:cs typeface="Calibri" pitchFamily="34" charset="0"/>
              </a:rPr>
              <a:t>Collected parameters for </a:t>
            </a:r>
            <a:r>
              <a:rPr lang="en-US" sz="2800" b="1" dirty="0" err="1" smtClean="0">
                <a:solidFill>
                  <a:srgbClr val="008000"/>
                </a:solidFill>
                <a:latin typeface="Calibri" pitchFamily="34" charset="0"/>
                <a:cs typeface="Calibri" pitchFamily="34" charset="0"/>
              </a:rPr>
              <a:t>BioMA</a:t>
            </a:r>
            <a:r>
              <a:rPr lang="en-US" sz="2800" b="1" dirty="0" smtClean="0">
                <a:solidFill>
                  <a:srgbClr val="008000"/>
                </a:solidFill>
                <a:latin typeface="Calibri" pitchFamily="34" charset="0"/>
                <a:cs typeface="Calibri" pitchFamily="34" charset="0"/>
              </a:rPr>
              <a:t> calibration</a:t>
            </a:r>
            <a:endParaRPr lang="en-GB" sz="2800" b="1" dirty="0">
              <a:solidFill>
                <a:srgbClr val="008000"/>
              </a:solidFill>
              <a:latin typeface="Calibri" pitchFamily="34" charset="0"/>
              <a:cs typeface="Calibri" pitchFamily="34" charset="0"/>
            </a:endParaRPr>
          </a:p>
        </p:txBody>
      </p:sp>
      <p:graphicFrame>
        <p:nvGraphicFramePr>
          <p:cNvPr id="6" name="Tableau 5"/>
          <p:cNvGraphicFramePr>
            <a:graphicFrameLocks noGrp="1"/>
          </p:cNvGraphicFramePr>
          <p:nvPr/>
        </p:nvGraphicFramePr>
        <p:xfrm>
          <a:off x="539550" y="1953334"/>
          <a:ext cx="8136905" cy="4211970"/>
        </p:xfrm>
        <a:graphic>
          <a:graphicData uri="http://schemas.openxmlformats.org/drawingml/2006/table">
            <a:tbl>
              <a:tblPr/>
              <a:tblGrid>
                <a:gridCol w="922249"/>
                <a:gridCol w="830947"/>
                <a:gridCol w="830947"/>
                <a:gridCol w="1068838"/>
                <a:gridCol w="1186946"/>
                <a:gridCol w="1187784"/>
                <a:gridCol w="1147575"/>
                <a:gridCol w="961619"/>
              </a:tblGrid>
              <a:tr h="1284005">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Cultivar</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Year of</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release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Earliness</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Productivity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Adaptation</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Resistance to diseases and insects</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Hessian fly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Sensitivity to Yellow rust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c>
                  <a:txBody>
                    <a:bodyPr/>
                    <a:lstStyle/>
                    <a:p>
                      <a:pPr algn="just">
                        <a:spcAft>
                          <a:spcPts val="0"/>
                        </a:spcAft>
                      </a:pPr>
                      <a:r>
                        <a:rPr lang="en-US" sz="1800" b="1">
                          <a:solidFill>
                            <a:srgbClr val="000000"/>
                          </a:solidFill>
                          <a:latin typeface="Calibri"/>
                          <a:ea typeface="Times New Roman"/>
                          <a:cs typeface="Calibri"/>
                        </a:rPr>
                        <a:t> </a:t>
                      </a:r>
                      <a:endParaRPr lang="fr-FR" sz="1800">
                        <a:latin typeface="Calibri"/>
                        <a:ea typeface="Times New Roman"/>
                        <a:cs typeface="Times New Roman"/>
                      </a:endParaRPr>
                    </a:p>
                    <a:p>
                      <a:pPr algn="just">
                        <a:spcAft>
                          <a:spcPts val="0"/>
                        </a:spcAft>
                      </a:pPr>
                      <a:r>
                        <a:rPr lang="en-US" sz="1800" b="1">
                          <a:solidFill>
                            <a:srgbClr val="000000"/>
                          </a:solidFill>
                          <a:latin typeface="Calibri"/>
                          <a:ea typeface="Times New Roman"/>
                          <a:cs typeface="Calibri"/>
                        </a:rPr>
                        <a:t>Sensitivity to Septoria</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67AF3E"/>
                    </a:solidFill>
                  </a:tcPr>
                </a:tc>
              </a:tr>
              <a:tr h="581030">
                <a:tc>
                  <a:txBody>
                    <a:bodyPr/>
                    <a:lstStyle/>
                    <a:p>
                      <a:pPr algn="just">
                        <a:spcAft>
                          <a:spcPts val="0"/>
                        </a:spcAft>
                      </a:pPr>
                      <a:r>
                        <a:rPr lang="en-US" sz="1800" b="1">
                          <a:solidFill>
                            <a:srgbClr val="000000"/>
                          </a:solidFill>
                          <a:latin typeface="Calibri"/>
                          <a:ea typeface="Times New Roman"/>
                          <a:cs typeface="Calibri"/>
                        </a:rPr>
                        <a:t>Achtar</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7AF3E"/>
                    </a:solidFill>
                  </a:tcPr>
                </a:tc>
                <a:tc>
                  <a:txBody>
                    <a:bodyPr/>
                    <a:lstStyle/>
                    <a:p>
                      <a:pPr algn="r">
                        <a:spcAft>
                          <a:spcPts val="0"/>
                        </a:spcAft>
                      </a:pPr>
                      <a:r>
                        <a:rPr lang="en-US" sz="1800">
                          <a:solidFill>
                            <a:srgbClr val="000000"/>
                          </a:solidFill>
                          <a:latin typeface="Calibri"/>
                          <a:ea typeface="Times New Roman"/>
                          <a:cs typeface="Calibri"/>
                        </a:rPr>
                        <a:t>1985</a:t>
                      </a:r>
                      <a:endParaRPr lang="fr-FR" sz="1800">
                        <a:latin typeface="Calibri"/>
                        <a:ea typeface="Times New Roman"/>
                        <a:cs typeface="Times New Roman"/>
                      </a:endParaRPr>
                    </a:p>
                  </a:txBody>
                  <a:tcPr marL="67733" marR="67733"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Medium late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High</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High </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Susceptible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Susceptible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Medium</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r>
              <a:tr h="358661">
                <a:tc>
                  <a:txBody>
                    <a:bodyPr/>
                    <a:lstStyle/>
                    <a:p>
                      <a:pPr algn="just">
                        <a:spcAft>
                          <a:spcPts val="0"/>
                        </a:spcAft>
                      </a:pPr>
                      <a:r>
                        <a:rPr lang="en-US" sz="1800" b="1">
                          <a:solidFill>
                            <a:srgbClr val="000000"/>
                          </a:solidFill>
                          <a:latin typeface="Calibri"/>
                          <a:ea typeface="Times New Roman"/>
                          <a:cs typeface="Calibri"/>
                        </a:rPr>
                        <a:t>Kanz</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7AF3E"/>
                    </a:solidFill>
                  </a:tcPr>
                </a:tc>
                <a:tc>
                  <a:txBody>
                    <a:bodyPr/>
                    <a:lstStyle/>
                    <a:p>
                      <a:pPr algn="r">
                        <a:spcAft>
                          <a:spcPts val="0"/>
                        </a:spcAft>
                      </a:pPr>
                      <a:r>
                        <a:rPr lang="en-US" sz="1800">
                          <a:solidFill>
                            <a:srgbClr val="000000"/>
                          </a:solidFill>
                          <a:latin typeface="Calibri"/>
                          <a:ea typeface="Times New Roman"/>
                          <a:cs typeface="Calibri"/>
                        </a:rPr>
                        <a:t>1985</a:t>
                      </a:r>
                      <a:endParaRPr lang="fr-FR" sz="1800">
                        <a:latin typeface="Calibri"/>
                        <a:ea typeface="Times New Roman"/>
                        <a:cs typeface="Times New Roman"/>
                      </a:endParaRPr>
                    </a:p>
                  </a:txBody>
                  <a:tcPr marL="67733" marR="67733"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Early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Medium</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Intermediate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Intermediate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Intermediate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Resistant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r>
              <a:tr h="581030">
                <a:tc>
                  <a:txBody>
                    <a:bodyPr/>
                    <a:lstStyle/>
                    <a:p>
                      <a:pPr algn="just">
                        <a:spcAft>
                          <a:spcPts val="0"/>
                        </a:spcAft>
                      </a:pPr>
                      <a:r>
                        <a:rPr lang="en-US" sz="1800" b="1">
                          <a:solidFill>
                            <a:srgbClr val="000000"/>
                          </a:solidFill>
                          <a:latin typeface="Calibri"/>
                          <a:ea typeface="Times New Roman"/>
                          <a:cs typeface="Calibri"/>
                        </a:rPr>
                        <a:t>Mehdia</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7AF3E"/>
                    </a:solidFill>
                  </a:tcPr>
                </a:tc>
                <a:tc>
                  <a:txBody>
                    <a:bodyPr/>
                    <a:lstStyle/>
                    <a:p>
                      <a:pPr algn="r">
                        <a:spcAft>
                          <a:spcPts val="0"/>
                        </a:spcAft>
                      </a:pPr>
                      <a:r>
                        <a:rPr lang="en-US" sz="1800">
                          <a:solidFill>
                            <a:srgbClr val="000000"/>
                          </a:solidFill>
                          <a:latin typeface="Calibri"/>
                          <a:ea typeface="Times New Roman"/>
                          <a:cs typeface="Calibri"/>
                        </a:rPr>
                        <a:t>1987</a:t>
                      </a:r>
                      <a:endParaRPr lang="fr-FR" sz="1800">
                        <a:latin typeface="Calibri"/>
                        <a:ea typeface="Times New Roman"/>
                        <a:cs typeface="Times New Roman"/>
                      </a:endParaRPr>
                    </a:p>
                  </a:txBody>
                  <a:tcPr marL="67733" marR="67733"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Medium early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Medium</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Intermediate </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Susceptible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Intermediate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Medium</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r>
              <a:tr h="581030">
                <a:tc>
                  <a:txBody>
                    <a:bodyPr/>
                    <a:lstStyle/>
                    <a:p>
                      <a:pPr algn="just">
                        <a:spcAft>
                          <a:spcPts val="0"/>
                        </a:spcAft>
                      </a:pPr>
                      <a:r>
                        <a:rPr lang="en-US" sz="1800" b="1">
                          <a:solidFill>
                            <a:srgbClr val="000000"/>
                          </a:solidFill>
                          <a:latin typeface="Calibri"/>
                          <a:ea typeface="Times New Roman"/>
                          <a:cs typeface="Calibri"/>
                        </a:rPr>
                        <a:t>Massira</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7AF3E"/>
                    </a:solidFill>
                  </a:tcPr>
                </a:tc>
                <a:tc>
                  <a:txBody>
                    <a:bodyPr/>
                    <a:lstStyle/>
                    <a:p>
                      <a:pPr algn="r">
                        <a:spcAft>
                          <a:spcPts val="0"/>
                        </a:spcAft>
                      </a:pPr>
                      <a:r>
                        <a:rPr lang="en-US" sz="1800">
                          <a:solidFill>
                            <a:srgbClr val="000000"/>
                          </a:solidFill>
                          <a:latin typeface="Calibri"/>
                          <a:ea typeface="Times New Roman"/>
                          <a:cs typeface="Calibri"/>
                        </a:rPr>
                        <a:t>1992</a:t>
                      </a:r>
                      <a:endParaRPr lang="fr-FR" sz="1800">
                        <a:latin typeface="Calibri"/>
                        <a:ea typeface="Times New Roman"/>
                        <a:cs typeface="Times New Roman"/>
                      </a:endParaRPr>
                    </a:p>
                  </a:txBody>
                  <a:tcPr marL="67733" marR="67733"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Medium early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Medium</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Intermediate </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Resistant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Susceptible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c>
                  <a:txBody>
                    <a:bodyPr/>
                    <a:lstStyle/>
                    <a:p>
                      <a:pPr algn="just">
                        <a:spcAft>
                          <a:spcPts val="0"/>
                        </a:spcAft>
                      </a:pPr>
                      <a:r>
                        <a:rPr lang="en-US" sz="1800">
                          <a:solidFill>
                            <a:srgbClr val="000000"/>
                          </a:solidFill>
                          <a:latin typeface="Calibri"/>
                          <a:ea typeface="Times New Roman"/>
                          <a:cs typeface="Calibri"/>
                        </a:rPr>
                        <a:t>Resistant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EDCD"/>
                    </a:solidFill>
                  </a:tcPr>
                </a:tc>
              </a:tr>
              <a:tr h="358661">
                <a:tc>
                  <a:txBody>
                    <a:bodyPr/>
                    <a:lstStyle/>
                    <a:p>
                      <a:pPr algn="just">
                        <a:spcAft>
                          <a:spcPts val="0"/>
                        </a:spcAft>
                      </a:pPr>
                      <a:r>
                        <a:rPr lang="en-US" sz="1800" b="1">
                          <a:solidFill>
                            <a:srgbClr val="000000"/>
                          </a:solidFill>
                          <a:latin typeface="Calibri"/>
                          <a:ea typeface="Times New Roman"/>
                          <a:cs typeface="Calibri"/>
                        </a:rPr>
                        <a:t>Arrehane</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7AF3E"/>
                    </a:solidFill>
                  </a:tcPr>
                </a:tc>
                <a:tc>
                  <a:txBody>
                    <a:bodyPr/>
                    <a:lstStyle/>
                    <a:p>
                      <a:pPr algn="r">
                        <a:spcAft>
                          <a:spcPts val="0"/>
                        </a:spcAft>
                      </a:pPr>
                      <a:r>
                        <a:rPr lang="en-US" sz="1800">
                          <a:solidFill>
                            <a:srgbClr val="000000"/>
                          </a:solidFill>
                          <a:latin typeface="Calibri"/>
                          <a:ea typeface="Times New Roman"/>
                          <a:cs typeface="Calibri"/>
                        </a:rPr>
                        <a:t>1997</a:t>
                      </a:r>
                      <a:endParaRPr lang="fr-FR" sz="1800">
                        <a:latin typeface="Calibri"/>
                        <a:ea typeface="Times New Roman"/>
                        <a:cs typeface="Times New Roman"/>
                      </a:endParaRPr>
                    </a:p>
                  </a:txBody>
                  <a:tcPr marL="67733" marR="67733"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Early</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High</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High </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Resistant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a:solidFill>
                            <a:srgbClr val="000000"/>
                          </a:solidFill>
                          <a:latin typeface="Calibri"/>
                          <a:ea typeface="Times New Roman"/>
                          <a:cs typeface="Calibri"/>
                        </a:rPr>
                        <a:t>Resistant</a:t>
                      </a:r>
                      <a:endParaRPr lang="fr-FR" sz="180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c>
                  <a:txBody>
                    <a:bodyPr/>
                    <a:lstStyle/>
                    <a:p>
                      <a:pPr algn="just">
                        <a:spcAft>
                          <a:spcPts val="0"/>
                        </a:spcAft>
                      </a:pPr>
                      <a:r>
                        <a:rPr lang="en-US" sz="1800" dirty="0">
                          <a:solidFill>
                            <a:srgbClr val="000000"/>
                          </a:solidFill>
                          <a:latin typeface="Calibri"/>
                          <a:ea typeface="Times New Roman"/>
                          <a:cs typeface="Calibri"/>
                        </a:rPr>
                        <a:t>Resistant</a:t>
                      </a:r>
                      <a:endParaRPr lang="fr-FR" sz="1800" dirty="0">
                        <a:latin typeface="Calibri"/>
                        <a:ea typeface="Times New Roman"/>
                        <a:cs typeface="Times New Roman"/>
                      </a:endParaRPr>
                    </a:p>
                  </a:txBody>
                  <a:tcPr marL="67733" marR="67733"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1DB9A"/>
                    </a:solidFill>
                  </a:tcPr>
                </a:tc>
              </a:tr>
            </a:tbl>
          </a:graphicData>
        </a:graphic>
      </p:graphicFrame>
      <p:sp>
        <p:nvSpPr>
          <p:cNvPr id="7" name="Rectangle 6"/>
          <p:cNvSpPr/>
          <p:nvPr/>
        </p:nvSpPr>
        <p:spPr>
          <a:xfrm>
            <a:off x="1331640" y="1403484"/>
            <a:ext cx="6480720"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Characteristics of soft wheat cultivars used for </a:t>
            </a:r>
            <a:r>
              <a:rPr lang="en-US" dirty="0" err="1" smtClean="0"/>
              <a:t>BioMA</a:t>
            </a:r>
            <a:r>
              <a:rPr lang="en-US" dirty="0" smtClean="0"/>
              <a:t> calibration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6</a:t>
            </a:fld>
            <a:endParaRPr lang="fr-FR"/>
          </a:p>
        </p:txBody>
      </p:sp>
      <p:sp>
        <p:nvSpPr>
          <p:cNvPr id="9" name="Rectangle 8"/>
          <p:cNvSpPr/>
          <p:nvPr/>
        </p:nvSpPr>
        <p:spPr>
          <a:xfrm>
            <a:off x="2339752" y="370548"/>
            <a:ext cx="6753944" cy="523220"/>
          </a:xfrm>
          <a:prstGeom prst="rect">
            <a:avLst/>
          </a:prstGeom>
        </p:spPr>
        <p:txBody>
          <a:bodyPr wrap="square">
            <a:spAutoFit/>
          </a:bodyPr>
          <a:lstStyle/>
          <a:p>
            <a:pPr lvl="0" fontAlgn="auto">
              <a:spcAft>
                <a:spcPts val="0"/>
              </a:spcAft>
              <a:defRPr/>
            </a:pPr>
            <a:r>
              <a:rPr lang="en-US" sz="2800" b="1" dirty="0" smtClean="0">
                <a:solidFill>
                  <a:srgbClr val="008000"/>
                </a:solidFill>
                <a:latin typeface="Calibri" pitchFamily="34" charset="0"/>
                <a:cs typeface="Calibri" pitchFamily="34" charset="0"/>
              </a:rPr>
              <a:t>Collected parameters for </a:t>
            </a:r>
            <a:r>
              <a:rPr lang="en-US" sz="2800" b="1" dirty="0" err="1" smtClean="0">
                <a:solidFill>
                  <a:srgbClr val="008000"/>
                </a:solidFill>
                <a:latin typeface="Calibri" pitchFamily="34" charset="0"/>
                <a:cs typeface="Calibri" pitchFamily="34" charset="0"/>
              </a:rPr>
              <a:t>BioMA</a:t>
            </a:r>
            <a:r>
              <a:rPr lang="en-US" sz="2800" b="1" dirty="0" smtClean="0">
                <a:solidFill>
                  <a:srgbClr val="008000"/>
                </a:solidFill>
                <a:latin typeface="Calibri" pitchFamily="34" charset="0"/>
                <a:cs typeface="Calibri" pitchFamily="34" charset="0"/>
              </a:rPr>
              <a:t> calibration</a:t>
            </a:r>
            <a:endParaRPr lang="en-GB" sz="2800" b="1" dirty="0">
              <a:solidFill>
                <a:srgbClr val="008000"/>
              </a:solidFill>
              <a:latin typeface="Calibri" pitchFamily="34" charset="0"/>
              <a:cs typeface="Calibri" pitchFamily="34" charset="0"/>
            </a:endParaRPr>
          </a:p>
        </p:txBody>
      </p:sp>
      <p:sp>
        <p:nvSpPr>
          <p:cNvPr id="29697" name="Rectangle 1"/>
          <p:cNvSpPr>
            <a:spLocks noChangeArrowheads="1"/>
          </p:cNvSpPr>
          <p:nvPr/>
        </p:nvSpPr>
        <p:spPr bwMode="auto">
          <a:xfrm>
            <a:off x="395536" y="1546920"/>
            <a:ext cx="8280920" cy="4708981"/>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Twenty four durum wheat varieties were used, among the varieties released by </a:t>
            </a:r>
            <a:r>
              <a:rPr kumimoji="0" lang="en-US" sz="2000" b="0" i="0" u="none" strike="noStrike" cap="none" normalizeH="0" baseline="0" dirty="0" err="1" smtClean="0">
                <a:ln>
                  <a:noFill/>
                </a:ln>
                <a:solidFill>
                  <a:schemeClr val="tx1"/>
                </a:solidFill>
                <a:effectLst/>
                <a:ea typeface="Times New Roman" pitchFamily="18" charset="0"/>
                <a:cs typeface="Times New Roman" pitchFamily="18" charset="0"/>
              </a:rPr>
              <a:t>INRA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These varieties are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Marzak</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RGL0095,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Isly</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Sarif</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O.Rabia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Amjad</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Ourgh</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Tarek</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Sebou</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Tomouh</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Marjana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RGN0027,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Yasmine</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Jawhar</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Massa,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Anouar</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and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Karim</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which are suitable for the Northern and Western parts of Morocco, longer season, cooler winter and more favorable rain.  These area may have Hessian fly (according to the years) they often have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Septoria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leaf rust, root rot and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fisarium</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head blight. </a:t>
            </a:r>
            <a:endParaRPr kumimoji="0" lang="fr-FR" sz="2000" b="0"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Irden</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Nassira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Telset</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Amria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Chaoui</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Marouane</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(INRA1804, INRA1805, INRA1806, INRA1807, INRA1808, INRA1809) which are suitable for Southern and or Eastern parts of Morocco, which are warmer, shorter season, more atmospheric water demand, and possibly with less rain.  These areas have problems mainly with Hessian fly and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dryland</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root rot, in wet years they have problems with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septoria</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leaf rust and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and</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a:t>
            </a:r>
            <a:r>
              <a:rPr kumimoji="0" lang="en-US" sz="2000" b="0" i="0" u="none" strike="noStrike" cap="none" normalizeH="0" baseline="0" dirty="0" err="1" smtClean="0">
                <a:ln>
                  <a:noFill/>
                </a:ln>
                <a:solidFill>
                  <a:schemeClr val="tx1"/>
                </a:solidFill>
                <a:effectLst/>
                <a:ea typeface="Times New Roman" pitchFamily="18" charset="0"/>
                <a:cs typeface="Calibri" pitchFamily="34" charset="0"/>
              </a:rPr>
              <a:t>fusarium</a:t>
            </a:r>
            <a:r>
              <a:rPr kumimoji="0" lang="en-US" sz="2000" b="0" i="0" u="none" strike="noStrike" cap="none" normalizeH="0" baseline="0" dirty="0" smtClean="0">
                <a:ln>
                  <a:noFill/>
                </a:ln>
                <a:solidFill>
                  <a:schemeClr val="tx1"/>
                </a:solidFill>
                <a:effectLst/>
                <a:ea typeface="Times New Roman" pitchFamily="18" charset="0"/>
                <a:cs typeface="Calibri" pitchFamily="34" charset="0"/>
              </a:rPr>
              <a:t> head blight and root rot.</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B621D17-0D64-4143-BAE4-7E49AD4CF626}" type="slidenum">
              <a:rPr lang="fr-FR" smtClean="0"/>
              <a:pPr/>
              <a:t>7</a:t>
            </a:fld>
            <a:endParaRPr lang="fr-FR"/>
          </a:p>
        </p:txBody>
      </p:sp>
      <p:sp>
        <p:nvSpPr>
          <p:cNvPr id="9" name="Rectangle 8"/>
          <p:cNvSpPr/>
          <p:nvPr/>
        </p:nvSpPr>
        <p:spPr>
          <a:xfrm>
            <a:off x="2339752" y="370548"/>
            <a:ext cx="6753944" cy="523220"/>
          </a:xfrm>
          <a:prstGeom prst="rect">
            <a:avLst/>
          </a:prstGeom>
        </p:spPr>
        <p:txBody>
          <a:bodyPr wrap="square">
            <a:spAutoFit/>
          </a:bodyPr>
          <a:lstStyle/>
          <a:p>
            <a:pPr lvl="0" fontAlgn="auto">
              <a:spcAft>
                <a:spcPts val="0"/>
              </a:spcAft>
              <a:defRPr/>
            </a:pPr>
            <a:r>
              <a:rPr lang="en-US" sz="2800" b="1" dirty="0" smtClean="0">
                <a:solidFill>
                  <a:srgbClr val="008000"/>
                </a:solidFill>
                <a:latin typeface="Calibri" pitchFamily="34" charset="0"/>
                <a:cs typeface="Calibri" pitchFamily="34" charset="0"/>
              </a:rPr>
              <a:t>Collected parameters for </a:t>
            </a:r>
            <a:r>
              <a:rPr lang="en-US" sz="2800" b="1" dirty="0" err="1" smtClean="0">
                <a:solidFill>
                  <a:srgbClr val="008000"/>
                </a:solidFill>
                <a:latin typeface="Calibri" pitchFamily="34" charset="0"/>
                <a:cs typeface="Calibri" pitchFamily="34" charset="0"/>
              </a:rPr>
              <a:t>BioMA</a:t>
            </a:r>
            <a:r>
              <a:rPr lang="en-US" sz="2800" b="1" dirty="0" smtClean="0">
                <a:solidFill>
                  <a:srgbClr val="008000"/>
                </a:solidFill>
                <a:latin typeface="Calibri" pitchFamily="34" charset="0"/>
                <a:cs typeface="Calibri" pitchFamily="34" charset="0"/>
              </a:rPr>
              <a:t> calibration</a:t>
            </a:r>
            <a:endParaRPr lang="en-GB" sz="2800" b="1" dirty="0">
              <a:solidFill>
                <a:srgbClr val="008000"/>
              </a:solidFill>
              <a:latin typeface="Calibri" pitchFamily="34" charset="0"/>
              <a:cs typeface="Calibri" pitchFamily="34" charset="0"/>
            </a:endParaRPr>
          </a:p>
        </p:txBody>
      </p:sp>
      <p:sp>
        <p:nvSpPr>
          <p:cNvPr id="30721" name="Rectangle 1"/>
          <p:cNvSpPr>
            <a:spLocks noChangeArrowheads="1"/>
          </p:cNvSpPr>
          <p:nvPr/>
        </p:nvSpPr>
        <p:spPr bwMode="auto">
          <a:xfrm>
            <a:off x="107504" y="2038196"/>
            <a:ext cx="8892480" cy="304698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Criteria used to split these varieties in two groups, are by priority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Yield in the multiyear multisite experiment. Which is influenced by: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Plant </a:t>
            </a:r>
            <a:r>
              <a:rPr kumimoji="0" lang="en-GB" sz="24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phenology</a:t>
            </a: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(earliness in heading flowering maturity etc) , </a:t>
            </a:r>
            <a:endParaRPr kumimoji="0" lang="nl-BE"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Plant morphology (height, tillers number)</a:t>
            </a:r>
            <a:endParaRPr kumimoji="0" lang="nl-BE"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Plant </a:t>
            </a:r>
            <a:r>
              <a:rPr kumimoji="0" lang="en-GB" sz="24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phisiology</a:t>
            </a: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(tolerance to drought)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Resistance to Hessian fly</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r>
              <a:rPr lang="en-GB" sz="2400" dirty="0" smtClean="0">
                <a:latin typeface="Calibri" pitchFamily="34" charset="0"/>
                <a:ea typeface="Times New Roman" pitchFamily="18" charset="0"/>
                <a:cs typeface="Calibri" pitchFamily="34" charset="0"/>
              </a:rPr>
              <a:t> </a:t>
            </a:r>
            <a:r>
              <a:rPr kumimoji="0" lang="en-GB"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Tolerance to root rot.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4"/>
          <p:cNvSpPr txBox="1">
            <a:spLocks noChangeArrowheads="1"/>
          </p:cNvSpPr>
          <p:nvPr/>
        </p:nvSpPr>
        <p:spPr bwMode="auto">
          <a:xfrm>
            <a:off x="3165523" y="2286000"/>
            <a:ext cx="3089179" cy="29546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ar-MA" sz="6600" dirty="0"/>
              <a:t>شكرا</a:t>
            </a:r>
            <a:endParaRPr lang="fr-FR" altLang="ja-JP" sz="6600" dirty="0" smtClean="0"/>
          </a:p>
          <a:p>
            <a:pPr algn="ctr"/>
            <a:r>
              <a:rPr lang="ja-JP" altLang="fr-FR" sz="6600" dirty="0" smtClean="0"/>
              <a:t>謝</a:t>
            </a:r>
            <a:r>
              <a:rPr lang="ja-JP" altLang="fr-FR" sz="6600" dirty="0"/>
              <a:t>謝您</a:t>
            </a:r>
            <a:endParaRPr lang="fr-FR" sz="6600" dirty="0"/>
          </a:p>
          <a:p>
            <a:pPr algn="ctr"/>
            <a:r>
              <a:rPr lang="fr-FR" sz="5400" dirty="0" err="1"/>
              <a:t>Thank</a:t>
            </a:r>
            <a:r>
              <a:rPr lang="fr-FR" sz="5400" dirty="0"/>
              <a:t> </a:t>
            </a:r>
            <a:r>
              <a:rPr lang="fr-FR" sz="5400" dirty="0" err="1"/>
              <a:t>you</a:t>
            </a:r>
            <a:endParaRPr lang="fr-FR" sz="5400" dirty="0"/>
          </a:p>
        </p:txBody>
      </p:sp>
      <p:sp>
        <p:nvSpPr>
          <p:cNvPr id="5" name="Espace réservé du numéro de diapositive 4"/>
          <p:cNvSpPr>
            <a:spLocks noGrp="1"/>
          </p:cNvSpPr>
          <p:nvPr>
            <p:ph type="sldNum" sz="quarter" idx="12"/>
          </p:nvPr>
        </p:nvSpPr>
        <p:spPr/>
        <p:txBody>
          <a:bodyPr/>
          <a:lstStyle/>
          <a:p>
            <a:fld id="{CB621D17-0D64-4143-BAE4-7E49AD4CF626}" type="slidenum">
              <a:rPr lang="fr-FR" smtClean="0">
                <a:solidFill>
                  <a:schemeClr val="tx1"/>
                </a:solidFill>
              </a:rPr>
              <a:pPr/>
              <a:t>8</a:t>
            </a:fld>
            <a:endParaRPr lang="fr-FR">
              <a:solidFill>
                <a:schemeClr val="tx1"/>
              </a:solidFill>
            </a:endParaRPr>
          </a:p>
        </p:txBody>
      </p:sp>
    </p:spTree>
    <p:extLst>
      <p:ext uri="{BB962C8B-B14F-4D97-AF65-F5344CB8AC3E}">
        <p14:creationId xmlns="" xmlns:p14="http://schemas.microsoft.com/office/powerpoint/2010/main" val="7089404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999</TotalTime>
  <Words>549</Words>
  <Application>Microsoft Office PowerPoint</Application>
  <PresentationFormat>Affichage à l'écran (4:3)</PresentationFormat>
  <Paragraphs>171</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Riad</dc:creator>
  <cp:lastModifiedBy>Rania</cp:lastModifiedBy>
  <cp:revision>157</cp:revision>
  <dcterms:created xsi:type="dcterms:W3CDTF">2011-10-10T16:25:15Z</dcterms:created>
  <dcterms:modified xsi:type="dcterms:W3CDTF">2011-11-23T10:05:12Z</dcterms:modified>
</cp:coreProperties>
</file>