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84" r:id="rId3"/>
    <p:sldId id="257" r:id="rId4"/>
    <p:sldId id="260" r:id="rId5"/>
    <p:sldId id="258" r:id="rId6"/>
    <p:sldId id="259" r:id="rId7"/>
    <p:sldId id="262" r:id="rId8"/>
    <p:sldId id="269" r:id="rId9"/>
    <p:sldId id="276" r:id="rId10"/>
    <p:sldId id="275" r:id="rId11"/>
    <p:sldId id="274" r:id="rId12"/>
    <p:sldId id="277" r:id="rId13"/>
    <p:sldId id="261" r:id="rId14"/>
    <p:sldId id="263" r:id="rId15"/>
    <p:sldId id="264" r:id="rId16"/>
    <p:sldId id="265" r:id="rId17"/>
    <p:sldId id="266" r:id="rId18"/>
    <p:sldId id="268" r:id="rId19"/>
    <p:sldId id="267" r:id="rId20"/>
    <p:sldId id="280" r:id="rId21"/>
    <p:sldId id="279" r:id="rId22"/>
    <p:sldId id="278" r:id="rId23"/>
    <p:sldId id="281" r:id="rId24"/>
    <p:sldId id="285" r:id="rId25"/>
    <p:sldId id="282" r:id="rId26"/>
    <p:sldId id="283" r:id="rId2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2B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VITO&#39033;&#30446;\&#39033;&#30446;&#25191;&#34892;&#24773;&#20917;\&#35797;&#39564;\&#35843;&#26597;&#32467;&#26524;&#34920;\JAAS%20rice%20results(2011)\Collection%20of%20result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VITO&#39033;&#30446;\&#39033;&#30446;&#25191;&#34892;&#24773;&#20917;\&#35797;&#39564;\&#35843;&#26597;&#32467;&#26524;&#34920;\JAAS%20rice%20results(2011)\Collection%20of%20resul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VITO&#39033;&#30446;\&#39033;&#30446;&#25191;&#34892;&#24773;&#20917;\&#35797;&#39564;\&#35843;&#26597;&#32467;&#26524;&#34920;\JAAS%20rice%20results(2011)\Collection%20of%20resul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VITO&#39033;&#30446;\&#39033;&#30446;&#25191;&#34892;&#24773;&#20917;\&#35797;&#39564;\&#35843;&#26597;&#32467;&#26524;&#34920;\JAAS%20rice%20results(2011)\Collection%20of%20resul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VITO&#39033;&#30446;\&#39033;&#30446;&#25191;&#34892;&#24773;&#20917;\&#35797;&#39564;\&#35843;&#26597;&#32467;&#26524;&#34920;\JAAS%20rice%20results(2011)\Collection%20of%20resul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VITO&#39033;&#30446;\&#39033;&#30446;&#25191;&#34892;&#24773;&#20917;\&#35797;&#39564;\&#35843;&#26597;&#32467;&#26524;&#34920;\JAAS%20rice%20results(2011)\Collection%20of%20result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VITO&#39033;&#30446;\&#39033;&#30446;&#25191;&#34892;&#24773;&#20917;\&#35797;&#39564;\&#35843;&#26597;&#32467;&#26524;&#34920;\JAAS%20rice%20results(2011)\Collection%20of%20result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VITO&#39033;&#30446;\&#39033;&#30446;&#25191;&#34892;&#24773;&#20917;\&#35797;&#39564;\&#35843;&#26597;&#32467;&#26524;&#34920;\JAAS%20rice%20results(2011)\Collection%20of%20result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VITO&#39033;&#30446;\&#39033;&#30446;&#25191;&#34892;&#24773;&#20917;\&#35797;&#39564;\&#35843;&#26597;&#32467;&#26524;&#34920;\JAAS%20rice%20results(2011)\Collection%20of%20result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VITO&#39033;&#30446;\&#39033;&#30446;&#25191;&#34892;&#24773;&#20917;\&#35797;&#39564;\&#35843;&#26597;&#32467;&#26524;&#34920;\JAAS%20rice%20results(2011)\Collection%20of%20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plotArea>
      <c:layout>
        <c:manualLayout>
          <c:layoutTarget val="inner"/>
          <c:xMode val="edge"/>
          <c:yMode val="edge"/>
          <c:x val="0.19057815845824411"/>
          <c:y val="5.9027777777777783E-2"/>
          <c:w val="0.76231263383297643"/>
          <c:h val="0.72569444444444509"/>
        </c:manualLayout>
      </c:layout>
      <c:scatterChart>
        <c:scatterStyle val="smoothMarker"/>
        <c:ser>
          <c:idx val="0"/>
          <c:order val="0"/>
          <c:tx>
            <c:strRef>
              <c:f>height!$A$4</c:f>
              <c:strCache>
                <c:ptCount val="1"/>
                <c:pt idx="0">
                  <c:v>SD1, Yangjing 4227</c:v>
                </c:pt>
              </c:strCache>
            </c:strRef>
          </c:tx>
          <c:xVal>
            <c:numRef>
              <c:f>height!$B$3:$I$3</c:f>
              <c:numCache>
                <c:formatCode>[$-409]d/mmm;@</c:formatCode>
                <c:ptCount val="8"/>
                <c:pt idx="0">
                  <c:v>40721</c:v>
                </c:pt>
                <c:pt idx="1">
                  <c:v>40735</c:v>
                </c:pt>
                <c:pt idx="2">
                  <c:v>40751</c:v>
                </c:pt>
                <c:pt idx="3">
                  <c:v>40767</c:v>
                </c:pt>
                <c:pt idx="4">
                  <c:v>40779</c:v>
                </c:pt>
                <c:pt idx="5">
                  <c:v>40791</c:v>
                </c:pt>
                <c:pt idx="6">
                  <c:v>40812</c:v>
                </c:pt>
                <c:pt idx="7">
                  <c:v>40837</c:v>
                </c:pt>
              </c:numCache>
            </c:numRef>
          </c:xVal>
          <c:yVal>
            <c:numRef>
              <c:f>height!$B$4:$I$4</c:f>
              <c:numCache>
                <c:formatCode>0.0_ </c:formatCode>
                <c:ptCount val="8"/>
                <c:pt idx="0">
                  <c:v>16.160000000000004</c:v>
                </c:pt>
                <c:pt idx="1">
                  <c:v>34.75</c:v>
                </c:pt>
                <c:pt idx="2">
                  <c:v>49.954999999999998</c:v>
                </c:pt>
                <c:pt idx="3">
                  <c:v>68.522499999999994</c:v>
                </c:pt>
                <c:pt idx="4">
                  <c:v>78.265000000000015</c:v>
                </c:pt>
                <c:pt idx="5">
                  <c:v>100.57000000000001</c:v>
                </c:pt>
                <c:pt idx="6">
                  <c:v>100.05999999999999</c:v>
                </c:pt>
                <c:pt idx="7">
                  <c:v>100.80499999999999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height!$A$5</c:f>
              <c:strCache>
                <c:ptCount val="1"/>
                <c:pt idx="0">
                  <c:v>SD2, Zhendao 88</c:v>
                </c:pt>
              </c:strCache>
            </c:strRef>
          </c:tx>
          <c:xVal>
            <c:numRef>
              <c:f>height!$B$3:$I$3</c:f>
              <c:numCache>
                <c:formatCode>[$-409]d/mmm;@</c:formatCode>
                <c:ptCount val="8"/>
                <c:pt idx="0">
                  <c:v>40721</c:v>
                </c:pt>
                <c:pt idx="1">
                  <c:v>40735</c:v>
                </c:pt>
                <c:pt idx="2">
                  <c:v>40751</c:v>
                </c:pt>
                <c:pt idx="3">
                  <c:v>40767</c:v>
                </c:pt>
                <c:pt idx="4">
                  <c:v>40779</c:v>
                </c:pt>
                <c:pt idx="5">
                  <c:v>40791</c:v>
                </c:pt>
                <c:pt idx="6">
                  <c:v>40812</c:v>
                </c:pt>
                <c:pt idx="7">
                  <c:v>40837</c:v>
                </c:pt>
              </c:numCache>
            </c:numRef>
          </c:xVal>
          <c:yVal>
            <c:numRef>
              <c:f>height!$B$5:$I$5</c:f>
              <c:numCache>
                <c:formatCode>0.0_ </c:formatCode>
                <c:ptCount val="8"/>
                <c:pt idx="0">
                  <c:v>14.219999999999999</c:v>
                </c:pt>
                <c:pt idx="1">
                  <c:v>31.334999999999997</c:v>
                </c:pt>
                <c:pt idx="2">
                  <c:v>53.739999999999995</c:v>
                </c:pt>
                <c:pt idx="3">
                  <c:v>67.400000000000006</c:v>
                </c:pt>
                <c:pt idx="4">
                  <c:v>75.77000000000001</c:v>
                </c:pt>
                <c:pt idx="5">
                  <c:v>98.974999999999994</c:v>
                </c:pt>
                <c:pt idx="6">
                  <c:v>101.425</c:v>
                </c:pt>
                <c:pt idx="7">
                  <c:v>101.23499999999999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height!$A$6</c:f>
              <c:strCache>
                <c:ptCount val="1"/>
                <c:pt idx="0">
                  <c:v>SD3, Huaidao 5</c:v>
                </c:pt>
              </c:strCache>
            </c:strRef>
          </c:tx>
          <c:xVal>
            <c:numRef>
              <c:f>height!$B$3:$I$3</c:f>
              <c:numCache>
                <c:formatCode>[$-409]d/mmm;@</c:formatCode>
                <c:ptCount val="8"/>
                <c:pt idx="0">
                  <c:v>40721</c:v>
                </c:pt>
                <c:pt idx="1">
                  <c:v>40735</c:v>
                </c:pt>
                <c:pt idx="2">
                  <c:v>40751</c:v>
                </c:pt>
                <c:pt idx="3">
                  <c:v>40767</c:v>
                </c:pt>
                <c:pt idx="4">
                  <c:v>40779</c:v>
                </c:pt>
                <c:pt idx="5">
                  <c:v>40791</c:v>
                </c:pt>
                <c:pt idx="6">
                  <c:v>40812</c:v>
                </c:pt>
                <c:pt idx="7">
                  <c:v>40837</c:v>
                </c:pt>
              </c:numCache>
            </c:numRef>
          </c:xVal>
          <c:yVal>
            <c:numRef>
              <c:f>height!$B$6:$I$6</c:f>
              <c:numCache>
                <c:formatCode>0.0_ </c:formatCode>
                <c:ptCount val="8"/>
                <c:pt idx="0">
                  <c:v>13.61</c:v>
                </c:pt>
                <c:pt idx="1">
                  <c:v>32.18</c:v>
                </c:pt>
                <c:pt idx="2">
                  <c:v>52.995000000000019</c:v>
                </c:pt>
                <c:pt idx="3">
                  <c:v>62.15</c:v>
                </c:pt>
                <c:pt idx="4">
                  <c:v>68.544999999999987</c:v>
                </c:pt>
                <c:pt idx="5">
                  <c:v>89.215000000000003</c:v>
                </c:pt>
                <c:pt idx="6">
                  <c:v>97.84</c:v>
                </c:pt>
                <c:pt idx="7">
                  <c:v>98.265000000000015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height!$A$7</c:f>
              <c:strCache>
                <c:ptCount val="1"/>
                <c:pt idx="0">
                  <c:v>SD4, Huaidao 5</c:v>
                </c:pt>
              </c:strCache>
            </c:strRef>
          </c:tx>
          <c:xVal>
            <c:numRef>
              <c:f>height!$B$3:$I$3</c:f>
              <c:numCache>
                <c:formatCode>[$-409]d/mmm;@</c:formatCode>
                <c:ptCount val="8"/>
                <c:pt idx="0">
                  <c:v>40721</c:v>
                </c:pt>
                <c:pt idx="1">
                  <c:v>40735</c:v>
                </c:pt>
                <c:pt idx="2">
                  <c:v>40751</c:v>
                </c:pt>
                <c:pt idx="3">
                  <c:v>40767</c:v>
                </c:pt>
                <c:pt idx="4">
                  <c:v>40779</c:v>
                </c:pt>
                <c:pt idx="5">
                  <c:v>40791</c:v>
                </c:pt>
                <c:pt idx="6">
                  <c:v>40812</c:v>
                </c:pt>
                <c:pt idx="7">
                  <c:v>40837</c:v>
                </c:pt>
              </c:numCache>
            </c:numRef>
          </c:xVal>
          <c:yVal>
            <c:numRef>
              <c:f>height!$B$7:$I$7</c:f>
              <c:numCache>
                <c:formatCode>0.0_ </c:formatCode>
                <c:ptCount val="8"/>
                <c:pt idx="0">
                  <c:v>13.12</c:v>
                </c:pt>
                <c:pt idx="1">
                  <c:v>31.694999999999993</c:v>
                </c:pt>
                <c:pt idx="2">
                  <c:v>58.795000000000002</c:v>
                </c:pt>
                <c:pt idx="3">
                  <c:v>66.05</c:v>
                </c:pt>
                <c:pt idx="4">
                  <c:v>75.995000000000005</c:v>
                </c:pt>
                <c:pt idx="5">
                  <c:v>92.509999999999991</c:v>
                </c:pt>
                <c:pt idx="6">
                  <c:v>99.539999999999992</c:v>
                </c:pt>
                <c:pt idx="7">
                  <c:v>99.515000000000001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height!$A$8</c:f>
              <c:strCache>
                <c:ptCount val="1"/>
                <c:pt idx="0">
                  <c:v>SD5, Huaidao 5</c:v>
                </c:pt>
              </c:strCache>
            </c:strRef>
          </c:tx>
          <c:xVal>
            <c:numRef>
              <c:f>height!$B$3:$I$3</c:f>
              <c:numCache>
                <c:formatCode>[$-409]d/mmm;@</c:formatCode>
                <c:ptCount val="8"/>
                <c:pt idx="0">
                  <c:v>40721</c:v>
                </c:pt>
                <c:pt idx="1">
                  <c:v>40735</c:v>
                </c:pt>
                <c:pt idx="2">
                  <c:v>40751</c:v>
                </c:pt>
                <c:pt idx="3">
                  <c:v>40767</c:v>
                </c:pt>
                <c:pt idx="4">
                  <c:v>40779</c:v>
                </c:pt>
                <c:pt idx="5">
                  <c:v>40791</c:v>
                </c:pt>
                <c:pt idx="6">
                  <c:v>40812</c:v>
                </c:pt>
                <c:pt idx="7">
                  <c:v>40837</c:v>
                </c:pt>
              </c:numCache>
            </c:numRef>
          </c:xVal>
          <c:yVal>
            <c:numRef>
              <c:f>height!$B$8:$I$8</c:f>
              <c:numCache>
                <c:formatCode>0.0_ </c:formatCode>
                <c:ptCount val="8"/>
                <c:pt idx="0">
                  <c:v>12.525</c:v>
                </c:pt>
                <c:pt idx="1">
                  <c:v>31.925000000000004</c:v>
                </c:pt>
                <c:pt idx="2">
                  <c:v>53</c:v>
                </c:pt>
                <c:pt idx="3">
                  <c:v>65.25</c:v>
                </c:pt>
                <c:pt idx="4">
                  <c:v>80.635000000000005</c:v>
                </c:pt>
                <c:pt idx="5">
                  <c:v>102.02500000000001</c:v>
                </c:pt>
                <c:pt idx="6">
                  <c:v>104.22999999999999</c:v>
                </c:pt>
                <c:pt idx="7">
                  <c:v>104.25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height!$A$9</c:f>
              <c:strCache>
                <c:ptCount val="1"/>
                <c:pt idx="0">
                  <c:v>SD6, Huaidao 5</c:v>
                </c:pt>
              </c:strCache>
            </c:strRef>
          </c:tx>
          <c:xVal>
            <c:numRef>
              <c:f>height!$B$3:$I$3</c:f>
              <c:numCache>
                <c:formatCode>[$-409]d/mmm;@</c:formatCode>
                <c:ptCount val="8"/>
                <c:pt idx="0">
                  <c:v>40721</c:v>
                </c:pt>
                <c:pt idx="1">
                  <c:v>40735</c:v>
                </c:pt>
                <c:pt idx="2">
                  <c:v>40751</c:v>
                </c:pt>
                <c:pt idx="3">
                  <c:v>40767</c:v>
                </c:pt>
                <c:pt idx="4">
                  <c:v>40779</c:v>
                </c:pt>
                <c:pt idx="5">
                  <c:v>40791</c:v>
                </c:pt>
                <c:pt idx="6">
                  <c:v>40812</c:v>
                </c:pt>
                <c:pt idx="7">
                  <c:v>40837</c:v>
                </c:pt>
              </c:numCache>
            </c:numRef>
          </c:xVal>
          <c:yVal>
            <c:numRef>
              <c:f>height!$B$9:$I$9</c:f>
              <c:numCache>
                <c:formatCode>0.0_ </c:formatCode>
                <c:ptCount val="8"/>
                <c:pt idx="0">
                  <c:v>13.139999999999997</c:v>
                </c:pt>
                <c:pt idx="1">
                  <c:v>31.725000000000001</c:v>
                </c:pt>
                <c:pt idx="2">
                  <c:v>58.414999999999999</c:v>
                </c:pt>
                <c:pt idx="3">
                  <c:v>66.599999999999994</c:v>
                </c:pt>
                <c:pt idx="4">
                  <c:v>78.14500000000001</c:v>
                </c:pt>
                <c:pt idx="5">
                  <c:v>96.6</c:v>
                </c:pt>
                <c:pt idx="6">
                  <c:v>98.384999999999991</c:v>
                </c:pt>
                <c:pt idx="7">
                  <c:v>99.53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height!$A$10</c:f>
              <c:strCache>
                <c:ptCount val="1"/>
                <c:pt idx="0">
                  <c:v>SD9, Huaidao 5</c:v>
                </c:pt>
              </c:strCache>
            </c:strRef>
          </c:tx>
          <c:xVal>
            <c:numRef>
              <c:f>height!$B$3:$I$3</c:f>
              <c:numCache>
                <c:formatCode>[$-409]d/mmm;@</c:formatCode>
                <c:ptCount val="8"/>
                <c:pt idx="0">
                  <c:v>40721</c:v>
                </c:pt>
                <c:pt idx="1">
                  <c:v>40735</c:v>
                </c:pt>
                <c:pt idx="2">
                  <c:v>40751</c:v>
                </c:pt>
                <c:pt idx="3">
                  <c:v>40767</c:v>
                </c:pt>
                <c:pt idx="4">
                  <c:v>40779</c:v>
                </c:pt>
                <c:pt idx="5">
                  <c:v>40791</c:v>
                </c:pt>
                <c:pt idx="6">
                  <c:v>40812</c:v>
                </c:pt>
                <c:pt idx="7">
                  <c:v>40837</c:v>
                </c:pt>
              </c:numCache>
            </c:numRef>
          </c:xVal>
          <c:yVal>
            <c:numRef>
              <c:f>height!$B$10:$I$10</c:f>
              <c:numCache>
                <c:formatCode>0.0_ </c:formatCode>
                <c:ptCount val="8"/>
                <c:pt idx="0">
                  <c:v>19.53</c:v>
                </c:pt>
                <c:pt idx="1">
                  <c:v>37.974999999999994</c:v>
                </c:pt>
                <c:pt idx="2">
                  <c:v>61.6</c:v>
                </c:pt>
                <c:pt idx="3">
                  <c:v>71.3</c:v>
                </c:pt>
                <c:pt idx="4">
                  <c:v>90.455000000000013</c:v>
                </c:pt>
                <c:pt idx="5">
                  <c:v>108.03999999999999</c:v>
                </c:pt>
                <c:pt idx="6">
                  <c:v>108.67999999999999</c:v>
                </c:pt>
                <c:pt idx="7">
                  <c:v>108.61999999999998</c:v>
                </c:pt>
              </c:numCache>
            </c:numRef>
          </c:yVal>
          <c:smooth val="1"/>
        </c:ser>
        <c:axId val="86531072"/>
        <c:axId val="86545536"/>
      </c:scatterChart>
      <c:valAx>
        <c:axId val="86531072"/>
        <c:scaling>
          <c:orientation val="minMax"/>
          <c:max val="40840"/>
          <c:min val="40720"/>
        </c:scaling>
        <c:axPos val="b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Unicode MS"/>
                    <a:ea typeface="Arial Unicode MS"/>
                    <a:cs typeface="Arial Unicode MS"/>
                  </a:defRPr>
                </a:pPr>
                <a:r>
                  <a:rPr lang="en-US" altLang="en-US"/>
                  <a:t>Date</a:t>
                </a:r>
              </a:p>
            </c:rich>
          </c:tx>
          <c:layout>
            <c:manualLayout>
              <c:xMode val="edge"/>
              <c:yMode val="edge"/>
              <c:x val="0.90578158458244107"/>
              <c:y val="0.88657407407407451"/>
            </c:manualLayout>
          </c:layout>
          <c:spPr>
            <a:noFill/>
            <a:ln w="25400">
              <a:noFill/>
            </a:ln>
          </c:spPr>
        </c:title>
        <c:numFmt formatCode="[$-409]d/mmm;@" sourceLinked="1"/>
        <c:majorTickMark val="in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defRPr>
            </a:pPr>
            <a:endParaRPr lang="zh-CN"/>
          </a:p>
        </c:txPr>
        <c:crossAx val="86545536"/>
        <c:crosses val="autoZero"/>
        <c:crossBetween val="midCat"/>
      </c:valAx>
      <c:valAx>
        <c:axId val="8654553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Unicode MS"/>
                    <a:ea typeface="Arial Unicode MS"/>
                    <a:cs typeface="Arial Unicode MS"/>
                  </a:defRPr>
                </a:pPr>
                <a:r>
                  <a:rPr lang="en-US" altLang="en-US" dirty="0"/>
                  <a:t>Plant height (cm)</a:t>
                </a:r>
              </a:p>
            </c:rich>
          </c:tx>
          <c:layout>
            <c:manualLayout>
              <c:xMode val="edge"/>
              <c:yMode val="edge"/>
              <c:x val="6.6914024491624244E-2"/>
              <c:y val="6.1127579944168946E-2"/>
            </c:manualLayout>
          </c:layout>
          <c:spPr>
            <a:noFill/>
            <a:ln w="25400">
              <a:noFill/>
            </a:ln>
          </c:spPr>
        </c:title>
        <c:numFmt formatCode="#,##0.0_);[Red]\(#,##0.0\)" sourceLinked="0"/>
        <c:majorTickMark val="in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zh-CN"/>
          </a:p>
        </c:txPr>
        <c:crossAx val="8653107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35830582205061651"/>
          <c:y val="0.48939705453484988"/>
          <c:w val="0.63760800777847193"/>
          <c:h val="0.23416848935549747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zh-CN"/>
        </a:p>
      </c:txPr>
    </c:legend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plotArea>
      <c:layout>
        <c:manualLayout>
          <c:layoutTarget val="inner"/>
          <c:xMode val="edge"/>
          <c:yMode val="edge"/>
          <c:x val="0.20153139785548307"/>
          <c:y val="5.9027777777777783E-2"/>
          <c:w val="0.73182506010901471"/>
          <c:h val="0.72569444444444509"/>
        </c:manualLayout>
      </c:layout>
      <c:scatterChart>
        <c:scatterStyle val="smoothMarker"/>
        <c:ser>
          <c:idx val="0"/>
          <c:order val="0"/>
          <c:tx>
            <c:strRef>
              <c:f>biomass!$J$4</c:f>
              <c:strCache>
                <c:ptCount val="1"/>
                <c:pt idx="0">
                  <c:v>SD7, C Liangyou 608</c:v>
                </c:pt>
              </c:strCache>
            </c:strRef>
          </c:tx>
          <c:xVal>
            <c:numRef>
              <c:f>biomass!$K$3:$R$3</c:f>
              <c:numCache>
                <c:formatCode>[$-409]d/mmm;@</c:formatCode>
                <c:ptCount val="8"/>
                <c:pt idx="0">
                  <c:v>40722</c:v>
                </c:pt>
                <c:pt idx="1">
                  <c:v>40736</c:v>
                </c:pt>
                <c:pt idx="2">
                  <c:v>40752</c:v>
                </c:pt>
                <c:pt idx="3">
                  <c:v>40768</c:v>
                </c:pt>
                <c:pt idx="4">
                  <c:v>40778</c:v>
                </c:pt>
                <c:pt idx="5">
                  <c:v>40792</c:v>
                </c:pt>
                <c:pt idx="6">
                  <c:v>40813</c:v>
                </c:pt>
                <c:pt idx="7">
                  <c:v>40828</c:v>
                </c:pt>
              </c:numCache>
            </c:numRef>
          </c:xVal>
          <c:yVal>
            <c:numRef>
              <c:f>biomass!$K$4:$R$4</c:f>
              <c:numCache>
                <c:formatCode>0.0_ </c:formatCode>
                <c:ptCount val="8"/>
                <c:pt idx="0">
                  <c:v>188.64197530864197</c:v>
                </c:pt>
                <c:pt idx="1">
                  <c:v>842.96296296296293</c:v>
                </c:pt>
                <c:pt idx="2">
                  <c:v>4024.1975308641981</c:v>
                </c:pt>
                <c:pt idx="3">
                  <c:v>6390.6172839506171</c:v>
                </c:pt>
                <c:pt idx="4">
                  <c:v>9030.4526748971202</c:v>
                </c:pt>
                <c:pt idx="5">
                  <c:v>12204.115226337448</c:v>
                </c:pt>
                <c:pt idx="6">
                  <c:v>13416.460905349793</c:v>
                </c:pt>
                <c:pt idx="7">
                  <c:v>14879.012345679012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biomass!$J$5</c:f>
              <c:strCache>
                <c:ptCount val="1"/>
                <c:pt idx="0">
                  <c:v>SD8, Y Liangyou 1</c:v>
                </c:pt>
              </c:strCache>
            </c:strRef>
          </c:tx>
          <c:xVal>
            <c:numRef>
              <c:f>biomass!$K$3:$R$3</c:f>
              <c:numCache>
                <c:formatCode>[$-409]d/mmm;@</c:formatCode>
                <c:ptCount val="8"/>
                <c:pt idx="0">
                  <c:v>40722</c:v>
                </c:pt>
                <c:pt idx="1">
                  <c:v>40736</c:v>
                </c:pt>
                <c:pt idx="2">
                  <c:v>40752</c:v>
                </c:pt>
                <c:pt idx="3">
                  <c:v>40768</c:v>
                </c:pt>
                <c:pt idx="4">
                  <c:v>40778</c:v>
                </c:pt>
                <c:pt idx="5">
                  <c:v>40792</c:v>
                </c:pt>
                <c:pt idx="6">
                  <c:v>40813</c:v>
                </c:pt>
                <c:pt idx="7">
                  <c:v>40828</c:v>
                </c:pt>
              </c:numCache>
            </c:numRef>
          </c:xVal>
          <c:yVal>
            <c:numRef>
              <c:f>biomass!$K$5:$R$5</c:f>
              <c:numCache>
                <c:formatCode>0.0_ </c:formatCode>
                <c:ptCount val="8"/>
                <c:pt idx="0">
                  <c:v>185.06666666666666</c:v>
                </c:pt>
                <c:pt idx="1">
                  <c:v>1224.5333333333333</c:v>
                </c:pt>
                <c:pt idx="2">
                  <c:v>3646.9333333333334</c:v>
                </c:pt>
                <c:pt idx="3">
                  <c:v>6221.8666666666668</c:v>
                </c:pt>
                <c:pt idx="4">
                  <c:v>8957.3333333333358</c:v>
                </c:pt>
                <c:pt idx="5">
                  <c:v>11256.888888888891</c:v>
                </c:pt>
                <c:pt idx="6">
                  <c:v>13000.000000000002</c:v>
                </c:pt>
                <c:pt idx="7">
                  <c:v>14678.222222222224</c:v>
                </c:pt>
              </c:numCache>
            </c:numRef>
          </c:yVal>
          <c:smooth val="1"/>
        </c:ser>
        <c:axId val="127496960"/>
        <c:axId val="127498880"/>
      </c:scatterChart>
      <c:valAx>
        <c:axId val="127496960"/>
        <c:scaling>
          <c:orientation val="minMax"/>
          <c:min val="40720"/>
        </c:scaling>
        <c:axPos val="b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Unicode MS"/>
                    <a:ea typeface="Arial Unicode MS"/>
                    <a:cs typeface="Arial Unicode MS"/>
                  </a:defRPr>
                </a:pPr>
                <a:r>
                  <a:rPr lang="en-US" altLang="en-US"/>
                  <a:t>Date</a:t>
                </a:r>
              </a:p>
            </c:rich>
          </c:tx>
          <c:layout>
            <c:manualLayout>
              <c:xMode val="edge"/>
              <c:yMode val="edge"/>
              <c:x val="0.88667992047713762"/>
              <c:y val="0.8912037037037035"/>
            </c:manualLayout>
          </c:layout>
          <c:spPr>
            <a:noFill/>
            <a:ln w="25400">
              <a:noFill/>
            </a:ln>
          </c:spPr>
        </c:title>
        <c:numFmt formatCode="[$-409]d/mmm;@" sourceLinked="1"/>
        <c:majorTickMark val="in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defRPr>
            </a:pPr>
            <a:endParaRPr lang="zh-CN"/>
          </a:p>
        </c:txPr>
        <c:crossAx val="127498880"/>
        <c:crosses val="autoZero"/>
        <c:crossBetween val="midCat"/>
      </c:valAx>
      <c:valAx>
        <c:axId val="12749888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Unicode MS"/>
                    <a:ea typeface="Arial Unicode MS"/>
                    <a:cs typeface="Arial Unicode MS"/>
                  </a:defRPr>
                </a:pPr>
                <a:r>
                  <a:rPr lang="en-US" altLang="en-US" dirty="0"/>
                  <a:t>Aboveground biomass  (kg/ha)</a:t>
                </a:r>
              </a:p>
            </c:rich>
          </c:tx>
          <c:layout>
            <c:manualLayout>
              <c:xMode val="edge"/>
              <c:yMode val="edge"/>
              <c:x val="0"/>
              <c:y val="4.9768639841866455E-2"/>
            </c:manualLayout>
          </c:layout>
          <c:spPr>
            <a:noFill/>
            <a:ln w="25400">
              <a:noFill/>
            </a:ln>
          </c:spPr>
        </c:title>
        <c:numFmt formatCode="0.0_ " sourceLinked="1"/>
        <c:majorTickMark val="in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zh-CN"/>
          </a:p>
        </c:txPr>
        <c:crossAx val="127496960"/>
        <c:crosses val="autoZero"/>
        <c:crossBetween val="midCat"/>
        <c:majorUnit val="4000"/>
      </c:valAx>
    </c:plotArea>
    <c:legend>
      <c:legendPos val="r"/>
      <c:layout>
        <c:manualLayout>
          <c:xMode val="edge"/>
          <c:yMode val="edge"/>
          <c:x val="0.50621304428493408"/>
          <c:y val="0.44097222222222232"/>
          <c:w val="0.3824551430397628"/>
          <c:h val="0.15277777777777779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zh-CN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plotArea>
      <c:layout>
        <c:manualLayout>
          <c:layoutTarget val="inner"/>
          <c:xMode val="edge"/>
          <c:yMode val="edge"/>
          <c:x val="0.19017094017094016"/>
          <c:y val="5.9027777777777783E-2"/>
          <c:w val="0.75854700854700863"/>
          <c:h val="0.72569444444444509"/>
        </c:manualLayout>
      </c:layout>
      <c:scatterChart>
        <c:scatterStyle val="smoothMarker"/>
        <c:ser>
          <c:idx val="0"/>
          <c:order val="0"/>
          <c:tx>
            <c:strRef>
              <c:f>height!$K$4</c:f>
              <c:strCache>
                <c:ptCount val="1"/>
                <c:pt idx="0">
                  <c:v>SD7, C Liangyou 608</c:v>
                </c:pt>
              </c:strCache>
            </c:strRef>
          </c:tx>
          <c:xVal>
            <c:numRef>
              <c:f>height!$L$3:$S$3</c:f>
              <c:numCache>
                <c:formatCode>[$-409]d/mmm;@</c:formatCode>
                <c:ptCount val="8"/>
                <c:pt idx="0">
                  <c:v>40722</c:v>
                </c:pt>
                <c:pt idx="1">
                  <c:v>40736</c:v>
                </c:pt>
                <c:pt idx="2">
                  <c:v>40752</c:v>
                </c:pt>
                <c:pt idx="3">
                  <c:v>40768</c:v>
                </c:pt>
                <c:pt idx="4">
                  <c:v>40778</c:v>
                </c:pt>
                <c:pt idx="5">
                  <c:v>40792</c:v>
                </c:pt>
                <c:pt idx="6">
                  <c:v>40813</c:v>
                </c:pt>
                <c:pt idx="7">
                  <c:v>40828</c:v>
                </c:pt>
              </c:numCache>
            </c:numRef>
          </c:xVal>
          <c:yVal>
            <c:numRef>
              <c:f>height!$L$4:$S$4</c:f>
              <c:numCache>
                <c:formatCode>0.0_ </c:formatCode>
                <c:ptCount val="8"/>
                <c:pt idx="0">
                  <c:v>47.53</c:v>
                </c:pt>
                <c:pt idx="1">
                  <c:v>56.719999999999992</c:v>
                </c:pt>
                <c:pt idx="2">
                  <c:v>94.195000000000022</c:v>
                </c:pt>
                <c:pt idx="3">
                  <c:v>99.6</c:v>
                </c:pt>
                <c:pt idx="4">
                  <c:v>122.325</c:v>
                </c:pt>
                <c:pt idx="5">
                  <c:v>127.16000000000001</c:v>
                </c:pt>
                <c:pt idx="6">
                  <c:v>127.33</c:v>
                </c:pt>
                <c:pt idx="7">
                  <c:v>127.37499999999997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height!$K$5</c:f>
              <c:strCache>
                <c:ptCount val="1"/>
                <c:pt idx="0">
                  <c:v>SD8, Y Liangyou 1</c:v>
                </c:pt>
              </c:strCache>
            </c:strRef>
          </c:tx>
          <c:xVal>
            <c:numRef>
              <c:f>height!$L$3:$S$3</c:f>
              <c:numCache>
                <c:formatCode>[$-409]d/mmm;@</c:formatCode>
                <c:ptCount val="8"/>
                <c:pt idx="0">
                  <c:v>40722</c:v>
                </c:pt>
                <c:pt idx="1">
                  <c:v>40736</c:v>
                </c:pt>
                <c:pt idx="2">
                  <c:v>40752</c:v>
                </c:pt>
                <c:pt idx="3">
                  <c:v>40768</c:v>
                </c:pt>
                <c:pt idx="4">
                  <c:v>40778</c:v>
                </c:pt>
                <c:pt idx="5">
                  <c:v>40792</c:v>
                </c:pt>
                <c:pt idx="6">
                  <c:v>40813</c:v>
                </c:pt>
                <c:pt idx="7">
                  <c:v>40828</c:v>
                </c:pt>
              </c:numCache>
            </c:numRef>
          </c:xVal>
          <c:yVal>
            <c:numRef>
              <c:f>height!$L$5:$S$5</c:f>
              <c:numCache>
                <c:formatCode>0.0_ </c:formatCode>
                <c:ptCount val="8"/>
                <c:pt idx="0">
                  <c:v>46.83</c:v>
                </c:pt>
                <c:pt idx="1">
                  <c:v>59.19</c:v>
                </c:pt>
                <c:pt idx="2">
                  <c:v>89.314999999999998</c:v>
                </c:pt>
                <c:pt idx="3">
                  <c:v>101.8</c:v>
                </c:pt>
                <c:pt idx="4">
                  <c:v>124.24499999999998</c:v>
                </c:pt>
                <c:pt idx="5">
                  <c:v>134.54</c:v>
                </c:pt>
                <c:pt idx="6">
                  <c:v>134.72499999999999</c:v>
                </c:pt>
                <c:pt idx="7">
                  <c:v>134.60999999999999</c:v>
                </c:pt>
              </c:numCache>
            </c:numRef>
          </c:yVal>
          <c:smooth val="1"/>
        </c:ser>
        <c:axId val="84869120"/>
        <c:axId val="84871424"/>
      </c:scatterChart>
      <c:valAx>
        <c:axId val="84869120"/>
        <c:scaling>
          <c:orientation val="minMax"/>
          <c:min val="40720"/>
        </c:scaling>
        <c:axPos val="b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Unicode MS"/>
                    <a:ea typeface="Arial Unicode MS"/>
                    <a:cs typeface="Arial Unicode MS"/>
                  </a:defRPr>
                </a:pPr>
                <a:r>
                  <a:rPr lang="en-US" altLang="en-US"/>
                  <a:t>Date</a:t>
                </a:r>
              </a:p>
            </c:rich>
          </c:tx>
          <c:layout>
            <c:manualLayout>
              <c:xMode val="edge"/>
              <c:yMode val="edge"/>
              <c:x val="0.90740740740740744"/>
              <c:y val="0.8958333333333337"/>
            </c:manualLayout>
          </c:layout>
          <c:spPr>
            <a:noFill/>
            <a:ln w="25400">
              <a:noFill/>
            </a:ln>
          </c:spPr>
        </c:title>
        <c:numFmt formatCode="[$-409]d/mmm;@" sourceLinked="1"/>
        <c:majorTickMark val="in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defRPr>
            </a:pPr>
            <a:endParaRPr lang="zh-CN"/>
          </a:p>
        </c:txPr>
        <c:crossAx val="84871424"/>
        <c:crosses val="autoZero"/>
        <c:crossBetween val="midCat"/>
      </c:valAx>
      <c:valAx>
        <c:axId val="8487142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Unicode MS"/>
                    <a:ea typeface="Arial Unicode MS"/>
                    <a:cs typeface="Arial Unicode MS"/>
                  </a:defRPr>
                </a:pPr>
                <a:r>
                  <a:rPr lang="en-US" altLang="en-US"/>
                  <a:t>Plant height (cm)</a:t>
                </a:r>
              </a:p>
            </c:rich>
          </c:tx>
          <c:layout>
            <c:manualLayout>
              <c:xMode val="edge"/>
              <c:yMode val="edge"/>
              <c:x val="2.3504273504273535E-2"/>
              <c:y val="5.5555555555555504E-2"/>
            </c:manualLayout>
          </c:layout>
          <c:spPr>
            <a:noFill/>
            <a:ln w="25400">
              <a:noFill/>
            </a:ln>
          </c:spPr>
        </c:title>
        <c:numFmt formatCode="0.0_ " sourceLinked="1"/>
        <c:majorTickMark val="in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zh-CN"/>
          </a:p>
        </c:txPr>
        <c:crossAx val="8486912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4273504273504269"/>
          <c:y val="0.44097222222222232"/>
          <c:w val="0.33974358974358981"/>
          <c:h val="0.12847222222222221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zh-CN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plotArea>
      <c:layout>
        <c:manualLayout>
          <c:layoutTarget val="inner"/>
          <c:xMode val="edge"/>
          <c:yMode val="edge"/>
          <c:x val="8.9583333333333348E-2"/>
          <c:y val="6.25E-2"/>
          <c:w val="0.8562500000000004"/>
          <c:h val="0.72222222222222221"/>
        </c:manualLayout>
      </c:layout>
      <c:scatterChart>
        <c:scatterStyle val="smoothMarker"/>
        <c:ser>
          <c:idx val="0"/>
          <c:order val="0"/>
          <c:tx>
            <c:strRef>
              <c:f>age!$A$3</c:f>
              <c:strCache>
                <c:ptCount val="1"/>
                <c:pt idx="0">
                  <c:v>SD1, Yangjing 4227</c:v>
                </c:pt>
              </c:strCache>
            </c:strRef>
          </c:tx>
          <c:xVal>
            <c:numRef>
              <c:f>age!$B$2:$F$2</c:f>
              <c:numCache>
                <c:formatCode>[$-409]d/mmm;@</c:formatCode>
                <c:ptCount val="5"/>
                <c:pt idx="0">
                  <c:v>40721</c:v>
                </c:pt>
                <c:pt idx="1">
                  <c:v>40735</c:v>
                </c:pt>
                <c:pt idx="2">
                  <c:v>40751</c:v>
                </c:pt>
                <c:pt idx="3">
                  <c:v>40767</c:v>
                </c:pt>
                <c:pt idx="4">
                  <c:v>40779</c:v>
                </c:pt>
              </c:numCache>
            </c:numRef>
          </c:xVal>
          <c:yVal>
            <c:numRef>
              <c:f>age!$B$3:$F$3</c:f>
              <c:numCache>
                <c:formatCode>0.0_ </c:formatCode>
                <c:ptCount val="5"/>
                <c:pt idx="0">
                  <c:v>3</c:v>
                </c:pt>
                <c:pt idx="1">
                  <c:v>5.5299999999999994</c:v>
                </c:pt>
                <c:pt idx="2">
                  <c:v>9.4599999999999991</c:v>
                </c:pt>
                <c:pt idx="3">
                  <c:v>11.5</c:v>
                </c:pt>
                <c:pt idx="4">
                  <c:v>12.88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age!$A$4</c:f>
              <c:strCache>
                <c:ptCount val="1"/>
                <c:pt idx="0">
                  <c:v>SD2, Zhendao 88</c:v>
                </c:pt>
              </c:strCache>
            </c:strRef>
          </c:tx>
          <c:xVal>
            <c:numRef>
              <c:f>age!$B$2:$F$2</c:f>
              <c:numCache>
                <c:formatCode>[$-409]d/mmm;@</c:formatCode>
                <c:ptCount val="5"/>
                <c:pt idx="0">
                  <c:v>40721</c:v>
                </c:pt>
                <c:pt idx="1">
                  <c:v>40735</c:v>
                </c:pt>
                <c:pt idx="2">
                  <c:v>40751</c:v>
                </c:pt>
                <c:pt idx="3">
                  <c:v>40767</c:v>
                </c:pt>
                <c:pt idx="4">
                  <c:v>40779</c:v>
                </c:pt>
              </c:numCache>
            </c:numRef>
          </c:xVal>
          <c:yVal>
            <c:numRef>
              <c:f>age!$B$4:$F$4</c:f>
              <c:numCache>
                <c:formatCode>0.0_ </c:formatCode>
                <c:ptCount val="5"/>
                <c:pt idx="0">
                  <c:v>3</c:v>
                </c:pt>
                <c:pt idx="1">
                  <c:v>5.72</c:v>
                </c:pt>
                <c:pt idx="2">
                  <c:v>9.4699999999999989</c:v>
                </c:pt>
                <c:pt idx="3">
                  <c:v>11.280000000000001</c:v>
                </c:pt>
                <c:pt idx="4">
                  <c:v>12.84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age!$A$5</c:f>
              <c:strCache>
                <c:ptCount val="1"/>
                <c:pt idx="0">
                  <c:v>SD3, Huaidao 5</c:v>
                </c:pt>
              </c:strCache>
            </c:strRef>
          </c:tx>
          <c:xVal>
            <c:numRef>
              <c:f>age!$B$2:$F$2</c:f>
              <c:numCache>
                <c:formatCode>[$-409]d/mmm;@</c:formatCode>
                <c:ptCount val="5"/>
                <c:pt idx="0">
                  <c:v>40721</c:v>
                </c:pt>
                <c:pt idx="1">
                  <c:v>40735</c:v>
                </c:pt>
                <c:pt idx="2">
                  <c:v>40751</c:v>
                </c:pt>
                <c:pt idx="3">
                  <c:v>40767</c:v>
                </c:pt>
                <c:pt idx="4">
                  <c:v>40779</c:v>
                </c:pt>
              </c:numCache>
            </c:numRef>
          </c:xVal>
          <c:yVal>
            <c:numRef>
              <c:f>age!$B$5:$F$5</c:f>
              <c:numCache>
                <c:formatCode>0.0_ </c:formatCode>
                <c:ptCount val="5"/>
                <c:pt idx="0">
                  <c:v>3</c:v>
                </c:pt>
                <c:pt idx="1">
                  <c:v>5.99</c:v>
                </c:pt>
                <c:pt idx="2">
                  <c:v>9.52</c:v>
                </c:pt>
                <c:pt idx="3">
                  <c:v>10.6</c:v>
                </c:pt>
                <c:pt idx="4">
                  <c:v>12.9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age!$A$6</c:f>
              <c:strCache>
                <c:ptCount val="1"/>
                <c:pt idx="0">
                  <c:v>SD4, Huaidao 5</c:v>
                </c:pt>
              </c:strCache>
            </c:strRef>
          </c:tx>
          <c:xVal>
            <c:numRef>
              <c:f>age!$B$2:$F$2</c:f>
              <c:numCache>
                <c:formatCode>[$-409]d/mmm;@</c:formatCode>
                <c:ptCount val="5"/>
                <c:pt idx="0">
                  <c:v>40721</c:v>
                </c:pt>
                <c:pt idx="1">
                  <c:v>40735</c:v>
                </c:pt>
                <c:pt idx="2">
                  <c:v>40751</c:v>
                </c:pt>
                <c:pt idx="3">
                  <c:v>40767</c:v>
                </c:pt>
                <c:pt idx="4">
                  <c:v>40779</c:v>
                </c:pt>
              </c:numCache>
            </c:numRef>
          </c:xVal>
          <c:yVal>
            <c:numRef>
              <c:f>age!$B$6:$F$6</c:f>
              <c:numCache>
                <c:formatCode>0.0_ </c:formatCode>
                <c:ptCount val="5"/>
                <c:pt idx="0">
                  <c:v>3</c:v>
                </c:pt>
                <c:pt idx="1">
                  <c:v>6.3100000000000005</c:v>
                </c:pt>
                <c:pt idx="2">
                  <c:v>9.25</c:v>
                </c:pt>
                <c:pt idx="3">
                  <c:v>10.620000000000001</c:v>
                </c:pt>
                <c:pt idx="4">
                  <c:v>12.44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age!$A$7</c:f>
              <c:strCache>
                <c:ptCount val="1"/>
                <c:pt idx="0">
                  <c:v>SD5, Huaidao 5</c:v>
                </c:pt>
              </c:strCache>
            </c:strRef>
          </c:tx>
          <c:xVal>
            <c:numRef>
              <c:f>age!$B$2:$F$2</c:f>
              <c:numCache>
                <c:formatCode>[$-409]d/mmm;@</c:formatCode>
                <c:ptCount val="5"/>
                <c:pt idx="0">
                  <c:v>40721</c:v>
                </c:pt>
                <c:pt idx="1">
                  <c:v>40735</c:v>
                </c:pt>
                <c:pt idx="2">
                  <c:v>40751</c:v>
                </c:pt>
                <c:pt idx="3">
                  <c:v>40767</c:v>
                </c:pt>
                <c:pt idx="4">
                  <c:v>40779</c:v>
                </c:pt>
              </c:numCache>
            </c:numRef>
          </c:xVal>
          <c:yVal>
            <c:numRef>
              <c:f>age!$B$7:$F$7</c:f>
              <c:numCache>
                <c:formatCode>0.0_ </c:formatCode>
                <c:ptCount val="5"/>
                <c:pt idx="0">
                  <c:v>3</c:v>
                </c:pt>
                <c:pt idx="1">
                  <c:v>5.84</c:v>
                </c:pt>
                <c:pt idx="2">
                  <c:v>9.8199999999999985</c:v>
                </c:pt>
                <c:pt idx="3">
                  <c:v>10.52</c:v>
                </c:pt>
                <c:pt idx="4">
                  <c:v>12.76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age!$A$8</c:f>
              <c:strCache>
                <c:ptCount val="1"/>
                <c:pt idx="0">
                  <c:v>SD6, Huaidao 5</c:v>
                </c:pt>
              </c:strCache>
            </c:strRef>
          </c:tx>
          <c:xVal>
            <c:numRef>
              <c:f>age!$B$2:$F$2</c:f>
              <c:numCache>
                <c:formatCode>[$-409]d/mmm;@</c:formatCode>
                <c:ptCount val="5"/>
                <c:pt idx="0">
                  <c:v>40721</c:v>
                </c:pt>
                <c:pt idx="1">
                  <c:v>40735</c:v>
                </c:pt>
                <c:pt idx="2">
                  <c:v>40751</c:v>
                </c:pt>
                <c:pt idx="3">
                  <c:v>40767</c:v>
                </c:pt>
                <c:pt idx="4">
                  <c:v>40779</c:v>
                </c:pt>
              </c:numCache>
            </c:numRef>
          </c:xVal>
          <c:yVal>
            <c:numRef>
              <c:f>age!$B$8:$F$8</c:f>
              <c:numCache>
                <c:formatCode>0.0_ </c:formatCode>
                <c:ptCount val="5"/>
                <c:pt idx="0">
                  <c:v>3</c:v>
                </c:pt>
                <c:pt idx="1">
                  <c:v>6.7100000000000009</c:v>
                </c:pt>
                <c:pt idx="2">
                  <c:v>9.7199999999999989</c:v>
                </c:pt>
                <c:pt idx="3">
                  <c:v>10.48</c:v>
                </c:pt>
                <c:pt idx="4">
                  <c:v>12.379999999999999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age!$A$9</c:f>
              <c:strCache>
                <c:ptCount val="1"/>
                <c:pt idx="0">
                  <c:v>SD9, Huaidao 5</c:v>
                </c:pt>
              </c:strCache>
            </c:strRef>
          </c:tx>
          <c:xVal>
            <c:numRef>
              <c:f>age!$B$2:$F$2</c:f>
              <c:numCache>
                <c:formatCode>[$-409]d/mmm;@</c:formatCode>
                <c:ptCount val="5"/>
                <c:pt idx="0">
                  <c:v>40721</c:v>
                </c:pt>
                <c:pt idx="1">
                  <c:v>40735</c:v>
                </c:pt>
                <c:pt idx="2">
                  <c:v>40751</c:v>
                </c:pt>
                <c:pt idx="3">
                  <c:v>40767</c:v>
                </c:pt>
                <c:pt idx="4">
                  <c:v>40779</c:v>
                </c:pt>
              </c:numCache>
            </c:numRef>
          </c:xVal>
          <c:yVal>
            <c:numRef>
              <c:f>age!$B$9:$F$9</c:f>
              <c:numCache>
                <c:formatCode>0.0_ </c:formatCode>
                <c:ptCount val="5"/>
                <c:pt idx="0">
                  <c:v>3</c:v>
                </c:pt>
                <c:pt idx="1">
                  <c:v>6.87</c:v>
                </c:pt>
                <c:pt idx="2">
                  <c:v>9.759999999999998</c:v>
                </c:pt>
                <c:pt idx="3">
                  <c:v>11.040000000000001</c:v>
                </c:pt>
                <c:pt idx="4">
                  <c:v>12.9</c:v>
                </c:pt>
              </c:numCache>
            </c:numRef>
          </c:yVal>
          <c:smooth val="1"/>
        </c:ser>
        <c:axId val="72300032"/>
        <c:axId val="72301952"/>
      </c:scatterChart>
      <c:valAx>
        <c:axId val="72300032"/>
        <c:scaling>
          <c:orientation val="minMax"/>
          <c:min val="40720"/>
        </c:scaling>
        <c:axPos val="b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Unicode MS"/>
                    <a:ea typeface="Arial Unicode MS"/>
                    <a:cs typeface="Arial Unicode MS"/>
                  </a:defRPr>
                </a:pPr>
                <a:r>
                  <a:rPr lang="en-US" altLang="en-US"/>
                  <a:t>Date</a:t>
                </a:r>
              </a:p>
            </c:rich>
          </c:tx>
          <c:layout>
            <c:manualLayout>
              <c:xMode val="edge"/>
              <c:yMode val="edge"/>
              <c:x val="0.8833333333333333"/>
              <c:y val="0.88194444444444464"/>
            </c:manualLayout>
          </c:layout>
          <c:spPr>
            <a:noFill/>
            <a:ln w="25400">
              <a:noFill/>
            </a:ln>
          </c:spPr>
        </c:title>
        <c:numFmt formatCode="[$-409]d/mmm;@" sourceLinked="1"/>
        <c:majorTickMark val="in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defRPr>
            </a:pPr>
            <a:endParaRPr lang="zh-CN"/>
          </a:p>
        </c:txPr>
        <c:crossAx val="72301952"/>
        <c:crosses val="autoZero"/>
        <c:crossBetween val="midCat"/>
      </c:valAx>
      <c:valAx>
        <c:axId val="72301952"/>
        <c:scaling>
          <c:orientation val="minMax"/>
        </c:scaling>
        <c:axPos val="l"/>
        <c:majorGridlines/>
        <c:numFmt formatCode="0.0_ " sourceLinked="1"/>
        <c:majorTickMark val="in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zh-CN"/>
          </a:p>
        </c:txPr>
        <c:crossAx val="7230003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6967604743851464"/>
          <c:y val="0.51157407407407451"/>
          <c:w val="0.6886575289199961"/>
          <c:h val="0.24305555555555558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zh-CN"/>
        </a:p>
      </c:txPr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plotArea>
      <c:layout>
        <c:manualLayout>
          <c:layoutTarget val="inner"/>
          <c:xMode val="edge"/>
          <c:yMode val="edge"/>
          <c:x val="0.10718698924845368"/>
          <c:y val="3.5481302186224466E-2"/>
          <c:w val="0.83750000000000002"/>
          <c:h val="0.72569444444444509"/>
        </c:manualLayout>
      </c:layout>
      <c:scatterChart>
        <c:scatterStyle val="lineMarker"/>
        <c:ser>
          <c:idx val="0"/>
          <c:order val="0"/>
          <c:tx>
            <c:strRef>
              <c:f>age!$H$3</c:f>
              <c:strCache>
                <c:ptCount val="1"/>
                <c:pt idx="0">
                  <c:v>SD7, C Liangyou 608</c:v>
                </c:pt>
              </c:strCache>
            </c:strRef>
          </c:tx>
          <c:xVal>
            <c:numRef>
              <c:f>age!$I$2:$L$2</c:f>
              <c:numCache>
                <c:formatCode>[$-409]d/mmm;@</c:formatCode>
                <c:ptCount val="4"/>
                <c:pt idx="0">
                  <c:v>40722</c:v>
                </c:pt>
                <c:pt idx="1">
                  <c:v>40736</c:v>
                </c:pt>
                <c:pt idx="2">
                  <c:v>40752</c:v>
                </c:pt>
                <c:pt idx="3">
                  <c:v>40768</c:v>
                </c:pt>
              </c:numCache>
            </c:numRef>
          </c:xVal>
          <c:yVal>
            <c:numRef>
              <c:f>age!$I$3:$L$3</c:f>
              <c:numCache>
                <c:formatCode>0.0_ </c:formatCode>
                <c:ptCount val="4"/>
                <c:pt idx="0">
                  <c:v>6.7900000000000009</c:v>
                </c:pt>
                <c:pt idx="1">
                  <c:v>9.0500000000000007</c:v>
                </c:pt>
                <c:pt idx="2">
                  <c:v>12.2</c:v>
                </c:pt>
                <c:pt idx="3">
                  <c:v>12.940000000000001</c:v>
                </c:pt>
              </c:numCache>
            </c:numRef>
          </c:yVal>
        </c:ser>
        <c:ser>
          <c:idx val="1"/>
          <c:order val="1"/>
          <c:tx>
            <c:strRef>
              <c:f>age!$H$4</c:f>
              <c:strCache>
                <c:ptCount val="1"/>
                <c:pt idx="0">
                  <c:v>SD8, Y Liangyou 1</c:v>
                </c:pt>
              </c:strCache>
            </c:strRef>
          </c:tx>
          <c:xVal>
            <c:numRef>
              <c:f>age!$I$2:$L$2</c:f>
              <c:numCache>
                <c:formatCode>[$-409]d/mmm;@</c:formatCode>
                <c:ptCount val="4"/>
                <c:pt idx="0">
                  <c:v>40722</c:v>
                </c:pt>
                <c:pt idx="1">
                  <c:v>40736</c:v>
                </c:pt>
                <c:pt idx="2">
                  <c:v>40752</c:v>
                </c:pt>
                <c:pt idx="3">
                  <c:v>40768</c:v>
                </c:pt>
              </c:numCache>
            </c:numRef>
          </c:xVal>
          <c:yVal>
            <c:numRef>
              <c:f>age!$I$4:$L$4</c:f>
              <c:numCache>
                <c:formatCode>0.0_ </c:formatCode>
                <c:ptCount val="4"/>
                <c:pt idx="0">
                  <c:v>6.63</c:v>
                </c:pt>
                <c:pt idx="1">
                  <c:v>10.15</c:v>
                </c:pt>
                <c:pt idx="2">
                  <c:v>12.5</c:v>
                </c:pt>
                <c:pt idx="3">
                  <c:v>12.86</c:v>
                </c:pt>
              </c:numCache>
            </c:numRef>
          </c:yVal>
        </c:ser>
        <c:axId val="65897984"/>
        <c:axId val="65901312"/>
      </c:scatterChart>
      <c:valAx>
        <c:axId val="65897984"/>
        <c:scaling>
          <c:orientation val="minMax"/>
          <c:min val="40720"/>
        </c:scaling>
        <c:axPos val="b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Unicode MS"/>
                    <a:ea typeface="Arial Unicode MS"/>
                    <a:cs typeface="Arial Unicode MS"/>
                  </a:defRPr>
                </a:pPr>
                <a:r>
                  <a:rPr lang="en-US" altLang="en-US"/>
                  <a:t>Date</a:t>
                </a:r>
              </a:p>
            </c:rich>
          </c:tx>
          <c:layout>
            <c:manualLayout>
              <c:xMode val="edge"/>
              <c:yMode val="edge"/>
              <c:x val="0.8645833333333337"/>
              <c:y val="0.88194444444444464"/>
            </c:manualLayout>
          </c:layout>
          <c:spPr>
            <a:noFill/>
            <a:ln w="25400">
              <a:noFill/>
            </a:ln>
          </c:spPr>
        </c:title>
        <c:numFmt formatCode="[$-409]d/mmm;@" sourceLinked="1"/>
        <c:majorTickMark val="in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defRPr>
            </a:pPr>
            <a:endParaRPr lang="zh-CN"/>
          </a:p>
        </c:txPr>
        <c:crossAx val="65901312"/>
        <c:crosses val="autoZero"/>
        <c:crossBetween val="midCat"/>
      </c:valAx>
      <c:valAx>
        <c:axId val="65901312"/>
        <c:scaling>
          <c:orientation val="minMax"/>
        </c:scaling>
        <c:axPos val="l"/>
        <c:majorGridlines/>
        <c:numFmt formatCode="0.0_ " sourceLinked="1"/>
        <c:majorTickMark val="in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zh-CN"/>
          </a:p>
        </c:txPr>
        <c:crossAx val="6589798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1249999999999996"/>
          <c:y val="0.39236111111111133"/>
          <c:w val="0.36041666666666716"/>
          <c:h val="0.16666666666666669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zh-CN"/>
        </a:p>
      </c:txPr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plotArea>
      <c:layout>
        <c:manualLayout>
          <c:layoutTarget val="inner"/>
          <c:xMode val="edge"/>
          <c:yMode val="edge"/>
          <c:x val="0.11633109619686791"/>
          <c:y val="7.2916666666666727E-2"/>
          <c:w val="0.84340044742729303"/>
          <c:h val="0.71180555555555614"/>
        </c:manualLayout>
      </c:layout>
      <c:scatterChart>
        <c:scatterStyle val="smoothMarker"/>
        <c:ser>
          <c:idx val="0"/>
          <c:order val="0"/>
          <c:tx>
            <c:strRef>
              <c:f>LAI!$A$3</c:f>
              <c:strCache>
                <c:ptCount val="1"/>
                <c:pt idx="0">
                  <c:v>SD1, Yangjing 4227</c:v>
                </c:pt>
              </c:strCache>
            </c:strRef>
          </c:tx>
          <c:xVal>
            <c:numRef>
              <c:f>LAI!$B$2:$G$2</c:f>
              <c:numCache>
                <c:formatCode>[$-409]d/mmm;@</c:formatCode>
                <c:ptCount val="6"/>
                <c:pt idx="0">
                  <c:v>40735</c:v>
                </c:pt>
                <c:pt idx="1">
                  <c:v>40751</c:v>
                </c:pt>
                <c:pt idx="2">
                  <c:v>40767</c:v>
                </c:pt>
                <c:pt idx="3">
                  <c:v>40779</c:v>
                </c:pt>
                <c:pt idx="4">
                  <c:v>40791</c:v>
                </c:pt>
                <c:pt idx="5">
                  <c:v>40812</c:v>
                </c:pt>
              </c:numCache>
            </c:numRef>
          </c:xVal>
          <c:yVal>
            <c:numRef>
              <c:f>LAI!$B$3:$G$3</c:f>
              <c:numCache>
                <c:formatCode>0.00_);[Red]\(0.00\)</c:formatCode>
                <c:ptCount val="6"/>
                <c:pt idx="0">
                  <c:v>0.4480224686028258</c:v>
                </c:pt>
                <c:pt idx="1">
                  <c:v>2.1382836258401792</c:v>
                </c:pt>
                <c:pt idx="2">
                  <c:v>3.4650869396790251</c:v>
                </c:pt>
                <c:pt idx="3">
                  <c:v>4.4946675974080277</c:v>
                </c:pt>
                <c:pt idx="4">
                  <c:v>3.7522040270712202</c:v>
                </c:pt>
                <c:pt idx="5">
                  <c:v>2.8746413669056121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LAI!$A$4</c:f>
              <c:strCache>
                <c:ptCount val="1"/>
                <c:pt idx="0">
                  <c:v>SD2, Zhendao 88</c:v>
                </c:pt>
              </c:strCache>
            </c:strRef>
          </c:tx>
          <c:xVal>
            <c:numRef>
              <c:f>LAI!$B$2:$G$2</c:f>
              <c:numCache>
                <c:formatCode>[$-409]d/mmm;@</c:formatCode>
                <c:ptCount val="6"/>
                <c:pt idx="0">
                  <c:v>40735</c:v>
                </c:pt>
                <c:pt idx="1">
                  <c:v>40751</c:v>
                </c:pt>
                <c:pt idx="2">
                  <c:v>40767</c:v>
                </c:pt>
                <c:pt idx="3">
                  <c:v>40779</c:v>
                </c:pt>
                <c:pt idx="4">
                  <c:v>40791</c:v>
                </c:pt>
                <c:pt idx="5">
                  <c:v>40812</c:v>
                </c:pt>
              </c:numCache>
            </c:numRef>
          </c:xVal>
          <c:yVal>
            <c:numRef>
              <c:f>LAI!$B$4:$G$4</c:f>
              <c:numCache>
                <c:formatCode>0.00_);[Red]\(0.00\)</c:formatCode>
                <c:ptCount val="6"/>
                <c:pt idx="0">
                  <c:v>0.73093435669918716</c:v>
                </c:pt>
                <c:pt idx="1">
                  <c:v>2.4221450666586826</c:v>
                </c:pt>
                <c:pt idx="2">
                  <c:v>3.9568996184700653</c:v>
                </c:pt>
                <c:pt idx="3">
                  <c:v>4.2341299422949632</c:v>
                </c:pt>
                <c:pt idx="4">
                  <c:v>3.7908508717241376</c:v>
                </c:pt>
                <c:pt idx="5">
                  <c:v>3.483703033791667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LAI!$A$5</c:f>
              <c:strCache>
                <c:ptCount val="1"/>
                <c:pt idx="0">
                  <c:v>SD3, Huaidao 5</c:v>
                </c:pt>
              </c:strCache>
            </c:strRef>
          </c:tx>
          <c:xVal>
            <c:numRef>
              <c:f>LAI!$B$2:$G$2</c:f>
              <c:numCache>
                <c:formatCode>[$-409]d/mmm;@</c:formatCode>
                <c:ptCount val="6"/>
                <c:pt idx="0">
                  <c:v>40735</c:v>
                </c:pt>
                <c:pt idx="1">
                  <c:v>40751</c:v>
                </c:pt>
                <c:pt idx="2">
                  <c:v>40767</c:v>
                </c:pt>
                <c:pt idx="3">
                  <c:v>40779</c:v>
                </c:pt>
                <c:pt idx="4">
                  <c:v>40791</c:v>
                </c:pt>
                <c:pt idx="5">
                  <c:v>40812</c:v>
                </c:pt>
              </c:numCache>
            </c:numRef>
          </c:xVal>
          <c:yVal>
            <c:numRef>
              <c:f>LAI!$B$5:$G$5</c:f>
              <c:numCache>
                <c:formatCode>0.00_);[Red]\(0.00\)</c:formatCode>
                <c:ptCount val="6"/>
                <c:pt idx="0">
                  <c:v>0.98581522398190058</c:v>
                </c:pt>
                <c:pt idx="1">
                  <c:v>2.3572366043993682</c:v>
                </c:pt>
                <c:pt idx="2">
                  <c:v>4.2270003634900988</c:v>
                </c:pt>
                <c:pt idx="3">
                  <c:v>4.7454221203551725</c:v>
                </c:pt>
                <c:pt idx="4">
                  <c:v>4.3406574715588242</c:v>
                </c:pt>
                <c:pt idx="5">
                  <c:v>4.4671572948889864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LAI!$A$6</c:f>
              <c:strCache>
                <c:ptCount val="1"/>
                <c:pt idx="0">
                  <c:v>SD4, Huaidao 5</c:v>
                </c:pt>
              </c:strCache>
            </c:strRef>
          </c:tx>
          <c:xVal>
            <c:numRef>
              <c:f>LAI!$B$2:$G$2</c:f>
              <c:numCache>
                <c:formatCode>[$-409]d/mmm;@</c:formatCode>
                <c:ptCount val="6"/>
                <c:pt idx="0">
                  <c:v>40735</c:v>
                </c:pt>
                <c:pt idx="1">
                  <c:v>40751</c:v>
                </c:pt>
                <c:pt idx="2">
                  <c:v>40767</c:v>
                </c:pt>
                <c:pt idx="3">
                  <c:v>40779</c:v>
                </c:pt>
                <c:pt idx="4">
                  <c:v>40791</c:v>
                </c:pt>
                <c:pt idx="5">
                  <c:v>40812</c:v>
                </c:pt>
              </c:numCache>
            </c:numRef>
          </c:xVal>
          <c:yVal>
            <c:numRef>
              <c:f>LAI!$B$6:$G$6</c:f>
              <c:numCache>
                <c:formatCode>0.00_);[Red]\(0.00\)</c:formatCode>
                <c:ptCount val="6"/>
                <c:pt idx="0">
                  <c:v>0.98415996075268808</c:v>
                </c:pt>
                <c:pt idx="1">
                  <c:v>2.5931767231499991</c:v>
                </c:pt>
                <c:pt idx="2">
                  <c:v>4.2791095315968164</c:v>
                </c:pt>
                <c:pt idx="3">
                  <c:v>4.9098749875510022</c:v>
                </c:pt>
                <c:pt idx="4">
                  <c:v>4.5105649069560911</c:v>
                </c:pt>
                <c:pt idx="5">
                  <c:v>5.4671629183303976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LAI!$A$7</c:f>
              <c:strCache>
                <c:ptCount val="1"/>
                <c:pt idx="0">
                  <c:v>SD5, Huaidao 5</c:v>
                </c:pt>
              </c:strCache>
            </c:strRef>
          </c:tx>
          <c:xVal>
            <c:numRef>
              <c:f>LAI!$B$2:$G$2</c:f>
              <c:numCache>
                <c:formatCode>[$-409]d/mmm;@</c:formatCode>
                <c:ptCount val="6"/>
                <c:pt idx="0">
                  <c:v>40735</c:v>
                </c:pt>
                <c:pt idx="1">
                  <c:v>40751</c:v>
                </c:pt>
                <c:pt idx="2">
                  <c:v>40767</c:v>
                </c:pt>
                <c:pt idx="3">
                  <c:v>40779</c:v>
                </c:pt>
                <c:pt idx="4">
                  <c:v>40791</c:v>
                </c:pt>
                <c:pt idx="5">
                  <c:v>40812</c:v>
                </c:pt>
              </c:numCache>
            </c:numRef>
          </c:xVal>
          <c:yVal>
            <c:numRef>
              <c:f>LAI!$B$7:$G$7</c:f>
              <c:numCache>
                <c:formatCode>0.00_);[Red]\(0.00\)</c:formatCode>
                <c:ptCount val="6"/>
                <c:pt idx="0">
                  <c:v>0.87477493090437808</c:v>
                </c:pt>
                <c:pt idx="1">
                  <c:v>2.6436031824451409</c:v>
                </c:pt>
                <c:pt idx="2">
                  <c:v>4.193260781952409</c:v>
                </c:pt>
                <c:pt idx="3">
                  <c:v>4.8232111569875773</c:v>
                </c:pt>
                <c:pt idx="4">
                  <c:v>4.8365412765371998</c:v>
                </c:pt>
                <c:pt idx="5">
                  <c:v>5.309614841291789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LAI!$A$8</c:f>
              <c:strCache>
                <c:ptCount val="1"/>
                <c:pt idx="0">
                  <c:v>SD6, Huaidao 5</c:v>
                </c:pt>
              </c:strCache>
            </c:strRef>
          </c:tx>
          <c:xVal>
            <c:numRef>
              <c:f>LAI!$B$2:$G$2</c:f>
              <c:numCache>
                <c:formatCode>[$-409]d/mmm;@</c:formatCode>
                <c:ptCount val="6"/>
                <c:pt idx="0">
                  <c:v>40735</c:v>
                </c:pt>
                <c:pt idx="1">
                  <c:v>40751</c:v>
                </c:pt>
                <c:pt idx="2">
                  <c:v>40767</c:v>
                </c:pt>
                <c:pt idx="3">
                  <c:v>40779</c:v>
                </c:pt>
                <c:pt idx="4">
                  <c:v>40791</c:v>
                </c:pt>
                <c:pt idx="5">
                  <c:v>40812</c:v>
                </c:pt>
              </c:numCache>
            </c:numRef>
          </c:xVal>
          <c:yVal>
            <c:numRef>
              <c:f>LAI!$B$8:$G$8</c:f>
              <c:numCache>
                <c:formatCode>0.00_);[Red]\(0.00\)</c:formatCode>
                <c:ptCount val="6"/>
                <c:pt idx="0">
                  <c:v>1.1203172326790454</c:v>
                </c:pt>
                <c:pt idx="1">
                  <c:v>3.6777475905869559</c:v>
                </c:pt>
                <c:pt idx="2">
                  <c:v>4.4342308503879861</c:v>
                </c:pt>
                <c:pt idx="3">
                  <c:v>4.833280982999999</c:v>
                </c:pt>
                <c:pt idx="4">
                  <c:v>4.2499655657333912</c:v>
                </c:pt>
                <c:pt idx="5">
                  <c:v>4.2033792256000009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LAI!$A$9</c:f>
              <c:strCache>
                <c:ptCount val="1"/>
                <c:pt idx="0">
                  <c:v>SD9, Huaidao 5</c:v>
                </c:pt>
              </c:strCache>
            </c:strRef>
          </c:tx>
          <c:xVal>
            <c:numRef>
              <c:f>LAI!$B$2:$G$2</c:f>
              <c:numCache>
                <c:formatCode>[$-409]d/mmm;@</c:formatCode>
                <c:ptCount val="6"/>
                <c:pt idx="0">
                  <c:v>40735</c:v>
                </c:pt>
                <c:pt idx="1">
                  <c:v>40751</c:v>
                </c:pt>
                <c:pt idx="2">
                  <c:v>40767</c:v>
                </c:pt>
                <c:pt idx="3">
                  <c:v>40779</c:v>
                </c:pt>
                <c:pt idx="4">
                  <c:v>40791</c:v>
                </c:pt>
                <c:pt idx="5">
                  <c:v>40812</c:v>
                </c:pt>
              </c:numCache>
            </c:numRef>
          </c:xVal>
          <c:yVal>
            <c:numRef>
              <c:f>LAI!$B$9:$G$9</c:f>
              <c:numCache>
                <c:formatCode>0.00_);[Red]\(0.00\)</c:formatCode>
                <c:ptCount val="6"/>
                <c:pt idx="0">
                  <c:v>1.4033399829787236</c:v>
                </c:pt>
                <c:pt idx="1">
                  <c:v>4.0511370351709095</c:v>
                </c:pt>
                <c:pt idx="2">
                  <c:v>5.1107355884009324</c:v>
                </c:pt>
                <c:pt idx="3">
                  <c:v>7.0619319008780517</c:v>
                </c:pt>
                <c:pt idx="4">
                  <c:v>7.5158642114832546</c:v>
                </c:pt>
                <c:pt idx="5">
                  <c:v>6.1653041606274508</c:v>
                </c:pt>
              </c:numCache>
            </c:numRef>
          </c:yVal>
          <c:smooth val="1"/>
        </c:ser>
        <c:axId val="16706560"/>
        <c:axId val="65781760"/>
      </c:scatterChart>
      <c:valAx>
        <c:axId val="16706560"/>
        <c:scaling>
          <c:orientation val="minMax"/>
          <c:max val="40830"/>
          <c:min val="40730"/>
        </c:scaling>
        <c:axPos val="b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Unicode MS"/>
                    <a:ea typeface="Arial Unicode MS"/>
                    <a:cs typeface="Arial Unicode MS"/>
                  </a:defRPr>
                </a:pPr>
                <a:r>
                  <a:rPr lang="en-US" altLang="en-US"/>
                  <a:t>Date</a:t>
                </a:r>
              </a:p>
            </c:rich>
          </c:tx>
          <c:layout>
            <c:manualLayout>
              <c:xMode val="edge"/>
              <c:yMode val="edge"/>
              <c:x val="0.86204325130499693"/>
              <c:y val="0.88657407407407451"/>
            </c:manualLayout>
          </c:layout>
          <c:spPr>
            <a:noFill/>
            <a:ln w="25400">
              <a:noFill/>
            </a:ln>
          </c:spPr>
        </c:title>
        <c:numFmt formatCode="[$-409]d/mmm;@" sourceLinked="1"/>
        <c:majorTickMark val="in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defRPr>
            </a:pPr>
            <a:endParaRPr lang="zh-CN"/>
          </a:p>
        </c:txPr>
        <c:crossAx val="65781760"/>
        <c:crosses val="autoZero"/>
        <c:crossBetween val="midCat"/>
      </c:valAx>
      <c:valAx>
        <c:axId val="65781760"/>
        <c:scaling>
          <c:orientation val="minMax"/>
        </c:scaling>
        <c:axPos val="l"/>
        <c:majorGridlines/>
        <c:numFmt formatCode="0.00_);[Red]\(0.00\)" sourceLinked="1"/>
        <c:majorTickMark val="in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zh-CN"/>
          </a:p>
        </c:txPr>
        <c:crossAx val="1670656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9082774049217008"/>
          <c:y val="0.56134259259259311"/>
          <c:w val="0.69724086502609994"/>
          <c:h val="0.22916666666666663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zh-CN"/>
        </a:p>
      </c:txPr>
    </c:legend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plotArea>
      <c:layout>
        <c:manualLayout>
          <c:layoutTarget val="inner"/>
          <c:xMode val="edge"/>
          <c:yMode val="edge"/>
          <c:x val="0.14476614699331861"/>
          <c:y val="6.5972222222222224E-2"/>
          <c:w val="0.80400890868596886"/>
          <c:h val="0.71875000000000044"/>
        </c:manualLayout>
      </c:layout>
      <c:scatterChart>
        <c:scatterStyle val="smoothMarker"/>
        <c:ser>
          <c:idx val="0"/>
          <c:order val="0"/>
          <c:tx>
            <c:strRef>
              <c:f>LAI!$I$3</c:f>
              <c:strCache>
                <c:ptCount val="1"/>
                <c:pt idx="0">
                  <c:v>SD7, C Liangyou 608</c:v>
                </c:pt>
              </c:strCache>
            </c:strRef>
          </c:tx>
          <c:xVal>
            <c:numRef>
              <c:f>LAI!$J$2:$P$2</c:f>
              <c:numCache>
                <c:formatCode>[$-409]d/mmm;@</c:formatCode>
                <c:ptCount val="7"/>
                <c:pt idx="0">
                  <c:v>40722</c:v>
                </c:pt>
                <c:pt idx="1">
                  <c:v>40736</c:v>
                </c:pt>
                <c:pt idx="2">
                  <c:v>40752</c:v>
                </c:pt>
                <c:pt idx="3">
                  <c:v>40768</c:v>
                </c:pt>
                <c:pt idx="4">
                  <c:v>40778</c:v>
                </c:pt>
                <c:pt idx="5">
                  <c:v>40792</c:v>
                </c:pt>
                <c:pt idx="6">
                  <c:v>40813</c:v>
                </c:pt>
              </c:numCache>
            </c:numRef>
          </c:xVal>
          <c:yVal>
            <c:numRef>
              <c:f>LAI!$J$3:$P$3</c:f>
              <c:numCache>
                <c:formatCode>0.00_);[Red]\(0.00\)</c:formatCode>
                <c:ptCount val="7"/>
                <c:pt idx="0">
                  <c:v>0.34361290110729287</c:v>
                </c:pt>
                <c:pt idx="1">
                  <c:v>1.5159145440613027</c:v>
                </c:pt>
                <c:pt idx="2">
                  <c:v>5.1452344615882257</c:v>
                </c:pt>
                <c:pt idx="3">
                  <c:v>5.2478828963705837</c:v>
                </c:pt>
                <c:pt idx="4">
                  <c:v>5.7532200817827857</c:v>
                </c:pt>
                <c:pt idx="5">
                  <c:v>3.4881180370370384</c:v>
                </c:pt>
                <c:pt idx="6">
                  <c:v>2.177013241869918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LAI!$I$4</c:f>
              <c:strCache>
                <c:ptCount val="1"/>
                <c:pt idx="0">
                  <c:v>SD8, Y Liangyou 1</c:v>
                </c:pt>
              </c:strCache>
            </c:strRef>
          </c:tx>
          <c:xVal>
            <c:numRef>
              <c:f>LAI!$J$2:$P$2</c:f>
              <c:numCache>
                <c:formatCode>[$-409]d/mmm;@</c:formatCode>
                <c:ptCount val="7"/>
                <c:pt idx="0">
                  <c:v>40722</c:v>
                </c:pt>
                <c:pt idx="1">
                  <c:v>40736</c:v>
                </c:pt>
                <c:pt idx="2">
                  <c:v>40752</c:v>
                </c:pt>
                <c:pt idx="3">
                  <c:v>40768</c:v>
                </c:pt>
                <c:pt idx="4">
                  <c:v>40778</c:v>
                </c:pt>
                <c:pt idx="5">
                  <c:v>40792</c:v>
                </c:pt>
                <c:pt idx="6">
                  <c:v>40813</c:v>
                </c:pt>
              </c:numCache>
            </c:numRef>
          </c:xVal>
          <c:yVal>
            <c:numRef>
              <c:f>LAI!$J$4:$P$4</c:f>
              <c:numCache>
                <c:formatCode>0.00_);[Red]\(0.00\)</c:formatCode>
                <c:ptCount val="7"/>
                <c:pt idx="0">
                  <c:v>0.37300936909803917</c:v>
                </c:pt>
                <c:pt idx="1">
                  <c:v>2.3153947335947702</c:v>
                </c:pt>
                <c:pt idx="2">
                  <c:v>4.2290990000000006</c:v>
                </c:pt>
                <c:pt idx="3">
                  <c:v>5.1094923332562621</c:v>
                </c:pt>
                <c:pt idx="4">
                  <c:v>5.620740478741169</c:v>
                </c:pt>
                <c:pt idx="5">
                  <c:v>6.157858703589743</c:v>
                </c:pt>
                <c:pt idx="6">
                  <c:v>4.2736609940644232</c:v>
                </c:pt>
              </c:numCache>
            </c:numRef>
          </c:yVal>
          <c:smooth val="1"/>
        </c:ser>
        <c:axId val="113785856"/>
        <c:axId val="113820800"/>
      </c:scatterChart>
      <c:valAx>
        <c:axId val="113785856"/>
        <c:scaling>
          <c:orientation val="minMax"/>
          <c:min val="40720"/>
        </c:scaling>
        <c:axPos val="b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Unicode MS"/>
                    <a:ea typeface="Arial Unicode MS"/>
                    <a:cs typeface="Arial Unicode MS"/>
                  </a:defRPr>
                </a:pPr>
                <a:r>
                  <a:rPr lang="en-US" altLang="en-US"/>
                  <a:t>Date</a:t>
                </a:r>
              </a:p>
            </c:rich>
          </c:tx>
          <c:layout>
            <c:manualLayout>
              <c:xMode val="edge"/>
              <c:yMode val="edge"/>
              <c:x val="0.8663697104677065"/>
              <c:y val="0.88194444444444464"/>
            </c:manualLayout>
          </c:layout>
          <c:spPr>
            <a:noFill/>
            <a:ln w="25400">
              <a:noFill/>
            </a:ln>
          </c:spPr>
        </c:title>
        <c:numFmt formatCode="[$-409]d/mmm;@" sourceLinked="1"/>
        <c:majorTickMark val="in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defRPr>
            </a:pPr>
            <a:endParaRPr lang="zh-CN"/>
          </a:p>
        </c:txPr>
        <c:crossAx val="113820800"/>
        <c:crosses val="autoZero"/>
        <c:crossBetween val="midCat"/>
      </c:valAx>
      <c:valAx>
        <c:axId val="113820800"/>
        <c:scaling>
          <c:orientation val="minMax"/>
        </c:scaling>
        <c:axPos val="l"/>
        <c:majorGridlines/>
        <c:numFmt formatCode="0.00_);[Red]\(0.00\)" sourceLinked="1"/>
        <c:majorTickMark val="in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zh-CN"/>
          </a:p>
        </c:txPr>
        <c:crossAx val="11378585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48923533778767631"/>
          <c:y val="0.61805555555555614"/>
          <c:w val="0.35412026726057944"/>
          <c:h val="0.11805555555555559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zh-CN"/>
        </a:p>
      </c:txPr>
    </c:legend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plotArea>
      <c:layout>
        <c:manualLayout>
          <c:layoutTarget val="inner"/>
          <c:xMode val="edge"/>
          <c:yMode val="edge"/>
          <c:x val="0.17748917748917761"/>
          <c:y val="5.9027777777777783E-2"/>
          <c:w val="0.77272727272727315"/>
          <c:h val="0.72569444444444509"/>
        </c:manualLayout>
      </c:layout>
      <c:scatterChart>
        <c:scatterStyle val="smoothMarker"/>
        <c:ser>
          <c:idx val="0"/>
          <c:order val="0"/>
          <c:tx>
            <c:strRef>
              <c:f>density!$A$4</c:f>
              <c:strCache>
                <c:ptCount val="1"/>
                <c:pt idx="0">
                  <c:v>SD1, Yangjing 4227</c:v>
                </c:pt>
              </c:strCache>
            </c:strRef>
          </c:tx>
          <c:xVal>
            <c:numRef>
              <c:f>density!$B$3:$I$3</c:f>
              <c:numCache>
                <c:formatCode>[$-409]d/mmm;@</c:formatCode>
                <c:ptCount val="8"/>
                <c:pt idx="0">
                  <c:v>40721</c:v>
                </c:pt>
                <c:pt idx="1">
                  <c:v>40735</c:v>
                </c:pt>
                <c:pt idx="2">
                  <c:v>40751</c:v>
                </c:pt>
                <c:pt idx="3">
                  <c:v>40767</c:v>
                </c:pt>
                <c:pt idx="4">
                  <c:v>40779</c:v>
                </c:pt>
                <c:pt idx="5">
                  <c:v>40791</c:v>
                </c:pt>
                <c:pt idx="6">
                  <c:v>40812</c:v>
                </c:pt>
                <c:pt idx="7">
                  <c:v>40837</c:v>
                </c:pt>
              </c:numCache>
            </c:numRef>
          </c:xVal>
          <c:yVal>
            <c:numRef>
              <c:f>density!$B$4:$I$4</c:f>
              <c:numCache>
                <c:formatCode>0.00_);[Red]\(0.00\)</c:formatCode>
                <c:ptCount val="8"/>
                <c:pt idx="0">
                  <c:v>0.72115384615384603</c:v>
                </c:pt>
                <c:pt idx="1">
                  <c:v>2.0673076923076921</c:v>
                </c:pt>
                <c:pt idx="2">
                  <c:v>2.6586538461538454</c:v>
                </c:pt>
                <c:pt idx="3">
                  <c:v>2.8461538461538458</c:v>
                </c:pt>
                <c:pt idx="4">
                  <c:v>2.8365384615384612</c:v>
                </c:pt>
                <c:pt idx="5">
                  <c:v>2.6634615384615379</c:v>
                </c:pt>
                <c:pt idx="6">
                  <c:v>2.6442307692307687</c:v>
                </c:pt>
                <c:pt idx="7">
                  <c:v>2.6394230769230766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density!$A$5</c:f>
              <c:strCache>
                <c:ptCount val="1"/>
                <c:pt idx="0">
                  <c:v>SD2, Zhendao 88</c:v>
                </c:pt>
              </c:strCache>
            </c:strRef>
          </c:tx>
          <c:xVal>
            <c:numRef>
              <c:f>density!$B$3:$I$3</c:f>
              <c:numCache>
                <c:formatCode>[$-409]d/mmm;@</c:formatCode>
                <c:ptCount val="8"/>
                <c:pt idx="0">
                  <c:v>40721</c:v>
                </c:pt>
                <c:pt idx="1">
                  <c:v>40735</c:v>
                </c:pt>
                <c:pt idx="2">
                  <c:v>40751</c:v>
                </c:pt>
                <c:pt idx="3">
                  <c:v>40767</c:v>
                </c:pt>
                <c:pt idx="4">
                  <c:v>40779</c:v>
                </c:pt>
                <c:pt idx="5">
                  <c:v>40791</c:v>
                </c:pt>
                <c:pt idx="6">
                  <c:v>40812</c:v>
                </c:pt>
                <c:pt idx="7">
                  <c:v>40837</c:v>
                </c:pt>
              </c:numCache>
            </c:numRef>
          </c:xVal>
          <c:yVal>
            <c:numRef>
              <c:f>density!$B$5:$I$5</c:f>
              <c:numCache>
                <c:formatCode>0.00_);[Red]\(0.00\)</c:formatCode>
                <c:ptCount val="8"/>
                <c:pt idx="0">
                  <c:v>2.95</c:v>
                </c:pt>
                <c:pt idx="1">
                  <c:v>5.42</c:v>
                </c:pt>
                <c:pt idx="2">
                  <c:v>5.04</c:v>
                </c:pt>
                <c:pt idx="3">
                  <c:v>4.93</c:v>
                </c:pt>
                <c:pt idx="4">
                  <c:v>4.7699999999999996</c:v>
                </c:pt>
                <c:pt idx="5">
                  <c:v>3.33</c:v>
                </c:pt>
                <c:pt idx="6">
                  <c:v>3.34</c:v>
                </c:pt>
                <c:pt idx="7">
                  <c:v>3.33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density!$A$6</c:f>
              <c:strCache>
                <c:ptCount val="1"/>
                <c:pt idx="0">
                  <c:v>SD3, Huaidao 5</c:v>
                </c:pt>
              </c:strCache>
            </c:strRef>
          </c:tx>
          <c:xVal>
            <c:numRef>
              <c:f>density!$B$3:$I$3</c:f>
              <c:numCache>
                <c:formatCode>[$-409]d/mmm;@</c:formatCode>
                <c:ptCount val="8"/>
                <c:pt idx="0">
                  <c:v>40721</c:v>
                </c:pt>
                <c:pt idx="1">
                  <c:v>40735</c:v>
                </c:pt>
                <c:pt idx="2">
                  <c:v>40751</c:v>
                </c:pt>
                <c:pt idx="3">
                  <c:v>40767</c:v>
                </c:pt>
                <c:pt idx="4">
                  <c:v>40779</c:v>
                </c:pt>
                <c:pt idx="5">
                  <c:v>40791</c:v>
                </c:pt>
                <c:pt idx="6">
                  <c:v>40812</c:v>
                </c:pt>
                <c:pt idx="7">
                  <c:v>40837</c:v>
                </c:pt>
              </c:numCache>
            </c:numRef>
          </c:xVal>
          <c:yVal>
            <c:numRef>
              <c:f>density!$B$6:$I$6</c:f>
              <c:numCache>
                <c:formatCode>0.00_);[Red]\(0.00\)</c:formatCode>
                <c:ptCount val="8"/>
                <c:pt idx="0">
                  <c:v>5.61</c:v>
                </c:pt>
                <c:pt idx="1">
                  <c:v>6.94</c:v>
                </c:pt>
                <c:pt idx="2">
                  <c:v>5.57</c:v>
                </c:pt>
                <c:pt idx="3">
                  <c:v>5.13</c:v>
                </c:pt>
                <c:pt idx="4">
                  <c:v>4.82</c:v>
                </c:pt>
                <c:pt idx="5">
                  <c:v>3.56</c:v>
                </c:pt>
                <c:pt idx="6">
                  <c:v>3.58</c:v>
                </c:pt>
                <c:pt idx="7">
                  <c:v>3.57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density!$A$7</c:f>
              <c:strCache>
                <c:ptCount val="1"/>
                <c:pt idx="0">
                  <c:v>SD4, Huaidao 5</c:v>
                </c:pt>
              </c:strCache>
            </c:strRef>
          </c:tx>
          <c:xVal>
            <c:numRef>
              <c:f>density!$B$3:$I$3</c:f>
              <c:numCache>
                <c:formatCode>[$-409]d/mmm;@</c:formatCode>
                <c:ptCount val="8"/>
                <c:pt idx="0">
                  <c:v>40721</c:v>
                </c:pt>
                <c:pt idx="1">
                  <c:v>40735</c:v>
                </c:pt>
                <c:pt idx="2">
                  <c:v>40751</c:v>
                </c:pt>
                <c:pt idx="3">
                  <c:v>40767</c:v>
                </c:pt>
                <c:pt idx="4">
                  <c:v>40779</c:v>
                </c:pt>
                <c:pt idx="5">
                  <c:v>40791</c:v>
                </c:pt>
                <c:pt idx="6">
                  <c:v>40812</c:v>
                </c:pt>
                <c:pt idx="7">
                  <c:v>40837</c:v>
                </c:pt>
              </c:numCache>
            </c:numRef>
          </c:xVal>
          <c:yVal>
            <c:numRef>
              <c:f>density!$B$7:$I$7</c:f>
              <c:numCache>
                <c:formatCode>0.00_);[Red]\(0.00\)</c:formatCode>
                <c:ptCount val="8"/>
                <c:pt idx="0">
                  <c:v>2.82</c:v>
                </c:pt>
                <c:pt idx="1">
                  <c:v>6.5</c:v>
                </c:pt>
                <c:pt idx="2">
                  <c:v>5.0599999999999996</c:v>
                </c:pt>
                <c:pt idx="3">
                  <c:v>5.25</c:v>
                </c:pt>
                <c:pt idx="4">
                  <c:v>4.8899999999999997</c:v>
                </c:pt>
                <c:pt idx="5">
                  <c:v>3.63</c:v>
                </c:pt>
                <c:pt idx="6">
                  <c:v>3.63</c:v>
                </c:pt>
                <c:pt idx="7">
                  <c:v>3.63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density!$A$8</c:f>
              <c:strCache>
                <c:ptCount val="1"/>
                <c:pt idx="0">
                  <c:v>SD5, Huaidao 5</c:v>
                </c:pt>
              </c:strCache>
            </c:strRef>
          </c:tx>
          <c:xVal>
            <c:numRef>
              <c:f>density!$B$3:$I$3</c:f>
              <c:numCache>
                <c:formatCode>[$-409]d/mmm;@</c:formatCode>
                <c:ptCount val="8"/>
                <c:pt idx="0">
                  <c:v>40721</c:v>
                </c:pt>
                <c:pt idx="1">
                  <c:v>40735</c:v>
                </c:pt>
                <c:pt idx="2">
                  <c:v>40751</c:v>
                </c:pt>
                <c:pt idx="3">
                  <c:v>40767</c:v>
                </c:pt>
                <c:pt idx="4">
                  <c:v>40779</c:v>
                </c:pt>
                <c:pt idx="5">
                  <c:v>40791</c:v>
                </c:pt>
                <c:pt idx="6">
                  <c:v>40812</c:v>
                </c:pt>
                <c:pt idx="7">
                  <c:v>40837</c:v>
                </c:pt>
              </c:numCache>
            </c:numRef>
          </c:xVal>
          <c:yVal>
            <c:numRef>
              <c:f>density!$B$8:$I$8</c:f>
              <c:numCache>
                <c:formatCode>0.00_);[Red]\(0.00\)</c:formatCode>
                <c:ptCount val="8"/>
                <c:pt idx="0">
                  <c:v>3.29</c:v>
                </c:pt>
                <c:pt idx="1">
                  <c:v>6.57</c:v>
                </c:pt>
                <c:pt idx="2">
                  <c:v>5.3</c:v>
                </c:pt>
                <c:pt idx="3">
                  <c:v>5.22</c:v>
                </c:pt>
                <c:pt idx="4">
                  <c:v>4.75</c:v>
                </c:pt>
                <c:pt idx="5">
                  <c:v>3.77</c:v>
                </c:pt>
                <c:pt idx="6">
                  <c:v>3.78</c:v>
                </c:pt>
                <c:pt idx="7">
                  <c:v>3.77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density!$A$9</c:f>
              <c:strCache>
                <c:ptCount val="1"/>
                <c:pt idx="0">
                  <c:v>SD6, Huaidao 5</c:v>
                </c:pt>
              </c:strCache>
            </c:strRef>
          </c:tx>
          <c:xVal>
            <c:numRef>
              <c:f>density!$B$3:$I$3</c:f>
              <c:numCache>
                <c:formatCode>[$-409]d/mmm;@</c:formatCode>
                <c:ptCount val="8"/>
                <c:pt idx="0">
                  <c:v>40721</c:v>
                </c:pt>
                <c:pt idx="1">
                  <c:v>40735</c:v>
                </c:pt>
                <c:pt idx="2">
                  <c:v>40751</c:v>
                </c:pt>
                <c:pt idx="3">
                  <c:v>40767</c:v>
                </c:pt>
                <c:pt idx="4">
                  <c:v>40779</c:v>
                </c:pt>
                <c:pt idx="5">
                  <c:v>40791</c:v>
                </c:pt>
                <c:pt idx="6">
                  <c:v>40812</c:v>
                </c:pt>
                <c:pt idx="7">
                  <c:v>40837</c:v>
                </c:pt>
              </c:numCache>
            </c:numRef>
          </c:xVal>
          <c:yVal>
            <c:numRef>
              <c:f>density!$B$9:$I$9</c:f>
              <c:numCache>
                <c:formatCode>0.00_);[Red]\(0.00\)</c:formatCode>
                <c:ptCount val="8"/>
                <c:pt idx="0">
                  <c:v>3.21</c:v>
                </c:pt>
                <c:pt idx="1">
                  <c:v>6.12</c:v>
                </c:pt>
                <c:pt idx="2">
                  <c:v>5.62</c:v>
                </c:pt>
                <c:pt idx="3">
                  <c:v>5.25</c:v>
                </c:pt>
                <c:pt idx="4">
                  <c:v>4.8499999999999996</c:v>
                </c:pt>
                <c:pt idx="5">
                  <c:v>3.44</c:v>
                </c:pt>
                <c:pt idx="6">
                  <c:v>3.47</c:v>
                </c:pt>
                <c:pt idx="7">
                  <c:v>3.44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density!$A$10</c:f>
              <c:strCache>
                <c:ptCount val="1"/>
                <c:pt idx="0">
                  <c:v>SD9, Huaidao 5</c:v>
                </c:pt>
              </c:strCache>
            </c:strRef>
          </c:tx>
          <c:xVal>
            <c:numRef>
              <c:f>density!$B$3:$I$3</c:f>
              <c:numCache>
                <c:formatCode>[$-409]d/mmm;@</c:formatCode>
                <c:ptCount val="8"/>
                <c:pt idx="0">
                  <c:v>40721</c:v>
                </c:pt>
                <c:pt idx="1">
                  <c:v>40735</c:v>
                </c:pt>
                <c:pt idx="2">
                  <c:v>40751</c:v>
                </c:pt>
                <c:pt idx="3">
                  <c:v>40767</c:v>
                </c:pt>
                <c:pt idx="4">
                  <c:v>40779</c:v>
                </c:pt>
                <c:pt idx="5">
                  <c:v>40791</c:v>
                </c:pt>
                <c:pt idx="6">
                  <c:v>40812</c:v>
                </c:pt>
                <c:pt idx="7">
                  <c:v>40837</c:v>
                </c:pt>
              </c:numCache>
            </c:numRef>
          </c:xVal>
          <c:yVal>
            <c:numRef>
              <c:f>density!$B$10:$I$10</c:f>
              <c:numCache>
                <c:formatCode>0.00_);[Red]\(0.00\)</c:formatCode>
                <c:ptCount val="8"/>
                <c:pt idx="0">
                  <c:v>1.3311999999999999</c:v>
                </c:pt>
                <c:pt idx="1">
                  <c:v>4.3520000000000003</c:v>
                </c:pt>
                <c:pt idx="2">
                  <c:v>4.6656000000000013</c:v>
                </c:pt>
                <c:pt idx="3">
                  <c:v>4.7679999999999998</c:v>
                </c:pt>
                <c:pt idx="4">
                  <c:v>4.3071999999999999</c:v>
                </c:pt>
                <c:pt idx="5">
                  <c:v>3.9935999999999998</c:v>
                </c:pt>
                <c:pt idx="6">
                  <c:v>3.9871999999999996</c:v>
                </c:pt>
                <c:pt idx="7">
                  <c:v>3.9808000000000003</c:v>
                </c:pt>
              </c:numCache>
            </c:numRef>
          </c:yVal>
          <c:smooth val="1"/>
        </c:ser>
        <c:axId val="65928192"/>
        <c:axId val="65934848"/>
      </c:scatterChart>
      <c:valAx>
        <c:axId val="65928192"/>
        <c:scaling>
          <c:orientation val="minMax"/>
          <c:max val="40840"/>
          <c:min val="40720"/>
        </c:scaling>
        <c:axPos val="b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Unicode MS"/>
                    <a:ea typeface="Arial Unicode MS"/>
                    <a:cs typeface="Arial Unicode MS"/>
                  </a:defRPr>
                </a:pPr>
                <a:r>
                  <a:rPr lang="en-US" altLang="en-US"/>
                  <a:t>Date</a:t>
                </a:r>
              </a:p>
            </c:rich>
          </c:tx>
          <c:layout>
            <c:manualLayout>
              <c:xMode val="edge"/>
              <c:yMode val="edge"/>
              <c:x val="0.8744588744588756"/>
              <c:y val="0.88194444444444464"/>
            </c:manualLayout>
          </c:layout>
          <c:spPr>
            <a:noFill/>
            <a:ln w="25400">
              <a:noFill/>
            </a:ln>
          </c:spPr>
        </c:title>
        <c:numFmt formatCode="[$-409]d/mmm;@" sourceLinked="1"/>
        <c:majorTickMark val="in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defRPr>
            </a:pPr>
            <a:endParaRPr lang="zh-CN"/>
          </a:p>
        </c:txPr>
        <c:crossAx val="65934848"/>
        <c:crosses val="autoZero"/>
        <c:crossBetween val="midCat"/>
      </c:valAx>
      <c:valAx>
        <c:axId val="6593484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宋体"/>
                    <a:ea typeface="宋体"/>
                    <a:cs typeface="宋体"/>
                  </a:defRPr>
                </a:pPr>
                <a:r>
                  <a:rPr lang="en-US" altLang="zh-CN" sz="1000" b="0" i="0" strike="noStrike">
                    <a:solidFill>
                      <a:srgbClr val="000000"/>
                    </a:solidFill>
                    <a:latin typeface="Arial Unicode MS"/>
                    <a:ea typeface="Arial Unicode MS"/>
                    <a:cs typeface="Arial Unicode MS"/>
                  </a:rPr>
                  <a:t>Plant density (*10</a:t>
                </a:r>
                <a:r>
                  <a:rPr lang="en-US" altLang="zh-CN" sz="1000" b="0" i="0" strike="noStrike" baseline="30000">
                    <a:solidFill>
                      <a:srgbClr val="000000"/>
                    </a:solidFill>
                    <a:latin typeface="Arial Unicode MS"/>
                    <a:ea typeface="Arial Unicode MS"/>
                    <a:cs typeface="Arial Unicode MS"/>
                  </a:rPr>
                  <a:t>6</a:t>
                </a:r>
                <a:r>
                  <a:rPr lang="en-US" altLang="zh-CN" sz="1000" b="0" i="0" strike="noStrike">
                    <a:solidFill>
                      <a:srgbClr val="000000"/>
                    </a:solidFill>
                    <a:latin typeface="Arial Unicode MS"/>
                    <a:ea typeface="Arial Unicode MS"/>
                    <a:cs typeface="Arial Unicode MS"/>
                  </a:rPr>
                  <a:t>/ha)</a:t>
                </a:r>
              </a:p>
            </c:rich>
          </c:tx>
          <c:layout>
            <c:manualLayout>
              <c:xMode val="edge"/>
              <c:yMode val="edge"/>
              <c:x val="1.0701813167113553E-2"/>
              <c:y val="7.9731547906412889E-2"/>
            </c:manualLayout>
          </c:layout>
          <c:spPr>
            <a:noFill/>
            <a:ln w="25400">
              <a:noFill/>
            </a:ln>
          </c:spPr>
        </c:title>
        <c:numFmt formatCode="0.00_);[Red]\(0.00\)" sourceLinked="1"/>
        <c:majorTickMark val="in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zh-CN"/>
          </a:p>
        </c:txPr>
        <c:crossAx val="6592819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34415584415584438"/>
          <c:y val="5.5555555555555504E-2"/>
          <c:w val="0.64285714285714279"/>
          <c:h val="0.18750000000000011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zh-CN"/>
        </a:p>
      </c:txPr>
    </c:legend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plotArea>
      <c:layout>
        <c:manualLayout>
          <c:layoutTarget val="inner"/>
          <c:xMode val="edge"/>
          <c:yMode val="edge"/>
          <c:x val="0.17748917748917761"/>
          <c:y val="5.9027777777777783E-2"/>
          <c:w val="0.77489177489177563"/>
          <c:h val="0.72569444444444509"/>
        </c:manualLayout>
      </c:layout>
      <c:scatterChart>
        <c:scatterStyle val="smoothMarker"/>
        <c:ser>
          <c:idx val="0"/>
          <c:order val="0"/>
          <c:tx>
            <c:strRef>
              <c:f>density!$K$4</c:f>
              <c:strCache>
                <c:ptCount val="1"/>
                <c:pt idx="0">
                  <c:v>SD7, C Liangyou 608</c:v>
                </c:pt>
              </c:strCache>
            </c:strRef>
          </c:tx>
          <c:xVal>
            <c:numRef>
              <c:f>density!$L$3:$S$3</c:f>
              <c:numCache>
                <c:formatCode>[$-409]d/mmm;@</c:formatCode>
                <c:ptCount val="8"/>
                <c:pt idx="0">
                  <c:v>40722</c:v>
                </c:pt>
                <c:pt idx="1">
                  <c:v>40736</c:v>
                </c:pt>
                <c:pt idx="2">
                  <c:v>40752</c:v>
                </c:pt>
                <c:pt idx="3">
                  <c:v>40768</c:v>
                </c:pt>
                <c:pt idx="4">
                  <c:v>40778</c:v>
                </c:pt>
                <c:pt idx="5">
                  <c:v>40792</c:v>
                </c:pt>
                <c:pt idx="6">
                  <c:v>40813</c:v>
                </c:pt>
                <c:pt idx="7">
                  <c:v>40828</c:v>
                </c:pt>
              </c:numCache>
            </c:numRef>
          </c:xVal>
          <c:yVal>
            <c:numRef>
              <c:f>density!$L$4:$S$4</c:f>
              <c:numCache>
                <c:formatCode>0.00_);[Red]\(0.00\)</c:formatCode>
                <c:ptCount val="8"/>
                <c:pt idx="0">
                  <c:v>0.71604938271604934</c:v>
                </c:pt>
                <c:pt idx="1">
                  <c:v>2.6074074074074072</c:v>
                </c:pt>
                <c:pt idx="2">
                  <c:v>2.9827160493827161</c:v>
                </c:pt>
                <c:pt idx="3">
                  <c:v>3.1358024691358026</c:v>
                </c:pt>
                <c:pt idx="4">
                  <c:v>2.3358024691358019</c:v>
                </c:pt>
                <c:pt idx="5">
                  <c:v>2.4888888888888889</c:v>
                </c:pt>
                <c:pt idx="6">
                  <c:v>2.4740740740740739</c:v>
                </c:pt>
                <c:pt idx="7">
                  <c:v>2.4740740740740739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density!$K$5</c:f>
              <c:strCache>
                <c:ptCount val="1"/>
                <c:pt idx="0">
                  <c:v>SD8, Y Liangyou 1</c:v>
                </c:pt>
              </c:strCache>
            </c:strRef>
          </c:tx>
          <c:xVal>
            <c:numRef>
              <c:f>density!$L$3:$S$3</c:f>
              <c:numCache>
                <c:formatCode>[$-409]d/mmm;@</c:formatCode>
                <c:ptCount val="8"/>
                <c:pt idx="0">
                  <c:v>40722</c:v>
                </c:pt>
                <c:pt idx="1">
                  <c:v>40736</c:v>
                </c:pt>
                <c:pt idx="2">
                  <c:v>40752</c:v>
                </c:pt>
                <c:pt idx="3">
                  <c:v>40768</c:v>
                </c:pt>
                <c:pt idx="4">
                  <c:v>40778</c:v>
                </c:pt>
                <c:pt idx="5">
                  <c:v>40792</c:v>
                </c:pt>
                <c:pt idx="6">
                  <c:v>40813</c:v>
                </c:pt>
                <c:pt idx="7">
                  <c:v>40828</c:v>
                </c:pt>
              </c:numCache>
            </c:numRef>
          </c:xVal>
          <c:yVal>
            <c:numRef>
              <c:f>density!$L$5:$S$5</c:f>
              <c:numCache>
                <c:formatCode>0.00_);[Red]\(0.00\)</c:formatCode>
                <c:ptCount val="8"/>
                <c:pt idx="0">
                  <c:v>0.82133333333333336</c:v>
                </c:pt>
                <c:pt idx="1">
                  <c:v>3.3653333333333335</c:v>
                </c:pt>
                <c:pt idx="2">
                  <c:v>2.8906666666666667</c:v>
                </c:pt>
                <c:pt idx="3">
                  <c:v>2.9333333333333331</c:v>
                </c:pt>
                <c:pt idx="4">
                  <c:v>2.4533333333333331</c:v>
                </c:pt>
                <c:pt idx="5">
                  <c:v>2.5066666666666668</c:v>
                </c:pt>
                <c:pt idx="6">
                  <c:v>2.5173333333333336</c:v>
                </c:pt>
                <c:pt idx="7">
                  <c:v>2.5066666666666668</c:v>
                </c:pt>
              </c:numCache>
            </c:numRef>
          </c:yVal>
          <c:smooth val="1"/>
        </c:ser>
        <c:axId val="127392768"/>
        <c:axId val="127410560"/>
      </c:scatterChart>
      <c:valAx>
        <c:axId val="127392768"/>
        <c:scaling>
          <c:orientation val="minMax"/>
          <c:max val="40840"/>
          <c:min val="40720"/>
        </c:scaling>
        <c:axPos val="b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Unicode MS"/>
                    <a:ea typeface="Arial Unicode MS"/>
                    <a:cs typeface="Arial Unicode MS"/>
                  </a:defRPr>
                </a:pPr>
                <a:r>
                  <a:rPr lang="en-US" altLang="en-US"/>
                  <a:t>Date</a:t>
                </a:r>
              </a:p>
            </c:rich>
          </c:tx>
          <c:layout>
            <c:manualLayout>
              <c:xMode val="edge"/>
              <c:yMode val="edge"/>
              <c:x val="0.88239538239538262"/>
              <c:y val="0.8912037037037035"/>
            </c:manualLayout>
          </c:layout>
          <c:spPr>
            <a:noFill/>
            <a:ln w="25400">
              <a:noFill/>
            </a:ln>
          </c:spPr>
        </c:title>
        <c:numFmt formatCode="[$-409]d/mmm;@" sourceLinked="1"/>
        <c:majorTickMark val="in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defRPr>
            </a:pPr>
            <a:endParaRPr lang="zh-CN"/>
          </a:p>
        </c:txPr>
        <c:crossAx val="127410560"/>
        <c:crosses val="autoZero"/>
        <c:crossBetween val="midCat"/>
      </c:valAx>
      <c:valAx>
        <c:axId val="12741056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宋体"/>
                    <a:ea typeface="宋体"/>
                    <a:cs typeface="宋体"/>
                  </a:defRPr>
                </a:pPr>
                <a:r>
                  <a:rPr lang="en-US" altLang="zh-CN" sz="1000" b="0" i="0" strike="noStrike">
                    <a:solidFill>
                      <a:srgbClr val="000000"/>
                    </a:solidFill>
                    <a:latin typeface="Arial Unicode MS"/>
                    <a:ea typeface="Arial Unicode MS"/>
                    <a:cs typeface="Arial Unicode MS"/>
                  </a:rPr>
                  <a:t>Plant density (*10</a:t>
                </a:r>
                <a:r>
                  <a:rPr lang="en-US" altLang="zh-CN" sz="1000" b="0" i="0" strike="noStrike" baseline="30000">
                    <a:solidFill>
                      <a:srgbClr val="000000"/>
                    </a:solidFill>
                    <a:latin typeface="Arial Unicode MS"/>
                    <a:ea typeface="Arial Unicode MS"/>
                    <a:cs typeface="Arial Unicode MS"/>
                  </a:rPr>
                  <a:t>6</a:t>
                </a:r>
                <a:r>
                  <a:rPr lang="en-US" altLang="zh-CN" sz="1000" b="0" i="0" strike="noStrike">
                    <a:solidFill>
                      <a:srgbClr val="000000"/>
                    </a:solidFill>
                    <a:latin typeface="Arial Unicode MS"/>
                    <a:ea typeface="Arial Unicode MS"/>
                    <a:cs typeface="Arial Unicode MS"/>
                  </a:rPr>
                  <a:t>/ha)</a:t>
                </a:r>
              </a:p>
            </c:rich>
          </c:tx>
          <c:layout>
            <c:manualLayout>
              <c:xMode val="edge"/>
              <c:yMode val="edge"/>
              <c:x val="1.7316017316017323E-2"/>
              <c:y val="5.5555555555555504E-2"/>
            </c:manualLayout>
          </c:layout>
          <c:spPr>
            <a:noFill/>
            <a:ln w="25400">
              <a:noFill/>
            </a:ln>
          </c:spPr>
        </c:title>
        <c:numFmt formatCode="0.00_);[Red]\(0.00\)" sourceLinked="1"/>
        <c:majorTickMark val="in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zh-CN"/>
          </a:p>
        </c:txPr>
        <c:crossAx val="12739276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0216450216450215"/>
          <c:y val="0.43402777777777829"/>
          <c:w val="0.35281385281385302"/>
          <c:h val="0.14583333333333351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zh-CN"/>
        </a:p>
      </c:txPr>
    </c:legend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plotArea>
      <c:layout>
        <c:manualLayout>
          <c:layoutTarget val="inner"/>
          <c:xMode val="edge"/>
          <c:yMode val="edge"/>
          <c:x val="0.18672485231949382"/>
          <c:y val="5.9027977932325428E-2"/>
          <c:w val="0.75956030054032864"/>
          <c:h val="0.72569690516799978"/>
        </c:manualLayout>
      </c:layout>
      <c:scatterChart>
        <c:scatterStyle val="smoothMarker"/>
        <c:ser>
          <c:idx val="0"/>
          <c:order val="0"/>
          <c:tx>
            <c:strRef>
              <c:f>biomass!$A$4</c:f>
              <c:strCache>
                <c:ptCount val="1"/>
                <c:pt idx="0">
                  <c:v>SD1, Yangjing 4227</c:v>
                </c:pt>
              </c:strCache>
            </c:strRef>
          </c:tx>
          <c:xVal>
            <c:numRef>
              <c:f>biomass!$B$3:$H$3</c:f>
              <c:numCache>
                <c:formatCode>[$-409]d/mmm;@</c:formatCode>
                <c:ptCount val="7"/>
                <c:pt idx="0">
                  <c:v>40735</c:v>
                </c:pt>
                <c:pt idx="1">
                  <c:v>40751</c:v>
                </c:pt>
                <c:pt idx="2">
                  <c:v>40767</c:v>
                </c:pt>
                <c:pt idx="3">
                  <c:v>40779</c:v>
                </c:pt>
                <c:pt idx="4">
                  <c:v>40791</c:v>
                </c:pt>
                <c:pt idx="5">
                  <c:v>40812</c:v>
                </c:pt>
                <c:pt idx="6">
                  <c:v>40837</c:v>
                </c:pt>
              </c:numCache>
            </c:numRef>
          </c:xVal>
          <c:yVal>
            <c:numRef>
              <c:f>biomass!$B$4:$H$4</c:f>
              <c:numCache>
                <c:formatCode>0.0_);[Red]\(0.0\)</c:formatCode>
                <c:ptCount val="7"/>
                <c:pt idx="0">
                  <c:v>249.03846153846155</c:v>
                </c:pt>
                <c:pt idx="1">
                  <c:v>1483.1730769230767</c:v>
                </c:pt>
                <c:pt idx="2">
                  <c:v>3944.2307692307681</c:v>
                </c:pt>
                <c:pt idx="3">
                  <c:v>5117.7884615384619</c:v>
                </c:pt>
                <c:pt idx="4">
                  <c:v>6751.9230769230762</c:v>
                </c:pt>
                <c:pt idx="5">
                  <c:v>9258.8141025640998</c:v>
                </c:pt>
                <c:pt idx="6">
                  <c:v>13288.461538461535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biomass!$A$5</c:f>
              <c:strCache>
                <c:ptCount val="1"/>
                <c:pt idx="0">
                  <c:v>SD2, Zhendao 88</c:v>
                </c:pt>
              </c:strCache>
            </c:strRef>
          </c:tx>
          <c:xVal>
            <c:numRef>
              <c:f>biomass!$B$3:$H$3</c:f>
              <c:numCache>
                <c:formatCode>[$-409]d/mmm;@</c:formatCode>
                <c:ptCount val="7"/>
                <c:pt idx="0">
                  <c:v>40735</c:v>
                </c:pt>
                <c:pt idx="1">
                  <c:v>40751</c:v>
                </c:pt>
                <c:pt idx="2">
                  <c:v>40767</c:v>
                </c:pt>
                <c:pt idx="3">
                  <c:v>40779</c:v>
                </c:pt>
                <c:pt idx="4">
                  <c:v>40791</c:v>
                </c:pt>
                <c:pt idx="5">
                  <c:v>40812</c:v>
                </c:pt>
                <c:pt idx="6">
                  <c:v>40837</c:v>
                </c:pt>
              </c:numCache>
            </c:numRef>
          </c:xVal>
          <c:yVal>
            <c:numRef>
              <c:f>biomass!$B$5:$H$5</c:f>
              <c:numCache>
                <c:formatCode>0.0_);[Red]\(0.0\)</c:formatCode>
                <c:ptCount val="7"/>
                <c:pt idx="0">
                  <c:v>392.04666666666668</c:v>
                </c:pt>
                <c:pt idx="1">
                  <c:v>1433.8799999999999</c:v>
                </c:pt>
                <c:pt idx="2">
                  <c:v>3689.0829268292682</c:v>
                </c:pt>
                <c:pt idx="3">
                  <c:v>4378.8599999999997</c:v>
                </c:pt>
                <c:pt idx="4">
                  <c:v>6473.7</c:v>
                </c:pt>
                <c:pt idx="5">
                  <c:v>10602.830000000002</c:v>
                </c:pt>
                <c:pt idx="6">
                  <c:v>14962.8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biomass!$A$6</c:f>
              <c:strCache>
                <c:ptCount val="1"/>
                <c:pt idx="0">
                  <c:v>SD3, Huaidao 5</c:v>
                </c:pt>
              </c:strCache>
            </c:strRef>
          </c:tx>
          <c:xVal>
            <c:numRef>
              <c:f>biomass!$B$3:$H$3</c:f>
              <c:numCache>
                <c:formatCode>[$-409]d/mmm;@</c:formatCode>
                <c:ptCount val="7"/>
                <c:pt idx="0">
                  <c:v>40735</c:v>
                </c:pt>
                <c:pt idx="1">
                  <c:v>40751</c:v>
                </c:pt>
                <c:pt idx="2">
                  <c:v>40767</c:v>
                </c:pt>
                <c:pt idx="3">
                  <c:v>40779</c:v>
                </c:pt>
                <c:pt idx="4">
                  <c:v>40791</c:v>
                </c:pt>
                <c:pt idx="5">
                  <c:v>40812</c:v>
                </c:pt>
                <c:pt idx="6">
                  <c:v>40837</c:v>
                </c:pt>
              </c:numCache>
            </c:numRef>
          </c:xVal>
          <c:yVal>
            <c:numRef>
              <c:f>biomass!$B$6:$H$6</c:f>
              <c:numCache>
                <c:formatCode>0.0_);[Red]\(0.0\)</c:formatCode>
                <c:ptCount val="7"/>
                <c:pt idx="0">
                  <c:v>485.8</c:v>
                </c:pt>
                <c:pt idx="1">
                  <c:v>1496.7589743589745</c:v>
                </c:pt>
                <c:pt idx="2">
                  <c:v>3530.5392857142856</c:v>
                </c:pt>
                <c:pt idx="3">
                  <c:v>4793.4068965517245</c:v>
                </c:pt>
                <c:pt idx="4">
                  <c:v>5676.1058823529402</c:v>
                </c:pt>
                <c:pt idx="5">
                  <c:v>9766.5809523809512</c:v>
                </c:pt>
                <c:pt idx="6">
                  <c:v>14454.674999999999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biomass!$A$7</c:f>
              <c:strCache>
                <c:ptCount val="1"/>
                <c:pt idx="0">
                  <c:v>SD4, Huaidao 5</c:v>
                </c:pt>
              </c:strCache>
            </c:strRef>
          </c:tx>
          <c:xVal>
            <c:numRef>
              <c:f>biomass!$B$3:$H$3</c:f>
              <c:numCache>
                <c:formatCode>[$-409]d/mmm;@</c:formatCode>
                <c:ptCount val="7"/>
                <c:pt idx="0">
                  <c:v>40735</c:v>
                </c:pt>
                <c:pt idx="1">
                  <c:v>40751</c:v>
                </c:pt>
                <c:pt idx="2">
                  <c:v>40767</c:v>
                </c:pt>
                <c:pt idx="3">
                  <c:v>40779</c:v>
                </c:pt>
                <c:pt idx="4">
                  <c:v>40791</c:v>
                </c:pt>
                <c:pt idx="5">
                  <c:v>40812</c:v>
                </c:pt>
                <c:pt idx="6">
                  <c:v>40837</c:v>
                </c:pt>
              </c:numCache>
            </c:numRef>
          </c:xVal>
          <c:yVal>
            <c:numRef>
              <c:f>biomass!$B$7:$H$7</c:f>
              <c:numCache>
                <c:formatCode>0.0_);[Red]\(0.0\)</c:formatCode>
                <c:ptCount val="7"/>
                <c:pt idx="0">
                  <c:v>455.00000000000011</c:v>
                </c:pt>
                <c:pt idx="1">
                  <c:v>1545.5999999999995</c:v>
                </c:pt>
                <c:pt idx="2">
                  <c:v>3355.078125</c:v>
                </c:pt>
                <c:pt idx="3">
                  <c:v>4834.9875000000011</c:v>
                </c:pt>
                <c:pt idx="4">
                  <c:v>5957.8838709677411</c:v>
                </c:pt>
                <c:pt idx="5">
                  <c:v>11490.017647058823</c:v>
                </c:pt>
                <c:pt idx="6">
                  <c:v>17467.862500000003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biomass!$A$8</c:f>
              <c:strCache>
                <c:ptCount val="1"/>
                <c:pt idx="0">
                  <c:v>SD5, Huaidao 5</c:v>
                </c:pt>
              </c:strCache>
            </c:strRef>
          </c:tx>
          <c:xVal>
            <c:numRef>
              <c:f>biomass!$B$3:$H$3</c:f>
              <c:numCache>
                <c:formatCode>[$-409]d/mmm;@</c:formatCode>
                <c:ptCount val="7"/>
                <c:pt idx="0">
                  <c:v>40735</c:v>
                </c:pt>
                <c:pt idx="1">
                  <c:v>40751</c:v>
                </c:pt>
                <c:pt idx="2">
                  <c:v>40767</c:v>
                </c:pt>
                <c:pt idx="3">
                  <c:v>40779</c:v>
                </c:pt>
                <c:pt idx="4">
                  <c:v>40791</c:v>
                </c:pt>
                <c:pt idx="5">
                  <c:v>40812</c:v>
                </c:pt>
                <c:pt idx="6">
                  <c:v>40837</c:v>
                </c:pt>
              </c:numCache>
            </c:numRef>
          </c:xVal>
          <c:yVal>
            <c:numRef>
              <c:f>biomass!$B$8:$H$8</c:f>
              <c:numCache>
                <c:formatCode>0.0_);[Red]\(0.0\)</c:formatCode>
                <c:ptCount val="7"/>
                <c:pt idx="0">
                  <c:v>410.625</c:v>
                </c:pt>
                <c:pt idx="1">
                  <c:v>1582.6896551724137</c:v>
                </c:pt>
                <c:pt idx="2">
                  <c:v>3442.0363636363627</c:v>
                </c:pt>
                <c:pt idx="3">
                  <c:v>4936.8333333333321</c:v>
                </c:pt>
                <c:pt idx="4">
                  <c:v>6087.941935483871</c:v>
                </c:pt>
                <c:pt idx="5">
                  <c:v>11980.71</c:v>
                </c:pt>
                <c:pt idx="6">
                  <c:v>16804.278947368421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biomass!$A$9</c:f>
              <c:strCache>
                <c:ptCount val="1"/>
                <c:pt idx="0">
                  <c:v>SD6, Huaidao 5</c:v>
                </c:pt>
              </c:strCache>
            </c:strRef>
          </c:tx>
          <c:xVal>
            <c:numRef>
              <c:f>biomass!$B$3:$H$3</c:f>
              <c:numCache>
                <c:formatCode>[$-409]d/mmm;@</c:formatCode>
                <c:ptCount val="7"/>
                <c:pt idx="0">
                  <c:v>40735</c:v>
                </c:pt>
                <c:pt idx="1">
                  <c:v>40751</c:v>
                </c:pt>
                <c:pt idx="2">
                  <c:v>40767</c:v>
                </c:pt>
                <c:pt idx="3">
                  <c:v>40779</c:v>
                </c:pt>
                <c:pt idx="4">
                  <c:v>40791</c:v>
                </c:pt>
                <c:pt idx="5">
                  <c:v>40812</c:v>
                </c:pt>
                <c:pt idx="6">
                  <c:v>40837</c:v>
                </c:pt>
              </c:numCache>
            </c:numRef>
          </c:xVal>
          <c:yVal>
            <c:numRef>
              <c:f>biomass!$B$9:$H$9</c:f>
              <c:numCache>
                <c:formatCode>0.0_);[Red]\(0.0\)</c:formatCode>
                <c:ptCount val="7"/>
                <c:pt idx="0">
                  <c:v>550.79999999999995</c:v>
                </c:pt>
                <c:pt idx="1">
                  <c:v>2165.5733333333333</c:v>
                </c:pt>
                <c:pt idx="2">
                  <c:v>4085.1562500000005</c:v>
                </c:pt>
                <c:pt idx="3">
                  <c:v>5065.8249999999998</c:v>
                </c:pt>
                <c:pt idx="4">
                  <c:v>5963.977142857143</c:v>
                </c:pt>
                <c:pt idx="5">
                  <c:v>10947.156000000001</c:v>
                </c:pt>
                <c:pt idx="6">
                  <c:v>16196.257142857141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biomass!$A$10</c:f>
              <c:strCache>
                <c:ptCount val="1"/>
                <c:pt idx="0">
                  <c:v>SD9, Huaidao 5</c:v>
                </c:pt>
              </c:strCache>
            </c:strRef>
          </c:tx>
          <c:xVal>
            <c:numRef>
              <c:f>biomass!$B$3:$H$3</c:f>
              <c:numCache>
                <c:formatCode>[$-409]d/mmm;@</c:formatCode>
                <c:ptCount val="7"/>
                <c:pt idx="0">
                  <c:v>40735</c:v>
                </c:pt>
                <c:pt idx="1">
                  <c:v>40751</c:v>
                </c:pt>
                <c:pt idx="2">
                  <c:v>40767</c:v>
                </c:pt>
                <c:pt idx="3">
                  <c:v>40779</c:v>
                </c:pt>
                <c:pt idx="4">
                  <c:v>40791</c:v>
                </c:pt>
                <c:pt idx="5">
                  <c:v>40812</c:v>
                </c:pt>
                <c:pt idx="6">
                  <c:v>40837</c:v>
                </c:pt>
              </c:numCache>
            </c:numRef>
          </c:xVal>
          <c:yVal>
            <c:numRef>
              <c:f>biomass!$B$10:$H$10</c:f>
              <c:numCache>
                <c:formatCode>0.0_);[Red]\(0.0\)</c:formatCode>
                <c:ptCount val="7"/>
                <c:pt idx="0">
                  <c:v>678.4</c:v>
                </c:pt>
                <c:pt idx="1">
                  <c:v>2869.76</c:v>
                </c:pt>
                <c:pt idx="2">
                  <c:v>5531.5199999999995</c:v>
                </c:pt>
                <c:pt idx="3">
                  <c:v>7796.48</c:v>
                </c:pt>
                <c:pt idx="4">
                  <c:v>11973.333333333334</c:v>
                </c:pt>
                <c:pt idx="5">
                  <c:v>15558.400000000003</c:v>
                </c:pt>
                <c:pt idx="6">
                  <c:v>19427.2</c:v>
                </c:pt>
              </c:numCache>
            </c:numRef>
          </c:yVal>
          <c:smooth val="1"/>
        </c:ser>
        <c:axId val="86566400"/>
        <c:axId val="86568320"/>
      </c:scatterChart>
      <c:valAx>
        <c:axId val="86566400"/>
        <c:scaling>
          <c:orientation val="minMax"/>
          <c:max val="40850"/>
          <c:min val="40730"/>
        </c:scaling>
        <c:axPos val="b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Unicode MS"/>
                    <a:ea typeface="Arial Unicode MS"/>
                    <a:cs typeface="Arial Unicode MS"/>
                  </a:defRPr>
                </a:pPr>
                <a:r>
                  <a:rPr lang="en-US" altLang="en-US"/>
                  <a:t>Date</a:t>
                </a:r>
              </a:p>
            </c:rich>
          </c:tx>
          <c:layout>
            <c:manualLayout>
              <c:xMode val="edge"/>
              <c:yMode val="edge"/>
              <c:x val="0.88114274980040941"/>
              <c:y val="0.89583624963546227"/>
            </c:manualLayout>
          </c:layout>
          <c:spPr>
            <a:noFill/>
            <a:ln w="25400">
              <a:noFill/>
            </a:ln>
          </c:spPr>
        </c:title>
        <c:numFmt formatCode="[$-409]d/mmm;@" sourceLinked="1"/>
        <c:majorTickMark val="in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defRPr>
            </a:pPr>
            <a:endParaRPr lang="zh-CN"/>
          </a:p>
        </c:txPr>
        <c:crossAx val="86568320"/>
        <c:crosses val="autoZero"/>
        <c:crossBetween val="midCat"/>
      </c:valAx>
      <c:valAx>
        <c:axId val="86568320"/>
        <c:scaling>
          <c:orientation val="minMax"/>
          <c:max val="20000"/>
        </c:scaling>
        <c:axPos val="l"/>
        <c:majorGridlines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Unicode MS"/>
                    <a:ea typeface="Arial Unicode MS"/>
                    <a:cs typeface="Arial Unicode MS"/>
                  </a:defRPr>
                </a:pPr>
                <a:r>
                  <a:rPr lang="en-US" altLang="en-US"/>
                  <a:t>Aboveground biomass  (kg/ha)</a:t>
                </a:r>
              </a:p>
            </c:rich>
          </c:tx>
          <c:layout>
            <c:manualLayout>
              <c:xMode val="edge"/>
              <c:yMode val="edge"/>
              <c:x val="1.1122764723992015E-3"/>
              <c:y val="5.4398512685914294E-2"/>
            </c:manualLayout>
          </c:layout>
          <c:spPr>
            <a:noFill/>
            <a:ln w="25400">
              <a:noFill/>
            </a:ln>
          </c:spPr>
        </c:title>
        <c:numFmt formatCode="0.0_);[Red]\(0.0\)" sourceLinked="1"/>
        <c:majorTickMark val="in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zh-CN"/>
          </a:p>
        </c:txPr>
        <c:crossAx val="86566400"/>
        <c:crosses val="autoZero"/>
        <c:crossBetween val="midCat"/>
        <c:majorUnit val="4000"/>
      </c:valAx>
    </c:plotArea>
    <c:legend>
      <c:legendPos val="r"/>
      <c:layout>
        <c:manualLayout>
          <c:xMode val="edge"/>
          <c:yMode val="edge"/>
          <c:x val="0.20006093570648675"/>
          <c:y val="6.9444444444444503E-2"/>
          <c:w val="0.65278305844273721"/>
          <c:h val="0.25694444444444442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zh-CN"/>
        </a:p>
      </c:txPr>
    </c:legend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922A756-CE8C-42C1-8D66-3373CA54E3D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F297D-A197-4E56-8301-AEFAE7321AA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692150"/>
            <a:ext cx="2058988" cy="543401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92150"/>
            <a:ext cx="6029325" cy="543401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C6335-0E57-41F0-8200-C9E1CB70747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97257-5F93-48D4-B630-AAACF3295CF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1CC0F-BBFC-4D5B-B363-DA037FC0738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844675"/>
            <a:ext cx="4038600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38600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A94C7-DD3D-41A7-B81F-2F532DA19E6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9606A2-1116-4431-8417-E45A3068E23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C1474-377A-4B95-B9C6-6C541943A80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6819B-C8F4-4463-8698-A1F397BE8D2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20325-AE6A-46D4-98F5-57DF5BE51F4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40B9F-90F7-4FC7-B6D2-3626471DC87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692150"/>
            <a:ext cx="8229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44675"/>
            <a:ext cx="8229600" cy="428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B42AF6C-B12D-49CC-B45D-CD5B1642CA2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62B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62B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62B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62B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62B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62B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62B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62B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62B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rgbClr val="0062B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rgbClr val="0062B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rgbClr val="0062B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rgbClr val="0062B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0062B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0062B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0062B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0062B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0062B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1571612"/>
            <a:ext cx="7772400" cy="1470025"/>
          </a:xfrm>
        </p:spPr>
        <p:txBody>
          <a:bodyPr/>
          <a:lstStyle/>
          <a:p>
            <a:r>
              <a:rPr lang="en-US" altLang="zh-CN" dirty="0" smtClean="0"/>
              <a:t>Rice ground data collection in Jiangsu, China</a:t>
            </a:r>
            <a:endParaRPr lang="zh-CN" altLang="zh-CN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sz="2400" dirty="0" smtClean="0"/>
              <a:t>Wang </a:t>
            </a:r>
            <a:r>
              <a:rPr lang="en-US" altLang="zh-CN" sz="2400" dirty="0" err="1" smtClean="0"/>
              <a:t>Zhiming</a:t>
            </a:r>
            <a:r>
              <a:rPr lang="en-US" altLang="zh-CN" sz="2400" dirty="0" smtClean="0"/>
              <a:t>, Li </a:t>
            </a:r>
            <a:r>
              <a:rPr lang="en-US" altLang="zh-CN" sz="2400" dirty="0" err="1" smtClean="0"/>
              <a:t>Bingbai</a:t>
            </a:r>
            <a:r>
              <a:rPr lang="en-US" altLang="zh-CN" sz="2400" dirty="0" smtClean="0"/>
              <a:t>, </a:t>
            </a:r>
            <a:r>
              <a:rPr lang="en-US" altLang="zh-CN" sz="2400" dirty="0" err="1" smtClean="0"/>
              <a:t>Qiu</a:t>
            </a:r>
            <a:r>
              <a:rPr lang="en-US" altLang="zh-CN" sz="2400" dirty="0" smtClean="0"/>
              <a:t> Lin</a:t>
            </a:r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Institute of Agricultural Economy and Information,</a:t>
            </a:r>
          </a:p>
          <a:p>
            <a:r>
              <a:rPr lang="en-US" altLang="zh-CN" sz="2000" dirty="0" smtClean="0"/>
              <a:t>Jiangsu Academy of Agricultural Sciences</a:t>
            </a:r>
            <a:endParaRPr lang="zh-CN" altLang="zh-C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 of rice varieties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2500305"/>
            <a:ext cx="8329642" cy="3625857"/>
          </a:xfrm>
        </p:spPr>
        <p:txBody>
          <a:bodyPr/>
          <a:lstStyle/>
          <a:p>
            <a:pPr lvl="0" algn="just"/>
            <a:r>
              <a:rPr lang="en-US" sz="2000" dirty="0" smtClean="0"/>
              <a:t>Breeding organization: </a:t>
            </a:r>
            <a:r>
              <a:rPr lang="en-US" sz="2000" dirty="0" err="1" smtClean="0"/>
              <a:t>Huaiyin</a:t>
            </a:r>
            <a:r>
              <a:rPr lang="en-US" sz="2000" dirty="0" smtClean="0"/>
              <a:t> Institute of Agricultural Sciences</a:t>
            </a:r>
            <a:endParaRPr lang="zh-CN" altLang="en-US" sz="2000" dirty="0" smtClean="0"/>
          </a:p>
          <a:p>
            <a:pPr lvl="0"/>
            <a:r>
              <a:rPr lang="en-US" sz="2000" dirty="0" smtClean="0"/>
              <a:t>Sources of variety: 7208 × </a:t>
            </a:r>
            <a:r>
              <a:rPr lang="en-US" sz="2000" dirty="0" err="1" smtClean="0"/>
              <a:t>Wuyujing</a:t>
            </a:r>
            <a:r>
              <a:rPr lang="en-US" sz="2000" dirty="0" smtClean="0"/>
              <a:t> 3</a:t>
            </a:r>
            <a:endParaRPr lang="zh-CN" altLang="en-US" sz="2000" dirty="0" smtClean="0"/>
          </a:p>
          <a:p>
            <a:pPr lvl="0" algn="just"/>
            <a:r>
              <a:rPr lang="en-US" sz="2000" dirty="0" smtClean="0"/>
              <a:t>Characteristics: Plant height can reach 93 cm. Its panicle can reach 3.3 million/ha, and each panicle owns about 110 grains with a seed setting rate of more than 92.5%. 1000-grain weight is about 28 g, and its potential yield can reach about 11.25 t/ha. </a:t>
            </a:r>
            <a:r>
              <a:rPr lang="en-US" sz="2000" dirty="0" err="1" smtClean="0"/>
              <a:t>Huaidao</a:t>
            </a:r>
            <a:r>
              <a:rPr lang="en-US" sz="2000" dirty="0" smtClean="0"/>
              <a:t> 5 is featured by compact plant type, coordinate grain structure, moderate </a:t>
            </a:r>
            <a:r>
              <a:rPr lang="en-US" sz="2000" dirty="0" err="1" smtClean="0"/>
              <a:t>tillering</a:t>
            </a:r>
            <a:r>
              <a:rPr lang="en-US" sz="2000" dirty="0" smtClean="0"/>
              <a:t> ability, better lodging resistance, bacterial blight resistance, and difficult threshing. Rice quality indicators are as follows: milled rice rate, 60.3%; chalky grain rate, 34%; chalkiness, 3.3%; gel consistency, 79 mm.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86050" y="1643050"/>
            <a:ext cx="3071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Huaidao</a:t>
            </a:r>
            <a:r>
              <a:rPr lang="en-US" sz="2800" b="1" dirty="0" smtClean="0"/>
              <a:t> 5</a:t>
            </a:r>
            <a:endParaRPr lang="zh-CN" altLang="en-US" sz="2800" dirty="0" smtClean="0"/>
          </a:p>
          <a:p>
            <a:pPr algn="ctr"/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 of rice varieties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500305"/>
            <a:ext cx="8229600" cy="3625857"/>
          </a:xfrm>
        </p:spPr>
        <p:txBody>
          <a:bodyPr/>
          <a:lstStyle/>
          <a:p>
            <a:pPr lvl="0" algn="just"/>
            <a:r>
              <a:rPr lang="en-US" sz="2000" dirty="0" smtClean="0"/>
              <a:t>Breeding organization: Hunan </a:t>
            </a:r>
            <a:r>
              <a:rPr lang="en-US" sz="2000" dirty="0" err="1" smtClean="0"/>
              <a:t>Longping</a:t>
            </a:r>
            <a:r>
              <a:rPr lang="en-US" sz="2000" dirty="0" smtClean="0"/>
              <a:t> Seed Industry Co., Ltd.</a:t>
            </a:r>
            <a:endParaRPr lang="zh-CN" altLang="en-US" sz="2000" dirty="0" smtClean="0"/>
          </a:p>
          <a:p>
            <a:pPr lvl="0"/>
            <a:r>
              <a:rPr lang="en-US" sz="2000" dirty="0" smtClean="0"/>
              <a:t>Sources of variety: C815S×R608</a:t>
            </a:r>
            <a:endParaRPr lang="zh-CN" altLang="en-US" sz="2000" dirty="0" smtClean="0"/>
          </a:p>
          <a:p>
            <a:pPr lvl="0" algn="just"/>
            <a:r>
              <a:rPr lang="en-US" sz="2000" dirty="0" smtClean="0"/>
              <a:t>Characteristics: Plant height can reach 110.8 cm. Its panicle can reach about 2.55 million/ha, and each panicle owns about 171 grains with a seed setting rate of more than 80.7%. 1000-grain weight is about 27.1 g, and its potential yield can reach about 10.5 t/ha. C </a:t>
            </a:r>
            <a:r>
              <a:rPr lang="en-US" sz="2000" dirty="0" err="1" smtClean="0"/>
              <a:t>Liangyou</a:t>
            </a:r>
            <a:r>
              <a:rPr lang="en-US" sz="2000" dirty="0" smtClean="0"/>
              <a:t> 608 is featured by compact plant type, and upright leaves. Rice quality indicators are as follows: milled rice rate, 57.0%; ratio of length to width, 2.8; chalky grain rate, 39%; chalkiness, 9.2%; gel consistency, 79 mm; </a:t>
            </a:r>
            <a:r>
              <a:rPr lang="en-US" sz="2000" dirty="0" err="1" smtClean="0"/>
              <a:t>amylose</a:t>
            </a:r>
            <a:r>
              <a:rPr lang="en-US" sz="2000" dirty="0" smtClean="0"/>
              <a:t> content, 14.5%.</a:t>
            </a:r>
            <a:endParaRPr lang="zh-CN" altLang="en-US" sz="2000" dirty="0" smtClean="0"/>
          </a:p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57488" y="1643050"/>
            <a:ext cx="3071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 </a:t>
            </a:r>
            <a:r>
              <a:rPr lang="en-US" sz="2800" b="1" dirty="0" err="1" smtClean="0"/>
              <a:t>Liangyou</a:t>
            </a:r>
            <a:r>
              <a:rPr lang="en-US" sz="2800" b="1" dirty="0" smtClean="0"/>
              <a:t> 608</a:t>
            </a:r>
            <a:endParaRPr lang="zh-CN" altLang="en-US" sz="2800" dirty="0" smtClean="0"/>
          </a:p>
          <a:p>
            <a:pPr algn="ctr"/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008063"/>
          </a:xfrm>
        </p:spPr>
        <p:txBody>
          <a:bodyPr/>
          <a:lstStyle/>
          <a:p>
            <a:r>
              <a:rPr lang="en-US" altLang="zh-CN" dirty="0" smtClean="0"/>
              <a:t>Introduction of rice varieties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500305"/>
            <a:ext cx="8229600" cy="3625857"/>
          </a:xfrm>
        </p:spPr>
        <p:txBody>
          <a:bodyPr/>
          <a:lstStyle/>
          <a:p>
            <a:pPr lvl="0" algn="just"/>
            <a:r>
              <a:rPr lang="en-US" sz="2000" dirty="0" smtClean="0"/>
              <a:t>Breeding organization: Hunan Hybrid Rice Research Center</a:t>
            </a:r>
            <a:endParaRPr lang="zh-CN" altLang="en-US" sz="2000" dirty="0" smtClean="0"/>
          </a:p>
          <a:p>
            <a:pPr lvl="0"/>
            <a:r>
              <a:rPr lang="en-US" sz="2000" dirty="0" smtClean="0"/>
              <a:t>Sources of variety: Y58S×9311</a:t>
            </a:r>
            <a:endParaRPr lang="zh-CN" altLang="en-US" sz="2000" dirty="0" smtClean="0"/>
          </a:p>
          <a:p>
            <a:pPr lvl="0" algn="just"/>
            <a:r>
              <a:rPr lang="en-US" sz="2000" dirty="0" smtClean="0"/>
              <a:t>Characteristics: Plant height can reach 120.7 cm. Its panicle can reach 2.5 million/ha, and each panicle owns about 164 grains with a seed setting rate of more than 81.0%. 1000-grain weight is about 26.6 g, and its potential yield can reach about 9.75 t/ha. Y </a:t>
            </a:r>
            <a:r>
              <a:rPr lang="en-US" sz="2000" dirty="0" err="1" smtClean="0"/>
              <a:t>Liangyou</a:t>
            </a:r>
            <a:r>
              <a:rPr lang="en-US" sz="2000" dirty="0" smtClean="0"/>
              <a:t> 1 is featured by compact plant type, and upright leaves. Rice quality indicators are as follows: milled rice rate, 66.9%; ratio of length to width, 3.2; chalky grain rate, 33%; chalkiness, 4.7%; gel consistency, 54 mm; </a:t>
            </a:r>
            <a:r>
              <a:rPr lang="en-US" sz="2000" dirty="0" err="1" smtClean="0"/>
              <a:t>amylose</a:t>
            </a:r>
            <a:r>
              <a:rPr lang="en-US" sz="2000" dirty="0" smtClean="0"/>
              <a:t> content, 16.0%.</a:t>
            </a:r>
            <a:endParaRPr lang="zh-CN" altLang="en-US" sz="2000" dirty="0" smtClean="0"/>
          </a:p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86050" y="1928802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Y </a:t>
            </a:r>
            <a:r>
              <a:rPr lang="en-US" sz="2800" b="1" dirty="0" err="1" smtClean="0"/>
              <a:t>Liangyou</a:t>
            </a:r>
            <a:r>
              <a:rPr lang="en-US" sz="2800" b="1" dirty="0" smtClean="0"/>
              <a:t> 1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Observation of rice growth periods</a:t>
            </a:r>
            <a:endParaRPr lang="zh-CN" altLang="en-US" sz="36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844675"/>
          <a:ext cx="8229600" cy="3773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900"/>
                <a:gridCol w="1000132"/>
                <a:gridCol w="1214446"/>
                <a:gridCol w="1357322"/>
                <a:gridCol w="1028700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Sowing date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Emergence date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Transplanting date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Booting date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Heading date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Flowering date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Physiological maturity date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SD1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26-May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30-May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22-Jun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24-Aug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1-Sep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3-Sep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21-Oct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SD2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9-Jun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14-Jun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23-Aug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30-Aug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1-Sep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17-Oct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SD3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12-Jun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19-Jun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28-Aug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5-Sep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7-Sep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20-Oct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SD4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12-Jun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19-Jun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25-Aug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2-Sep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4-Sep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20-Oct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SD5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11-Jun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18-Jun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25-Aug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2-Sep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4-Sep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20-Oct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SD6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13-Jun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20-Jun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25-Aug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2-Sep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4-Sep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21-Oct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SD7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10-May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15-May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13-Jun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13-Aug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20-Aug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22-Aug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10-Oct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SD8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5-May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10-May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13-Jun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17-Aug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24-Aug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26-Aug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12-Oct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SD9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20-May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26-May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20-Jun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22-Aug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30-Aug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1-Sep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21-Oct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Records of Basal fertilizer</a:t>
            </a:r>
            <a:endParaRPr lang="zh-CN" altLang="en-US" sz="36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844675"/>
          <a:ext cx="8229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776"/>
                <a:gridCol w="1500198"/>
                <a:gridCol w="3857652"/>
                <a:gridCol w="2185974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Fertilization date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Fertilizer type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Fertilizer amount (kg.ha</a:t>
                      </a:r>
                      <a:r>
                        <a:rPr lang="en-US" sz="1600" b="0" i="0" u="none" strike="noStrike" baseline="3000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SD1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27-Jun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Urea (N, 46%)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SD2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9-Jun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Compound fertilizer (N-P2O5-K2O, 15-15-15)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337.5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SD3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10-Jun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Compound fertilizer (N-P2O5-K2O, 15-15-15)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SD4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12-Jun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Compound fertilizer (N-P2O5-K2O, 15-15-15)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375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SD5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11-Jun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Compound fertilizer (N-P2O5-K2O, 15-15-15)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375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SD6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13-Jun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Compound fertilizer (N-P2O5-K2O, 15-15-15)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375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SD7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13-Jun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Compound fertilizer (N-P2O5-K2O, 15-15-15)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525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SD8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13-Jun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Compound fertilizer (N-P2O5-K2O, 15-15-15)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375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SD9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18-Jun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Compound fertilizer (N-P2O5-K2O, 15-15-15)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375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Records of dressing fertilizer (1)</a:t>
            </a:r>
            <a:endParaRPr lang="zh-CN" altLang="en-US" sz="36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844675"/>
          <a:ext cx="8229600" cy="3956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652"/>
                <a:gridCol w="1857388"/>
                <a:gridCol w="3143272"/>
                <a:gridCol w="2400288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Fertilization date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Fertilizer type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Fertilizer amount (kg.ha</a:t>
                      </a:r>
                      <a:r>
                        <a:rPr lang="en-US" sz="2000" b="0" i="0" u="none" strike="noStrike" baseline="3000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</a:tr>
              <a:tr h="37084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SD1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3-Jul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Specialized fertilizer for rice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</a:t>
                      </a:r>
                    </a:p>
                  </a:txBody>
                  <a:tcPr marL="9525" marR="9525" marT="9525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8-Jul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Urea (N,46%)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225</a:t>
                      </a:r>
                    </a:p>
                  </a:txBody>
                  <a:tcPr marL="9525" marR="9525" marT="9525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10-Aug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Urea (N,46%)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</a:tr>
              <a:tr h="370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SD2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9-Jul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Urea (N,46%)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262.5</a:t>
                      </a:r>
                    </a:p>
                  </a:txBody>
                  <a:tcPr marL="9525" marR="9525" marT="9525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2-Aug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Urea (N,46%)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375</a:t>
                      </a:r>
                    </a:p>
                  </a:txBody>
                  <a:tcPr marL="9525" marR="9525" marT="9525" marB="0" anchor="ctr"/>
                </a:tc>
              </a:tr>
              <a:tr h="370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SD3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9-Jul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Urea (N,46%)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300</a:t>
                      </a:r>
                    </a:p>
                  </a:txBody>
                  <a:tcPr marL="9525" marR="9525" marT="9525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5-Aug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Urea (N,46%)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300</a:t>
                      </a:r>
                    </a:p>
                  </a:txBody>
                  <a:tcPr marL="9525" marR="9525" marT="9525" marB="0" anchor="ctr"/>
                </a:tc>
              </a:tr>
              <a:tr h="370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SD4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5-Jul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Urea (N,46%)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187.5</a:t>
                      </a:r>
                    </a:p>
                  </a:txBody>
                  <a:tcPr marL="9525" marR="9525" marT="9525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5-Aug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Urea (N,46%)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375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Records of dressing fertilizer (2)</a:t>
            </a:r>
            <a:endParaRPr lang="zh-CN" altLang="en-US" sz="3600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457200" y="1844675"/>
          <a:ext cx="8229600" cy="4266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900"/>
                <a:gridCol w="1643074"/>
                <a:gridCol w="4357718"/>
                <a:gridCol w="1685908"/>
              </a:tblGrid>
              <a:tr h="370840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Fertilization date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Fertilizer type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Fertilizer amount (kg.ha</a:t>
                      </a:r>
                      <a:r>
                        <a:rPr lang="en-US" sz="1800" b="0" i="0" u="none" strike="noStrike" baseline="30000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</a:tr>
              <a:tr h="37084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SD5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3-Jul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Urea (N,46%)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20-Jul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Urea (N,46%)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6-Aug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Urea (N,46%)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375</a:t>
                      </a:r>
                    </a:p>
                  </a:txBody>
                  <a:tcPr marL="9525" marR="9525" marT="9525" marB="0" anchor="ctr"/>
                </a:tc>
              </a:tr>
              <a:tr h="370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SD6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5-Jul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Urea (N,46%)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337.5</a:t>
                      </a:r>
                    </a:p>
                  </a:txBody>
                  <a:tcPr marL="9525" marR="9525" marT="9525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21-Jul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Compound fertilizer (N-P2O5-K2O, 15-15-15)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375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SD7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12-Jul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Compound fertilizer (N-P2O5-K2O, 15-15-15)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SD8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28-Jun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Urea (N,46%)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</a:tr>
              <a:tr h="37084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SD9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28-Jun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Urea (N,46%)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21-Jul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Urea (N,46%)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375</a:t>
                      </a:r>
                    </a:p>
                  </a:txBody>
                  <a:tcPr marL="9525" marR="9525" marT="9525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8-Aug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Compound fertilizer (N-P2O5-K2O, 15-15-15)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10" y="5286388"/>
            <a:ext cx="8229600" cy="736586"/>
          </a:xfrm>
        </p:spPr>
        <p:txBody>
          <a:bodyPr/>
          <a:lstStyle/>
          <a:p>
            <a:r>
              <a:rPr lang="en-US" sz="2400" b="0" dirty="0" smtClean="0"/>
              <a:t>Plant </a:t>
            </a:r>
            <a:r>
              <a:rPr lang="en-US" sz="2400" b="0" dirty="0" smtClean="0"/>
              <a:t>heights </a:t>
            </a:r>
            <a:r>
              <a:rPr lang="en-US" sz="2400" b="0" dirty="0" smtClean="0"/>
              <a:t>of </a:t>
            </a:r>
            <a:r>
              <a:rPr lang="en-US" sz="2400" b="0" i="1" dirty="0" err="1" smtClean="0"/>
              <a:t>Indica</a:t>
            </a:r>
            <a:r>
              <a:rPr lang="en-US" sz="2400" b="0" dirty="0" smtClean="0"/>
              <a:t> </a:t>
            </a:r>
            <a:r>
              <a:rPr lang="en-US" sz="2400" b="0" dirty="0" smtClean="0"/>
              <a:t>rice </a:t>
            </a:r>
            <a:r>
              <a:rPr lang="en-US" sz="2400" b="0" dirty="0" smtClean="0"/>
              <a:t>in different growth periods </a:t>
            </a:r>
            <a:endParaRPr lang="zh-CN" altLang="en-US" sz="24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857224" y="1142984"/>
          <a:ext cx="7286676" cy="4281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10" y="4929198"/>
            <a:ext cx="8229600" cy="1008063"/>
          </a:xfrm>
        </p:spPr>
        <p:txBody>
          <a:bodyPr/>
          <a:lstStyle/>
          <a:p>
            <a:r>
              <a:rPr lang="en-US" sz="2400" b="0" dirty="0" smtClean="0"/>
              <a:t>Plant </a:t>
            </a:r>
            <a:r>
              <a:rPr lang="en-US" sz="2400" b="0" dirty="0" smtClean="0"/>
              <a:t>heights </a:t>
            </a:r>
            <a:r>
              <a:rPr lang="en-US" sz="2400" b="0" dirty="0" smtClean="0"/>
              <a:t>of </a:t>
            </a:r>
            <a:r>
              <a:rPr lang="en-US" sz="2400" b="0" i="1" dirty="0" smtClean="0"/>
              <a:t>Japonica</a:t>
            </a:r>
            <a:r>
              <a:rPr lang="en-US" sz="2400" b="0" dirty="0" smtClean="0"/>
              <a:t> </a:t>
            </a:r>
            <a:r>
              <a:rPr lang="en-US" sz="2400" b="0" dirty="0" smtClean="0"/>
              <a:t>rice </a:t>
            </a:r>
            <a:r>
              <a:rPr lang="en-US" sz="2400" b="0" dirty="0" smtClean="0"/>
              <a:t>in different growth periods </a:t>
            </a:r>
            <a:endParaRPr lang="zh-CN" altLang="en-US" sz="24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1285852" y="1000108"/>
          <a:ext cx="6715172" cy="4281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4357694"/>
            <a:ext cx="8229600" cy="500065"/>
          </a:xfrm>
        </p:spPr>
        <p:txBody>
          <a:bodyPr/>
          <a:lstStyle/>
          <a:p>
            <a:r>
              <a:rPr lang="en-US" sz="2400" b="0" dirty="0" smtClean="0"/>
              <a:t>Leaf age </a:t>
            </a:r>
            <a:r>
              <a:rPr lang="en-US" sz="2400" b="0" dirty="0" smtClean="0"/>
              <a:t>changes  (left, </a:t>
            </a:r>
            <a:r>
              <a:rPr lang="en-US" sz="2400" b="0" i="1" dirty="0" err="1" smtClean="0"/>
              <a:t>Indica</a:t>
            </a:r>
            <a:r>
              <a:rPr lang="en-US" sz="2400" b="0" dirty="0" smtClean="0"/>
              <a:t> rice; right, </a:t>
            </a:r>
            <a:r>
              <a:rPr lang="en-US" sz="2400" b="0" i="1" dirty="0" smtClean="0"/>
              <a:t>Japonica</a:t>
            </a:r>
            <a:r>
              <a:rPr lang="en-US" sz="2400" b="0" dirty="0" smtClean="0"/>
              <a:t> </a:t>
            </a:r>
            <a:r>
              <a:rPr lang="en-US" sz="2400" b="0" dirty="0" smtClean="0"/>
              <a:t>rice</a:t>
            </a:r>
            <a:r>
              <a:rPr lang="en-US" sz="2400" dirty="0" smtClean="0"/>
              <a:t> </a:t>
            </a:r>
            <a:r>
              <a:rPr lang="en-US" sz="2400" dirty="0" smtClean="0"/>
              <a:t>)</a:t>
            </a:r>
            <a:endParaRPr lang="zh-CN" altLang="en-US" sz="24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214422"/>
          <a:ext cx="4114800" cy="3214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图表 4"/>
          <p:cNvGraphicFramePr>
            <a:graphicFrameLocks/>
          </p:cNvGraphicFramePr>
          <p:nvPr/>
        </p:nvGraphicFramePr>
        <p:xfrm>
          <a:off x="4429124" y="1285860"/>
          <a:ext cx="4143404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5786" y="5143512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last leaf  had completely open on Aug. 24 (</a:t>
            </a:r>
            <a:r>
              <a:rPr lang="en-US" altLang="zh-CN" i="1" dirty="0" err="1" smtClean="0"/>
              <a:t>Indica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rices</a:t>
            </a:r>
            <a:r>
              <a:rPr lang="en-US" altLang="zh-CN" dirty="0" smtClean="0"/>
              <a:t>) and on Aug.12 (</a:t>
            </a:r>
            <a:r>
              <a:rPr lang="en-US" altLang="zh-CN" i="1" dirty="0" smtClean="0"/>
              <a:t>Japonica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rices</a:t>
            </a:r>
            <a:r>
              <a:rPr lang="en-US" altLang="zh-CN" dirty="0" smtClean="0"/>
              <a:t>), hereafter leaf age would not be observed.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General situation of Jiangsu</a:t>
            </a:r>
          </a:p>
          <a:p>
            <a:r>
              <a:rPr lang="en-US" altLang="zh-CN" dirty="0" smtClean="0"/>
              <a:t>Rice production in Jiangsu</a:t>
            </a:r>
          </a:p>
          <a:p>
            <a:r>
              <a:rPr lang="en-US" altLang="zh-CN" dirty="0" smtClean="0"/>
              <a:t>Fundamental data collection</a:t>
            </a:r>
          </a:p>
          <a:p>
            <a:r>
              <a:rPr lang="en-US" altLang="zh-CN" dirty="0" smtClean="0"/>
              <a:t>Records of growth periods and fertilizer</a:t>
            </a:r>
          </a:p>
          <a:p>
            <a:r>
              <a:rPr lang="en-US" altLang="zh-CN" dirty="0" smtClean="0"/>
              <a:t>Results of data observation</a:t>
            </a:r>
          </a:p>
          <a:p>
            <a:r>
              <a:rPr lang="en-US" altLang="zh-CN" dirty="0" smtClean="0"/>
              <a:t>Field pictures presentation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4071942"/>
            <a:ext cx="8229600" cy="1008063"/>
          </a:xfrm>
        </p:spPr>
        <p:txBody>
          <a:bodyPr/>
          <a:lstStyle/>
          <a:p>
            <a:r>
              <a:rPr lang="en-US" sz="2400" b="0" dirty="0" smtClean="0"/>
              <a:t>LAI </a:t>
            </a:r>
            <a:r>
              <a:rPr lang="en-US" sz="2400" b="0" dirty="0" smtClean="0"/>
              <a:t>value changes </a:t>
            </a:r>
            <a:r>
              <a:rPr lang="en-US" sz="2400" b="0" dirty="0" smtClean="0"/>
              <a:t>in different growth </a:t>
            </a:r>
            <a:r>
              <a:rPr lang="en-US" sz="2400" b="0" dirty="0" smtClean="0"/>
              <a:t>periods</a:t>
            </a:r>
            <a:br>
              <a:rPr lang="en-US" sz="2400" b="0" dirty="0" smtClean="0"/>
            </a:br>
            <a:r>
              <a:rPr lang="en-US" sz="2400" b="0" dirty="0" smtClean="0"/>
              <a:t> (left, </a:t>
            </a:r>
            <a:r>
              <a:rPr lang="en-US" sz="2400" b="0" i="1" dirty="0" err="1" smtClean="0"/>
              <a:t>Indica</a:t>
            </a:r>
            <a:r>
              <a:rPr lang="en-US" sz="2400" b="0" dirty="0" smtClean="0"/>
              <a:t> rice; right, </a:t>
            </a:r>
            <a:r>
              <a:rPr lang="en-US" sz="2400" b="0" i="1" dirty="0" smtClean="0"/>
              <a:t>Japonica</a:t>
            </a:r>
            <a:r>
              <a:rPr lang="en-US" sz="2400" b="0" dirty="0" smtClean="0"/>
              <a:t> </a:t>
            </a:r>
            <a:r>
              <a:rPr lang="en-US" sz="2400" b="0" dirty="0" smtClean="0"/>
              <a:t>rice)</a:t>
            </a:r>
            <a:endParaRPr lang="zh-CN" altLang="en-US" sz="24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000109"/>
          <a:ext cx="4400552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图表 4"/>
          <p:cNvGraphicFramePr>
            <a:graphicFrameLocks/>
          </p:cNvGraphicFramePr>
          <p:nvPr/>
        </p:nvGraphicFramePr>
        <p:xfrm>
          <a:off x="4714876" y="1000108"/>
          <a:ext cx="4276725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2910" y="5286388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Generally, LAI values rose faster in the early stage, and reached their peaks in late August or early September, and then fell down.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10" y="3929067"/>
            <a:ext cx="8229600" cy="714380"/>
          </a:xfrm>
        </p:spPr>
        <p:txBody>
          <a:bodyPr/>
          <a:lstStyle/>
          <a:p>
            <a:r>
              <a:rPr lang="en-US" sz="2400" b="0" dirty="0" smtClean="0"/>
              <a:t>Plant densities of </a:t>
            </a:r>
            <a:r>
              <a:rPr lang="en-US" sz="2400" b="0" i="1" dirty="0" err="1" smtClean="0"/>
              <a:t>Indica</a:t>
            </a:r>
            <a:r>
              <a:rPr lang="en-US" sz="2400" b="0" dirty="0" smtClean="0"/>
              <a:t> </a:t>
            </a:r>
            <a:r>
              <a:rPr lang="en-US" sz="2400" b="0" dirty="0" smtClean="0"/>
              <a:t>(left) and Japonica (right) rice</a:t>
            </a:r>
            <a:br>
              <a:rPr lang="en-US" sz="2400" b="0" dirty="0" smtClean="0"/>
            </a:br>
            <a:r>
              <a:rPr lang="en-US" sz="2400" b="0" dirty="0" smtClean="0"/>
              <a:t> in </a:t>
            </a:r>
            <a:r>
              <a:rPr lang="en-US" sz="2400" b="0" dirty="0" smtClean="0"/>
              <a:t>different growth periods </a:t>
            </a:r>
            <a:endParaRPr lang="zh-CN" altLang="en-US" sz="24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285720" y="1000109"/>
          <a:ext cx="4429156" cy="3071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图表 4"/>
          <p:cNvGraphicFramePr>
            <a:graphicFrameLocks/>
          </p:cNvGraphicFramePr>
          <p:nvPr/>
        </p:nvGraphicFramePr>
        <p:xfrm>
          <a:off x="4714876" y="1000108"/>
          <a:ext cx="4286280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4348" y="4857760"/>
            <a:ext cx="8072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 smtClean="0"/>
              <a:t>Plant densities increased rapidly within one month after sowing or transplant-</a:t>
            </a:r>
            <a:r>
              <a:rPr lang="en-US" altLang="zh-CN" dirty="0" err="1" smtClean="0"/>
              <a:t>ing</a:t>
            </a:r>
            <a:r>
              <a:rPr lang="en-US" altLang="zh-CN" dirty="0" smtClean="0"/>
              <a:t> due to </a:t>
            </a:r>
            <a:r>
              <a:rPr lang="en-US" altLang="zh-CN" dirty="0" err="1" smtClean="0"/>
              <a:t>tillering</a:t>
            </a:r>
            <a:r>
              <a:rPr lang="en-US" altLang="zh-CN" dirty="0" smtClean="0"/>
              <a:t>, reached their peaks on July 12,  then slowed down due to survival competition, and remained stable after September 5. Generally, plant densities of </a:t>
            </a:r>
            <a:r>
              <a:rPr lang="en-US" altLang="zh-CN" i="1" dirty="0" err="1" smtClean="0"/>
              <a:t>Indica</a:t>
            </a:r>
            <a:r>
              <a:rPr lang="en-US" altLang="zh-CN" dirty="0" smtClean="0"/>
              <a:t> rice were higher than those of </a:t>
            </a:r>
            <a:r>
              <a:rPr lang="en-US" altLang="zh-CN" i="1" dirty="0" smtClean="0"/>
              <a:t>Japonica </a:t>
            </a:r>
            <a:r>
              <a:rPr lang="en-US" altLang="zh-CN" dirty="0" smtClean="0"/>
              <a:t>rice, and plant densities of direct broadcasting rice were higher than those of transplanting rice except SD9.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4714884"/>
            <a:ext cx="8229600" cy="1008063"/>
          </a:xfrm>
        </p:spPr>
        <p:txBody>
          <a:bodyPr/>
          <a:lstStyle/>
          <a:p>
            <a:r>
              <a:rPr lang="en-US" sz="2400" b="0" dirty="0" smtClean="0"/>
              <a:t>Aboveground biomass changes of </a:t>
            </a:r>
            <a:r>
              <a:rPr lang="en-US" sz="2400" b="0" i="1" dirty="0" err="1" smtClean="0"/>
              <a:t>Indica</a:t>
            </a:r>
            <a:r>
              <a:rPr lang="en-US" sz="2400" b="0" dirty="0" smtClean="0"/>
              <a:t> (left) and </a:t>
            </a:r>
            <a:r>
              <a:rPr lang="en-US" sz="2400" b="0" i="1" dirty="0" smtClean="0"/>
              <a:t>Japonica (right)</a:t>
            </a:r>
            <a:r>
              <a:rPr lang="en-US" sz="2400" b="0" dirty="0" smtClean="0"/>
              <a:t> </a:t>
            </a:r>
            <a:r>
              <a:rPr lang="en-US" sz="2400" b="0" dirty="0" smtClean="0"/>
              <a:t>rice in different growth periods</a:t>
            </a:r>
            <a:r>
              <a:rPr lang="en-US" sz="2400" dirty="0" smtClean="0"/>
              <a:t> </a:t>
            </a:r>
            <a:endParaRPr lang="zh-CN" altLang="en-US" sz="24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214282" y="1428736"/>
          <a:ext cx="4429156" cy="3071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图表 4"/>
          <p:cNvGraphicFramePr>
            <a:graphicFrameLocks/>
          </p:cNvGraphicFramePr>
          <p:nvPr/>
        </p:nvGraphicFramePr>
        <p:xfrm>
          <a:off x="4714876" y="1428736"/>
          <a:ext cx="4429124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/>
              <a:t>Yield structures of different rice varieties</a:t>
            </a:r>
            <a:r>
              <a:rPr lang="en-US" dirty="0" smtClean="0"/>
              <a:t> 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500034" y="1643050"/>
          <a:ext cx="8229600" cy="4571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214"/>
                <a:gridCol w="1285884"/>
                <a:gridCol w="928694"/>
                <a:gridCol w="928694"/>
                <a:gridCol w="1071570"/>
                <a:gridCol w="1071570"/>
                <a:gridCol w="1157274"/>
                <a:gridCol w="1028700"/>
              </a:tblGrid>
              <a:tr h="415609"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Ear Density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Ear length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Grain no. per ear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Seed-setting rate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1000-grain weight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Theoretical yield</a:t>
                      </a:r>
                    </a:p>
                  </a:txBody>
                  <a:tcPr marL="9525" marR="9525" marT="9525" marB="0" anchor="ctr"/>
                </a:tc>
              </a:tr>
              <a:tr h="415609"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(*10</a:t>
                      </a:r>
                      <a:r>
                        <a:rPr lang="en-US" sz="1100" b="0" i="0" u="none" strike="noStrike" baseline="30000">
                          <a:solidFill>
                            <a:srgbClr val="000000"/>
                          </a:solidFill>
                          <a:latin typeface="Times New Roman"/>
                        </a:rPr>
                        <a:t>6 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ha</a:t>
                      </a:r>
                      <a:r>
                        <a:rPr lang="en-US" sz="1100" b="0" i="0" u="none" strike="noStrike" baseline="3000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(cm)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(g)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(t.ha</a:t>
                      </a:r>
                      <a:r>
                        <a:rPr lang="en-US" sz="1100" b="0" i="0" u="none" strike="noStrike" baseline="30000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</a:tr>
              <a:tr h="415609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Indica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SD1, Yangjing 4227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2.64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31.06 </a:t>
                      </a:r>
                      <a:endParaRPr lang="zh-CN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8.01 </a:t>
                      </a:r>
                    </a:p>
                  </a:txBody>
                  <a:tcPr marL="9525" marR="9525" marT="9525" marB="0" anchor="ctr"/>
                </a:tc>
              </a:tr>
              <a:tr h="41560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SD2, Zhendao 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3.33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29.44 </a:t>
                      </a:r>
                      <a:endParaRPr lang="zh-CN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8.29 </a:t>
                      </a:r>
                    </a:p>
                  </a:txBody>
                  <a:tcPr marL="9525" marR="9525" marT="9525" marB="0" anchor="ctr"/>
                </a:tc>
              </a:tr>
              <a:tr h="41560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SD3, Huaidao 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3.57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27.42 </a:t>
                      </a:r>
                      <a:endParaRPr lang="zh-CN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8.18 </a:t>
                      </a:r>
                    </a:p>
                  </a:txBody>
                  <a:tcPr marL="9525" marR="9525" marT="9525" marB="0" anchor="ctr"/>
                </a:tc>
              </a:tr>
              <a:tr h="41560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SD4, Huaidao 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3.63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95.6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28.99 </a:t>
                      </a:r>
                      <a:endParaRPr lang="zh-CN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9.99 </a:t>
                      </a:r>
                    </a:p>
                  </a:txBody>
                  <a:tcPr marL="9525" marR="9525" marT="9525" marB="0" anchor="ctr"/>
                </a:tc>
              </a:tr>
              <a:tr h="41560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SD5, Huaidao 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3.77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27.26 </a:t>
                      </a:r>
                      <a:endParaRPr lang="zh-CN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9.33 </a:t>
                      </a:r>
                    </a:p>
                  </a:txBody>
                  <a:tcPr marL="9525" marR="9525" marT="9525" marB="0" anchor="ctr"/>
                </a:tc>
              </a:tr>
              <a:tr h="41560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SD6, Huaidao 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3.44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28.94 </a:t>
                      </a:r>
                      <a:endParaRPr lang="zh-CN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9.35 </a:t>
                      </a:r>
                    </a:p>
                  </a:txBody>
                  <a:tcPr marL="9525" marR="9525" marT="9525" marB="0" anchor="ctr"/>
                </a:tc>
              </a:tr>
              <a:tr h="41560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SD9, Huaidao 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3.95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91.2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28.27 </a:t>
                      </a:r>
                      <a:endParaRPr lang="zh-CN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10.22 </a:t>
                      </a:r>
                    </a:p>
                  </a:txBody>
                  <a:tcPr marL="9525" marR="9525" marT="9525" marB="0" anchor="ctr"/>
                </a:tc>
              </a:tr>
              <a:tr h="41560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Japonica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SD7, C Liangyou 608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2.47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26.57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9.33 </a:t>
                      </a:r>
                    </a:p>
                  </a:txBody>
                  <a:tcPr marL="9525" marR="9525" marT="9525" marB="0" anchor="ctr"/>
                </a:tc>
              </a:tr>
              <a:tr h="415609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SD8, Y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Liangyou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2.49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26.26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8.65 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SD5_6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714488"/>
            <a:ext cx="3000396" cy="2155829"/>
          </a:xfrm>
        </p:spPr>
      </p:pic>
      <p:pic>
        <p:nvPicPr>
          <p:cNvPr id="5" name="图片 4" descr="SD5_7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1785926"/>
            <a:ext cx="3000396" cy="2143140"/>
          </a:xfrm>
          <a:prstGeom prst="rect">
            <a:avLst/>
          </a:prstGeom>
        </p:spPr>
      </p:pic>
      <p:pic>
        <p:nvPicPr>
          <p:cNvPr id="6" name="图片 5" descr="SD5-7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1928802"/>
            <a:ext cx="3000396" cy="2143140"/>
          </a:xfrm>
          <a:prstGeom prst="rect">
            <a:avLst/>
          </a:prstGeom>
        </p:spPr>
      </p:pic>
      <p:pic>
        <p:nvPicPr>
          <p:cNvPr id="7" name="图片 6" descr="SD5_8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2000240"/>
            <a:ext cx="3000396" cy="2143140"/>
          </a:xfrm>
          <a:prstGeom prst="rect">
            <a:avLst/>
          </a:prstGeom>
        </p:spPr>
      </p:pic>
      <p:pic>
        <p:nvPicPr>
          <p:cNvPr id="8" name="图片 7" descr="SD5-8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86446" y="3929066"/>
            <a:ext cx="3000364" cy="2143139"/>
          </a:xfrm>
          <a:prstGeom prst="rect">
            <a:avLst/>
          </a:prstGeom>
        </p:spPr>
      </p:pic>
      <p:pic>
        <p:nvPicPr>
          <p:cNvPr id="9" name="图片 8" descr="SD5-90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14810" y="4071942"/>
            <a:ext cx="3000396" cy="2143140"/>
          </a:xfrm>
          <a:prstGeom prst="rect">
            <a:avLst/>
          </a:prstGeom>
        </p:spPr>
      </p:pic>
      <p:pic>
        <p:nvPicPr>
          <p:cNvPr id="10" name="图片 9" descr="SD5-92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00298" y="4214818"/>
            <a:ext cx="3000396" cy="2143140"/>
          </a:xfrm>
          <a:prstGeom prst="rect">
            <a:avLst/>
          </a:prstGeom>
        </p:spPr>
      </p:pic>
      <p:pic>
        <p:nvPicPr>
          <p:cNvPr id="11" name="图片 10" descr="SD5-102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8596" y="4357694"/>
            <a:ext cx="3000396" cy="21431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4348" y="185736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June 27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14546" y="464344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Oct. 21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72198" y="435769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Sep. 5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72198" y="214311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Aug. 12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57686" y="200024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July 27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28860" y="200024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July 11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43834" y="421481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Aug. 23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57686" y="450057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Sep. 26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1" name="标题 20"/>
          <p:cNvSpPr txBox="1">
            <a:spLocks noGrp="1"/>
          </p:cNvSpPr>
          <p:nvPr>
            <p:ph type="title"/>
          </p:nvPr>
        </p:nvSpPr>
        <p:spPr>
          <a:xfrm>
            <a:off x="468313" y="69215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Picture series of  </a:t>
            </a:r>
            <a:r>
              <a:rPr lang="en-US" altLang="zh-CN" sz="3600" dirty="0" err="1" smtClean="0"/>
              <a:t>Huaidao</a:t>
            </a:r>
            <a:r>
              <a:rPr lang="en-US" altLang="zh-CN" sz="3600" dirty="0" smtClean="0"/>
              <a:t> 5 </a:t>
            </a:r>
            <a:br>
              <a:rPr lang="en-US" altLang="zh-CN" sz="3600" dirty="0" smtClean="0"/>
            </a:br>
            <a:r>
              <a:rPr lang="en-US" altLang="zh-CN" sz="2000" dirty="0" smtClean="0"/>
              <a:t>(SD5, direct broadcasting </a:t>
            </a:r>
            <a:r>
              <a:rPr lang="en-US" altLang="zh-CN" sz="2000" i="1" dirty="0" err="1" smtClean="0"/>
              <a:t>Indica</a:t>
            </a:r>
            <a:r>
              <a:rPr lang="en-US" altLang="zh-CN" sz="2000" dirty="0" smtClean="0"/>
              <a:t> rice, </a:t>
            </a:r>
            <a:r>
              <a:rPr lang="en-US" altLang="zh-CN" sz="2000" dirty="0" err="1" smtClean="0"/>
              <a:t>Changrong</a:t>
            </a:r>
            <a:r>
              <a:rPr lang="en-US" altLang="zh-CN" sz="2000" dirty="0" smtClean="0"/>
              <a:t>, </a:t>
            </a:r>
            <a:r>
              <a:rPr lang="en-US" altLang="zh-CN" sz="2000" dirty="0" err="1" smtClean="0"/>
              <a:t>Xinghua</a:t>
            </a:r>
            <a:r>
              <a:rPr lang="en-US" altLang="zh-CN" sz="2000" dirty="0" smtClean="0"/>
              <a:t>)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Picture series of  C </a:t>
            </a:r>
            <a:r>
              <a:rPr lang="en-US" altLang="zh-CN" sz="3200" dirty="0" err="1" smtClean="0"/>
              <a:t>Liangyou</a:t>
            </a:r>
            <a:r>
              <a:rPr lang="en-US" altLang="zh-CN" sz="3200" dirty="0" smtClean="0"/>
              <a:t> 608 </a:t>
            </a:r>
            <a:r>
              <a:rPr lang="en-US" altLang="zh-CN" sz="2000" dirty="0" smtClean="0"/>
              <a:t>(SD7, artificial transplanting </a:t>
            </a:r>
            <a:r>
              <a:rPr lang="en-US" altLang="zh-CN" sz="2000" i="1" dirty="0" smtClean="0"/>
              <a:t>Japonica</a:t>
            </a:r>
            <a:r>
              <a:rPr lang="en-US" altLang="zh-CN" sz="2000" dirty="0" smtClean="0"/>
              <a:t> rice, </a:t>
            </a:r>
            <a:r>
              <a:rPr lang="en-US" altLang="zh-CN" sz="2000" dirty="0" err="1" smtClean="0"/>
              <a:t>Tugou</a:t>
            </a:r>
            <a:r>
              <a:rPr lang="en-US" altLang="zh-CN" sz="2000" dirty="0" smtClean="0"/>
              <a:t>, </a:t>
            </a:r>
            <a:r>
              <a:rPr lang="en-US" altLang="zh-CN" sz="2000" dirty="0" err="1" smtClean="0"/>
              <a:t>Jinhu</a:t>
            </a:r>
            <a:r>
              <a:rPr lang="en-US" altLang="zh-CN" sz="2000" dirty="0" smtClean="0"/>
              <a:t>)</a:t>
            </a:r>
            <a:endParaRPr lang="zh-CN" altLang="en-US" sz="2000" dirty="0"/>
          </a:p>
        </p:txBody>
      </p:sp>
      <p:pic>
        <p:nvPicPr>
          <p:cNvPr id="4" name="内容占位符 3" descr="SD7_6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714488"/>
            <a:ext cx="2711450" cy="2033587"/>
          </a:xfrm>
        </p:spPr>
      </p:pic>
      <p:pic>
        <p:nvPicPr>
          <p:cNvPr id="5" name="图片 4" descr="SD7_7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1857364"/>
            <a:ext cx="2714644" cy="2071702"/>
          </a:xfrm>
          <a:prstGeom prst="rect">
            <a:avLst/>
          </a:prstGeom>
        </p:spPr>
      </p:pic>
      <p:pic>
        <p:nvPicPr>
          <p:cNvPr id="6" name="图片 5" descr="SD7_7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2000240"/>
            <a:ext cx="2714644" cy="2071702"/>
          </a:xfrm>
          <a:prstGeom prst="rect">
            <a:avLst/>
          </a:prstGeom>
        </p:spPr>
      </p:pic>
      <p:pic>
        <p:nvPicPr>
          <p:cNvPr id="7" name="图片 6" descr="SD7_8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198" y="2214554"/>
            <a:ext cx="2714644" cy="2071702"/>
          </a:xfrm>
          <a:prstGeom prst="rect">
            <a:avLst/>
          </a:prstGeom>
        </p:spPr>
      </p:pic>
      <p:pic>
        <p:nvPicPr>
          <p:cNvPr id="8" name="图片 7" descr="SD7_8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2198" y="4000504"/>
            <a:ext cx="2714612" cy="2071702"/>
          </a:xfrm>
          <a:prstGeom prst="rect">
            <a:avLst/>
          </a:prstGeom>
        </p:spPr>
      </p:pic>
      <p:pic>
        <p:nvPicPr>
          <p:cNvPr id="9" name="图片 8" descr="SD7_90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43372" y="4214818"/>
            <a:ext cx="2714612" cy="2000264"/>
          </a:xfrm>
          <a:prstGeom prst="rect">
            <a:avLst/>
          </a:prstGeom>
        </p:spPr>
      </p:pic>
      <p:pic>
        <p:nvPicPr>
          <p:cNvPr id="10" name="图片 9" descr="SD7_92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3108" y="4357694"/>
            <a:ext cx="2714612" cy="2000264"/>
          </a:xfrm>
          <a:prstGeom prst="rect">
            <a:avLst/>
          </a:prstGeom>
        </p:spPr>
      </p:pic>
      <p:pic>
        <p:nvPicPr>
          <p:cNvPr id="11" name="图片 10" descr="SD7_101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0034" y="4572008"/>
            <a:ext cx="2714612" cy="20181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4348" y="185736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June 28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28860" y="207167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July 12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29124" y="214311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July 28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6512" y="242886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Aug. 13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15272" y="421481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Aug. 23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5008" y="450057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Sep. 6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14744" y="471488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Sep. 27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00232" y="485776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Oct. 12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1" name="圆角矩形标注 20"/>
          <p:cNvSpPr/>
          <p:nvPr/>
        </p:nvSpPr>
        <p:spPr>
          <a:xfrm>
            <a:off x="7286644" y="6215082"/>
            <a:ext cx="1571636" cy="428628"/>
          </a:xfrm>
          <a:prstGeom prst="wedgeRoundRectCallout">
            <a:avLst>
              <a:gd name="adj1" fmla="val -54480"/>
              <a:gd name="adj2" fmla="val -2673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rgbClr val="C00000"/>
                </a:solidFill>
              </a:rPr>
              <a:t>Prof. Li </a:t>
            </a:r>
            <a:r>
              <a:rPr lang="en-US" altLang="zh-CN" sz="1400" dirty="0" err="1" smtClean="0">
                <a:solidFill>
                  <a:srgbClr val="C00000"/>
                </a:solidFill>
              </a:rPr>
              <a:t>Bingbai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3214686"/>
            <a:ext cx="8229600" cy="1008063"/>
          </a:xfrm>
        </p:spPr>
        <p:txBody>
          <a:bodyPr/>
          <a:lstStyle/>
          <a:p>
            <a:r>
              <a:rPr lang="en-US" altLang="zh-CN" dirty="0" smtClean="0"/>
              <a:t>Thanks for your attention !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jsf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857233"/>
            <a:ext cx="4242777" cy="6000768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1022338"/>
          </a:xfrm>
        </p:spPr>
        <p:txBody>
          <a:bodyPr/>
          <a:lstStyle/>
          <a:p>
            <a:r>
              <a:rPr lang="en-US" altLang="zh-CN" sz="3600" dirty="0" smtClean="0"/>
              <a:t>General Situation of Jiangsu</a:t>
            </a:r>
            <a:endParaRPr lang="zh-CN" altLang="zh-CN" sz="36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86182" y="1844675"/>
            <a:ext cx="5214974" cy="4281488"/>
          </a:xfrm>
        </p:spPr>
        <p:txBody>
          <a:bodyPr/>
          <a:lstStyle/>
          <a:p>
            <a:r>
              <a:rPr lang="en-US" altLang="zh-CN" sz="2400" dirty="0" smtClean="0"/>
              <a:t>Location:  Southeast of China</a:t>
            </a:r>
          </a:p>
          <a:p>
            <a:r>
              <a:rPr lang="en-US" altLang="zh-CN" sz="2400" dirty="0" smtClean="0"/>
              <a:t>Lat./Lon.: 30</a:t>
            </a:r>
            <a:r>
              <a:rPr lang="en-US" altLang="zh-CN" sz="2400" baseline="30000" dirty="0" smtClean="0"/>
              <a:t>o</a:t>
            </a:r>
            <a:r>
              <a:rPr lang="en-US" altLang="zh-CN" sz="2400" dirty="0" smtClean="0"/>
              <a:t>46’N—35</a:t>
            </a:r>
            <a:r>
              <a:rPr lang="en-US" altLang="zh-CN" sz="2400" baseline="30000" dirty="0" smtClean="0"/>
              <a:t>o</a:t>
            </a:r>
            <a:r>
              <a:rPr lang="en-US" altLang="zh-CN" sz="2400" dirty="0" smtClean="0"/>
              <a:t>07’N,</a:t>
            </a:r>
          </a:p>
          <a:p>
            <a:pPr>
              <a:buNone/>
            </a:pPr>
            <a:r>
              <a:rPr lang="en-US" altLang="zh-CN" sz="2400" dirty="0" smtClean="0"/>
              <a:t>                     116</a:t>
            </a:r>
            <a:r>
              <a:rPr lang="en-US" altLang="zh-CN" sz="2400" baseline="30000" dirty="0" smtClean="0"/>
              <a:t>o</a:t>
            </a:r>
            <a:r>
              <a:rPr lang="en-US" altLang="zh-CN" sz="2400" dirty="0" smtClean="0"/>
              <a:t>22’E—121</a:t>
            </a:r>
            <a:r>
              <a:rPr lang="en-US" altLang="zh-CN" sz="2400" baseline="30000" dirty="0" smtClean="0"/>
              <a:t>o</a:t>
            </a:r>
            <a:r>
              <a:rPr lang="en-US" altLang="zh-CN" sz="2400" dirty="0" smtClean="0"/>
              <a:t>55’E</a:t>
            </a:r>
          </a:p>
          <a:p>
            <a:r>
              <a:rPr lang="en-US" altLang="zh-CN" sz="2400" dirty="0" smtClean="0"/>
              <a:t>Area: 102.6 thousand km</a:t>
            </a:r>
            <a:r>
              <a:rPr lang="en-US" altLang="zh-CN" sz="2400" baseline="30000" dirty="0" smtClean="0"/>
              <a:t>2</a:t>
            </a:r>
            <a:endParaRPr lang="en-US" altLang="zh-CN" sz="2400" dirty="0" smtClean="0"/>
          </a:p>
          <a:p>
            <a:r>
              <a:rPr lang="en-US" altLang="zh-CN" sz="2400" dirty="0" smtClean="0"/>
              <a:t>Regions: 13</a:t>
            </a:r>
          </a:p>
          <a:p>
            <a:r>
              <a:rPr lang="en-US" altLang="zh-CN" sz="2400" dirty="0" smtClean="0"/>
              <a:t>Population:  about 78.66 million </a:t>
            </a:r>
          </a:p>
          <a:p>
            <a:r>
              <a:rPr lang="en-US" altLang="zh-CN" sz="2400" dirty="0" smtClean="0"/>
              <a:t>Main crop types: rice, wheat, </a:t>
            </a:r>
            <a:r>
              <a:rPr lang="en-US" altLang="zh-CN" sz="2400" dirty="0" smtClean="0"/>
              <a:t>rapeseed, maize</a:t>
            </a:r>
            <a:r>
              <a:rPr lang="en-US" altLang="zh-CN" sz="2400" dirty="0" smtClean="0"/>
              <a:t>, </a:t>
            </a:r>
            <a:endParaRPr lang="en-US" altLang="zh-CN" sz="2400" dirty="0" smtClean="0"/>
          </a:p>
          <a:p>
            <a:pPr>
              <a:buNone/>
            </a:pPr>
            <a:r>
              <a:rPr lang="en-US" altLang="zh-CN" sz="2400" dirty="0" smtClean="0"/>
              <a:t> </a:t>
            </a:r>
            <a:r>
              <a:rPr lang="en-US" altLang="zh-CN" sz="2400" dirty="0" smtClean="0"/>
              <a:t>   </a:t>
            </a:r>
            <a:r>
              <a:rPr lang="en-US" altLang="zh-CN" sz="2400" dirty="0" smtClean="0"/>
              <a:t>cotton</a:t>
            </a:r>
            <a:r>
              <a:rPr lang="en-US" altLang="zh-CN" sz="2400" dirty="0" smtClean="0"/>
              <a:t>, soybean</a:t>
            </a:r>
            <a:endParaRPr lang="zh-CN" altLang="zh-C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14414" y="535782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Map of Jiangsu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js_aoi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32"/>
            <a:ext cx="3131586" cy="442915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Rice production in Jiangsu</a:t>
            </a:r>
            <a:endParaRPr lang="zh-CN" altLang="en-US" sz="36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2857488" y="1844675"/>
          <a:ext cx="614366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591"/>
                <a:gridCol w="643786"/>
                <a:gridCol w="771181"/>
                <a:gridCol w="892366"/>
                <a:gridCol w="683046"/>
                <a:gridCol w="594911"/>
                <a:gridCol w="661012"/>
                <a:gridCol w="91477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1400" baseline="0" dirty="0">
                        <a:latin typeface="Times New Roman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Area (k ha)</a:t>
                      </a:r>
                      <a:endParaRPr lang="zh-CN" altLang="en-US" sz="1400" baseline="0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Yield (kg/ha)</a:t>
                      </a:r>
                      <a:endParaRPr lang="zh-CN" altLang="en-US" sz="1400" baseline="0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1400" baseline="0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aseline="0" dirty="0" smtClean="0">
                          <a:latin typeface="Times New Roman" pitchFamily="18" charset="0"/>
                        </a:rPr>
                        <a:t>Rice</a:t>
                      </a:r>
                      <a:endParaRPr lang="zh-CN" altLang="en-US" sz="1400" baseline="0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Indica</a:t>
                      </a:r>
                      <a:endParaRPr lang="zh-CN" altLang="en-US" sz="1400" i="1" baseline="0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Japonica</a:t>
                      </a:r>
                      <a:endParaRPr lang="zh-CN" altLang="en-US" sz="1400" i="1" baseline="0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aseline="0" dirty="0" smtClean="0">
                          <a:latin typeface="Times New Roman" pitchFamily="18" charset="0"/>
                        </a:rPr>
                        <a:t>Others</a:t>
                      </a:r>
                      <a:endParaRPr lang="zh-CN" altLang="en-US" sz="1400" baseline="0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aseline="0" dirty="0" smtClean="0">
                          <a:latin typeface="Times New Roman" pitchFamily="18" charset="0"/>
                        </a:rPr>
                        <a:t>Rice</a:t>
                      </a:r>
                      <a:endParaRPr lang="zh-CN" altLang="en-US" sz="1400" baseline="0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Indica</a:t>
                      </a:r>
                      <a:endParaRPr lang="zh-CN" altLang="en-US" sz="1400" i="1" baseline="0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Japonica</a:t>
                      </a:r>
                      <a:endParaRPr lang="zh-CN" altLang="en-US" sz="1400" i="1" baseline="0" dirty="0"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aseline="0" dirty="0" smtClean="0">
                          <a:latin typeface="Times New Roman" pitchFamily="18" charset="0"/>
                        </a:rPr>
                        <a:t>Jiangsu</a:t>
                      </a:r>
                      <a:endParaRPr lang="zh-CN" altLang="en-US" sz="1400" baseline="0" dirty="0">
                        <a:latin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2232.50 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1800.57 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370.72 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61.21 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7937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8051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7355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aseline="0" dirty="0" err="1" smtClean="0">
                          <a:latin typeface="Times New Roman" pitchFamily="18" charset="0"/>
                        </a:rPr>
                        <a:t>Huaian</a:t>
                      </a:r>
                      <a:endParaRPr lang="zh-CN" altLang="en-US" sz="1400" baseline="0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281.22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183.50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93.26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4.46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8174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8323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7747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aseline="0" dirty="0" smtClean="0">
                          <a:latin typeface="Times New Roman" pitchFamily="18" charset="0"/>
                        </a:rPr>
                        <a:t>Yangzhou</a:t>
                      </a:r>
                      <a:endParaRPr lang="zh-CN" altLang="en-US" sz="1400" baseline="0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203.98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169.36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28.03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6.59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7973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8198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6814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aseline="0" dirty="0" err="1" smtClean="0">
                          <a:latin typeface="Times New Roman" pitchFamily="18" charset="0"/>
                        </a:rPr>
                        <a:t>Taizhou</a:t>
                      </a:r>
                      <a:endParaRPr lang="zh-CN" altLang="en-US" sz="1400" baseline="0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204.40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191.11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7.29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6.00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8871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8887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8886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aseline="0" dirty="0" err="1" smtClean="0">
                          <a:latin typeface="Times New Roman" pitchFamily="18" charset="0"/>
                        </a:rPr>
                        <a:t>Suqian</a:t>
                      </a:r>
                      <a:endParaRPr lang="zh-CN" altLang="en-US" sz="1400" baseline="0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205.64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107.71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90.13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7.80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7801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7771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7815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7158" y="4857760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Land area in 4 study regions accounts for 30.3% of that in the whole province. Rice area in 4 study regions account s for  40.1% of that in the whole province. </a:t>
            </a:r>
            <a:r>
              <a:rPr lang="en-US" altLang="zh-CN" i="1" dirty="0" err="1" smtClean="0"/>
              <a:t>Indica</a:t>
            </a:r>
            <a:r>
              <a:rPr lang="en-US" altLang="zh-CN" i="1" dirty="0" smtClean="0"/>
              <a:t> </a:t>
            </a:r>
            <a:r>
              <a:rPr lang="en-US" altLang="zh-CN" dirty="0" smtClean="0"/>
              <a:t>and </a:t>
            </a:r>
            <a:r>
              <a:rPr lang="en-US" altLang="zh-CN" i="1" dirty="0" smtClean="0"/>
              <a:t>Japonica</a:t>
            </a:r>
            <a:r>
              <a:rPr lang="en-US" altLang="zh-CN" dirty="0" smtClean="0"/>
              <a:t> areas in the same regions account for  36.2% and 59.0% of those in Jiangsu, respectively.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/>
              <a:t>Location and GPS information</a:t>
            </a:r>
            <a:r>
              <a:rPr lang="en-US" sz="2800" dirty="0" smtClean="0"/>
              <a:t> </a:t>
            </a:r>
            <a:r>
              <a:rPr lang="en-US" sz="2800" b="0" dirty="0" smtClean="0"/>
              <a:t>of sample sites</a:t>
            </a:r>
            <a:endParaRPr lang="zh-CN" altLang="en-US" sz="2800" b="0" dirty="0" smtClean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3714744" y="1844675"/>
          <a:ext cx="497205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"/>
                <a:gridCol w="2428892"/>
                <a:gridCol w="2043098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Location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GPS information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SD1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Shatou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en-US" sz="1400" b="0" i="0" u="none" strike="noStrike" baseline="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Hanjiang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, Yangzhou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32 16 57.9N 119 33 50.1E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SD2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Yiling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en-US" sz="1400" b="0" i="0" u="none" strike="noStrike" baseline="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Jiangdu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, Yangzhou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32 30 39.0N 119 41 33.4E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SD3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Fanchuan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en-US" sz="1400" b="0" i="0" u="none" strike="noStrike" baseline="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Jiangdu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, Yangzhou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32 40 55.2N 119 40 37.5E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SD4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Lincheng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en-US" sz="1400" b="0" i="0" u="none" strike="noStrike" baseline="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Xinghua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en-US" sz="1400" b="0" i="0" u="none" strike="noStrike" baseline="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Taizhou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32 50 02.1N 119 47 53.2E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SD5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Changrong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en-US" sz="1400" b="0" i="0" u="none" strike="noStrike" baseline="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Xinghua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en-US" sz="1400" b="0" i="0" u="none" strike="noStrike" baseline="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Taizhou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32 56 28.6N 120 05 51.4E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SD6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Xiaji, Baoying, Yangzhou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33 02 07.4N 119 32 16.0E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SD7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Tugou, Jinhu, Huaian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33 03 27.5N 119 13 53.4E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SD8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Dailou, Jinhu, Huaian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33 00 57.7N 118 53 01.9E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SD9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Zhuba, Hongze, Huaian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33 14 58.4N 118 53 28.6E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5" name="图片 4" descr="ob_s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736"/>
            <a:ext cx="3535662" cy="50006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5429264"/>
            <a:ext cx="271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Distribution of sample sites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Results of soil analysis</a:t>
            </a:r>
            <a:endParaRPr lang="zh-CN" altLang="en-US" sz="36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844675"/>
          <a:ext cx="8229600" cy="4136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338"/>
                <a:gridCol w="571504"/>
                <a:gridCol w="1428760"/>
                <a:gridCol w="1357322"/>
                <a:gridCol w="1071570"/>
                <a:gridCol w="1000132"/>
                <a:gridCol w="1071570"/>
                <a:gridCol w="1114404"/>
              </a:tblGrid>
              <a:tr h="441317">
                <a:tc rowSpan="2"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Organic Matter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Total Nitrogen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Available 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Available P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Available K</a:t>
                      </a: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Soil texture</a:t>
                      </a:r>
                    </a:p>
                  </a:txBody>
                  <a:tcPr marL="9525" marR="9525" marT="9525" marB="0" anchor="ctr"/>
                </a:tc>
              </a:tr>
              <a:tr h="35719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(g.kg-1)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(g.kg-1)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(mg.kg</a:t>
                      </a:r>
                      <a:r>
                        <a:rPr lang="en-US" sz="1600" b="0" i="0" u="none" strike="noStrike" baseline="3000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(mg.kg</a:t>
                      </a:r>
                      <a:r>
                        <a:rPr lang="en-US" sz="1600" b="0" i="0" u="none" strike="noStrike" baseline="3000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(mg.kg</a:t>
                      </a:r>
                      <a:r>
                        <a:rPr lang="en-US" sz="1600" b="0" i="0" u="none" strike="noStrike" baseline="30000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SD1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26.58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166.3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clay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loam 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SD2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170.1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clay loam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SD3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21.05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139.9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clay loam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SD4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25.77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186.4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43.4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clay loam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SD5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24.04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166.3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67.4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clay loam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SD6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19.75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141.8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93.5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loamy clay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SD7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21.18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166.7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113.5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loamy clay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SD8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166.3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69.4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loamy clay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SD9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17.73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139.9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loamy clay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0034" y="6143644"/>
            <a:ext cx="5072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*Soil sample depth is from 0 to 20 cm. 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/>
              <a:t>Rice varieties, types and cultivation methods</a:t>
            </a:r>
            <a:r>
              <a:rPr lang="en-US" sz="2800" dirty="0" smtClean="0"/>
              <a:t> </a:t>
            </a:r>
            <a:endParaRPr lang="zh-CN" altLang="en-US" sz="28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714347" y="1844675"/>
          <a:ext cx="7643868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099"/>
                <a:gridCol w="1571330"/>
                <a:gridCol w="3150860"/>
                <a:gridCol w="2214579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Rice variety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Rice type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Cultivation method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SD1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Yangjing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4227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Early-maturing </a:t>
                      </a:r>
                      <a:r>
                        <a:rPr lang="en-US" sz="1600" b="0" i="1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Japonica</a:t>
                      </a:r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 rice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Mechanical transplanting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SD2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Zhendao 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Medium-maturing </a:t>
                      </a:r>
                      <a:r>
                        <a:rPr lang="en-US" sz="1600" b="0" i="1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Japonica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rice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Direct broadcasting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SD3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Huaidao 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Late-maturing </a:t>
                      </a:r>
                      <a:r>
                        <a:rPr lang="en-US" sz="1600" b="0" i="1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Japonica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rice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Direct broadcasting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SD4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Huaidao 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Late-maturing </a:t>
                      </a:r>
                      <a:r>
                        <a:rPr lang="en-US" sz="1600" b="0" i="1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Japonica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rice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Direct broadcasting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SD5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Huaidao 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Late-maturing </a:t>
                      </a:r>
                      <a:r>
                        <a:rPr lang="en-US" sz="1600" b="0" i="1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Japonica</a:t>
                      </a:r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 rice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Direct broadcasting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SD6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Huaidao 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Late-maturing </a:t>
                      </a:r>
                      <a:r>
                        <a:rPr lang="en-US" sz="1600" b="0" i="1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Japonica</a:t>
                      </a:r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 rice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Direct broadcasting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SD7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C Liangyou 608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Late-maturing </a:t>
                      </a:r>
                      <a:r>
                        <a:rPr lang="en-US" sz="1600" b="0" i="1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Indica</a:t>
                      </a:r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 rice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Artificial transplanting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SD8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Y Liangyou 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Late-maturing </a:t>
                      </a:r>
                      <a:r>
                        <a:rPr lang="en-US" sz="1600" b="0" i="1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Indica</a:t>
                      </a:r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 rice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Artificial transplanting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SD9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Huaidao 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Late-maturing </a:t>
                      </a:r>
                      <a:r>
                        <a:rPr lang="en-US" sz="1600" b="0" i="1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Japonica</a:t>
                      </a:r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 rice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Mechanical transplanting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 of rice varieties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500305"/>
            <a:ext cx="8229600" cy="3625857"/>
          </a:xfrm>
        </p:spPr>
        <p:txBody>
          <a:bodyPr/>
          <a:lstStyle/>
          <a:p>
            <a:pPr lvl="0" algn="just"/>
            <a:r>
              <a:rPr lang="en-US" sz="2000" dirty="0" smtClean="0"/>
              <a:t>Breeding </a:t>
            </a:r>
            <a:r>
              <a:rPr lang="en-US" sz="2000" dirty="0" err="1" smtClean="0"/>
              <a:t>organization:Lixiahe</a:t>
            </a:r>
            <a:r>
              <a:rPr lang="en-US" sz="2000" dirty="0" smtClean="0"/>
              <a:t> Institute of Agricultural Sciences</a:t>
            </a:r>
            <a:endParaRPr lang="zh-CN" altLang="en-US" sz="2000" dirty="0" smtClean="0"/>
          </a:p>
          <a:p>
            <a:pPr lvl="0"/>
            <a:r>
              <a:rPr lang="en-US" sz="2000" dirty="0" smtClean="0"/>
              <a:t>Sources of variety: </a:t>
            </a:r>
            <a:r>
              <a:rPr lang="en-US" sz="2000" dirty="0" err="1" smtClean="0"/>
              <a:t>Yangjing</a:t>
            </a:r>
            <a:r>
              <a:rPr lang="en-US" sz="2000" dirty="0" smtClean="0"/>
              <a:t> 7057 × </a:t>
            </a:r>
            <a:r>
              <a:rPr lang="en-US" sz="2000" dirty="0" err="1" smtClean="0"/>
              <a:t>Huangye</a:t>
            </a:r>
            <a:r>
              <a:rPr lang="en-US" sz="2000" dirty="0" smtClean="0"/>
              <a:t> 9520</a:t>
            </a:r>
            <a:endParaRPr lang="zh-CN" altLang="en-US" sz="2000" dirty="0" smtClean="0"/>
          </a:p>
          <a:p>
            <a:pPr lvl="0" algn="just"/>
            <a:r>
              <a:rPr lang="en-US" sz="2000" dirty="0" smtClean="0"/>
              <a:t>Characteristics: Plant height can reach 95-100 cm. Its panicle can reach 3~3.3 million/ha, and each panicle owns about 120 grains. 1000-grain weight is about 28 g, and its potential yield can reach about 10.5 t/ha. </a:t>
            </a:r>
            <a:r>
              <a:rPr lang="en-US" sz="2000" dirty="0" err="1" smtClean="0"/>
              <a:t>Yangjing</a:t>
            </a:r>
            <a:r>
              <a:rPr lang="en-US" sz="2000" dirty="0" smtClean="0"/>
              <a:t> 4227 is featured by thick stems, high yield, lodging resistance, stripe disease resistance, strong </a:t>
            </a:r>
            <a:r>
              <a:rPr lang="en-US" sz="2000" dirty="0" err="1" smtClean="0"/>
              <a:t>tillering</a:t>
            </a:r>
            <a:r>
              <a:rPr lang="en-US" sz="2000" dirty="0" smtClean="0"/>
              <a:t> ability. Rice quality indicators are as follows: milled rice rate, 67.4%; chalky grain rate, 7.0%; chalkiness, 0.4%; gel consistency, 86 mm; </a:t>
            </a:r>
            <a:r>
              <a:rPr lang="en-US" sz="2000" dirty="0" err="1" smtClean="0"/>
              <a:t>amylose</a:t>
            </a:r>
            <a:r>
              <a:rPr lang="en-US" sz="2000" dirty="0" smtClean="0"/>
              <a:t> content, 15.8%.</a:t>
            </a:r>
            <a:endParaRPr lang="zh-CN" altLang="en-US" sz="2000" dirty="0" smtClean="0"/>
          </a:p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86050" y="1928802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err="1" smtClean="0"/>
              <a:t>Yangjing</a:t>
            </a:r>
            <a:r>
              <a:rPr lang="en-US" altLang="zh-CN" sz="2800" dirty="0" smtClean="0"/>
              <a:t> 4227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 of rice varieties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4282" y="2285992"/>
            <a:ext cx="8643998" cy="3857653"/>
          </a:xfrm>
        </p:spPr>
        <p:txBody>
          <a:bodyPr/>
          <a:lstStyle/>
          <a:p>
            <a:pPr lvl="0" algn="just"/>
            <a:r>
              <a:rPr lang="en-US" sz="2000" dirty="0" smtClean="0"/>
              <a:t>Breeding organization: Zhenjiang Institute of Agricultural Sciences</a:t>
            </a:r>
            <a:endParaRPr lang="zh-CN" altLang="en-US" sz="2000" dirty="0" smtClean="0"/>
          </a:p>
          <a:p>
            <a:pPr lvl="0"/>
            <a:r>
              <a:rPr lang="en-US" sz="2000" dirty="0" smtClean="0"/>
              <a:t>Sources of variety: Moon</a:t>
            </a:r>
            <a:r>
              <a:rPr lang="zh-CN" altLang="en-US" sz="2000" dirty="0" smtClean="0"/>
              <a:t>の</a:t>
            </a:r>
            <a:r>
              <a:rPr lang="en-US" sz="2000" dirty="0" smtClean="0"/>
              <a:t>light × </a:t>
            </a:r>
            <a:r>
              <a:rPr lang="en-US" sz="2000" dirty="0" err="1" smtClean="0"/>
              <a:t>Wuxiangjing</a:t>
            </a:r>
            <a:r>
              <a:rPr lang="en-US" sz="2000" dirty="0" smtClean="0"/>
              <a:t> 1</a:t>
            </a:r>
            <a:endParaRPr lang="zh-CN" altLang="en-US" sz="2000" dirty="0" smtClean="0"/>
          </a:p>
          <a:p>
            <a:pPr lvl="0" algn="just"/>
            <a:r>
              <a:rPr lang="en-US" sz="2000" dirty="0" smtClean="0"/>
              <a:t>Characteristics: Plant height can reach about 95 cm. Its panicle can reach 3.3~3.75 million/ha, and each panicle owns about 110~120 grains with a seed setting rate of more than 90%. 1000-grain weight is about 27 g, and its potential yield can reach about 10.5 t/ha. </a:t>
            </a:r>
            <a:r>
              <a:rPr lang="en-US" sz="2000" dirty="0" err="1" smtClean="0"/>
              <a:t>Zhendao</a:t>
            </a:r>
            <a:r>
              <a:rPr lang="en-US" sz="2000" dirty="0" smtClean="0"/>
              <a:t> 88 is featured by compact plant type, short flag leaves, small leaf angle, slight thick-color leaves, easy shattering, and suitable for manual and mechanical threshing. Rice quality indicators are as follows: milled rice rate, 74.4%; ratio of length to width, 1.73; gel consistency, 86 mm; </a:t>
            </a:r>
            <a:r>
              <a:rPr lang="en-US" sz="2000" dirty="0" err="1" smtClean="0"/>
              <a:t>amylose</a:t>
            </a:r>
            <a:r>
              <a:rPr lang="en-US" sz="2000" dirty="0" smtClean="0"/>
              <a:t> content, 17.35%; protein content, 9.39%.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28926" y="1643050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Zhendao</a:t>
            </a:r>
            <a:r>
              <a:rPr lang="en-US" sz="2800" b="1" dirty="0" smtClean="0"/>
              <a:t> 88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ky2">
  <a:themeElements>
    <a:clrScheme name="nky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ky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ky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ky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ky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ky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ky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ky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ky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ky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ky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ky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ky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ky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nky2</Template>
  <TotalTime>888</TotalTime>
  <Words>2000</Words>
  <Application>Microsoft Office PowerPoint</Application>
  <PresentationFormat>全屏显示(4:3)</PresentationFormat>
  <Paragraphs>576</Paragraphs>
  <Slides>26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nky2</vt:lpstr>
      <vt:lpstr>Rice ground data collection in Jiangsu, China</vt:lpstr>
      <vt:lpstr>Outline</vt:lpstr>
      <vt:lpstr>General Situation of Jiangsu</vt:lpstr>
      <vt:lpstr>Rice production in Jiangsu</vt:lpstr>
      <vt:lpstr>Location and GPS information of sample sites</vt:lpstr>
      <vt:lpstr>Results of soil analysis</vt:lpstr>
      <vt:lpstr>Rice varieties, types and cultivation methods </vt:lpstr>
      <vt:lpstr>Introduction of rice varieties</vt:lpstr>
      <vt:lpstr>Introduction of rice varieties</vt:lpstr>
      <vt:lpstr>Introduction of rice varieties</vt:lpstr>
      <vt:lpstr>Introduction of rice varieties</vt:lpstr>
      <vt:lpstr>Introduction of rice varieties</vt:lpstr>
      <vt:lpstr>Observation of rice growth periods</vt:lpstr>
      <vt:lpstr>Records of Basal fertilizer</vt:lpstr>
      <vt:lpstr>Records of dressing fertilizer (1)</vt:lpstr>
      <vt:lpstr>Records of dressing fertilizer (2)</vt:lpstr>
      <vt:lpstr>Plant heights of Indica rice in different growth periods </vt:lpstr>
      <vt:lpstr>Plant heights of Japonica rice in different growth periods </vt:lpstr>
      <vt:lpstr>Leaf age changes  (left, Indica rice; right, Japonica rice )</vt:lpstr>
      <vt:lpstr>LAI value changes in different growth periods  (left, Indica rice; right, Japonica rice)</vt:lpstr>
      <vt:lpstr>Plant densities of Indica (left) and Japonica (right) rice  in different growth periods </vt:lpstr>
      <vt:lpstr>Aboveground biomass changes of Indica (left) and Japonica (right) rice in different growth periods </vt:lpstr>
      <vt:lpstr>Yield structures of different rice varieties </vt:lpstr>
      <vt:lpstr>Picture series of  Huaidao 5  (SD5, direct broadcasting Indica rice, Changrong, Xinghua)</vt:lpstr>
      <vt:lpstr>Picture series of  C Liangyou 608 (SD7, artificial transplanting Japonica rice, Tugou, Jinhu)</vt:lpstr>
      <vt:lpstr>Thanks for your attention ! </vt:lpstr>
    </vt:vector>
  </TitlesOfParts>
  <Company>LENOVO CUSTOMER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 USER</dc:creator>
  <cp:lastModifiedBy>LENOVO USER</cp:lastModifiedBy>
  <cp:revision>65</cp:revision>
  <dcterms:created xsi:type="dcterms:W3CDTF">2011-11-10T01:12:36Z</dcterms:created>
  <dcterms:modified xsi:type="dcterms:W3CDTF">2011-11-14T16:42:33Z</dcterms:modified>
</cp:coreProperties>
</file>