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71" r:id="rId2"/>
    <p:sldId id="284" r:id="rId3"/>
    <p:sldId id="285" r:id="rId4"/>
    <p:sldId id="286" r:id="rId5"/>
    <p:sldId id="287" r:id="rId6"/>
    <p:sldId id="274" r:id="rId7"/>
    <p:sldId id="275" r:id="rId8"/>
    <p:sldId id="278" r:id="rId9"/>
    <p:sldId id="288" r:id="rId10"/>
    <p:sldId id="289" r:id="rId11"/>
    <p:sldId id="290" r:id="rId12"/>
    <p:sldId id="291" r:id="rId13"/>
    <p:sldId id="257" r:id="rId14"/>
    <p:sldId id="258" r:id="rId15"/>
    <p:sldId id="259" r:id="rId16"/>
    <p:sldId id="260" r:id="rId17"/>
    <p:sldId id="261" r:id="rId18"/>
    <p:sldId id="262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6D7-3D7E-4A93-8211-AB49E1845B38}" type="datetimeFigureOut">
              <a:rPr lang="fr-FR" smtClean="0"/>
              <a:pPr/>
              <a:t>23/11/2011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D307-F6E9-4EFD-BABA-40AFDCDE9D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28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4D307-F6E9-4EFD-BABA-40AFDCDE9D3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70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C8E1-F2ED-4AAE-A2E4-98379C9007E5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078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BD7B-E787-459D-8762-D1AC02849282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47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6E1-EF23-4CFF-8683-C2C59615D944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33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80B-BC9F-4325-8F1C-01013DA472C2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15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A1D8-887A-4EF8-8163-1F899C53FD7F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444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BD73-DD6A-4EA8-ACB8-7B5B09426577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9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DD8-716A-46C9-B558-F555BF8E4D5B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80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23EC-B107-40CA-B18C-71A2B0405DC5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30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376B-CAF7-4D91-82E4-43A1F71E0C4B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45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CF90-51D2-47C2-BD68-167524299EFD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13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43FF-DDA3-471E-B24A-7AC7BDF6607E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35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07B2-24A4-455C-8434-008844739B41}" type="datetime1">
              <a:rPr lang="fr-FR" smtClean="0"/>
              <a:pPr/>
              <a:t>23/11/2011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1D17-0D64-4143-BAE4-7E49AD4CF62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Content Placeholder 5" descr="wheat_Grey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10" name="Picture 8" descr="Logo_E-AGRI_Definitief_Transparant_C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2320" y="5805264"/>
            <a:ext cx="1452560" cy="9450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85984" y="0"/>
            <a:ext cx="6858016" cy="12335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064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7339" y="4509120"/>
            <a:ext cx="3484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Eerens</a:t>
            </a:r>
            <a:r>
              <a:rPr lang="fr-FR" sz="1600" dirty="0" smtClean="0"/>
              <a:t> H. (</a:t>
            </a:r>
            <a:r>
              <a:rPr lang="fr-FR" sz="1600" dirty="0" err="1" smtClean="0"/>
              <a:t>VITO</a:t>
            </a:r>
            <a:r>
              <a:rPr lang="fr-FR" sz="1600" dirty="0" smtClean="0"/>
              <a:t> - </a:t>
            </a:r>
            <a:r>
              <a:rPr lang="fr-FR" sz="1600" dirty="0" err="1" smtClean="0"/>
              <a:t>Belgium</a:t>
            </a:r>
            <a:r>
              <a:rPr lang="fr-FR" sz="1600" dirty="0" smtClean="0"/>
              <a:t>) </a:t>
            </a:r>
          </a:p>
          <a:p>
            <a:pPr algn="ctr"/>
            <a:r>
              <a:rPr lang="fr-FR" sz="1600" dirty="0" err="1" smtClean="0"/>
              <a:t>Balaghi</a:t>
            </a:r>
            <a:r>
              <a:rPr lang="fr-FR" sz="1600" dirty="0" smtClean="0"/>
              <a:t> R., </a:t>
            </a:r>
            <a:r>
              <a:rPr lang="fr-FR" sz="1600" dirty="0" err="1" smtClean="0"/>
              <a:t>Jlibene</a:t>
            </a:r>
            <a:r>
              <a:rPr lang="fr-FR" sz="1600" dirty="0" smtClean="0"/>
              <a:t> M., (INRA - </a:t>
            </a:r>
            <a:r>
              <a:rPr lang="fr-FR" sz="1600" dirty="0" err="1" smtClean="0"/>
              <a:t>Morocco</a:t>
            </a:r>
            <a:r>
              <a:rPr lang="fr-FR" sz="1600" dirty="0" smtClean="0"/>
              <a:t>)</a:t>
            </a:r>
          </a:p>
          <a:p>
            <a:pPr algn="ctr"/>
            <a:r>
              <a:rPr lang="fr-FR" sz="1600" dirty="0" err="1" smtClean="0"/>
              <a:t>Tahiri</a:t>
            </a:r>
            <a:r>
              <a:rPr lang="fr-FR" sz="1600" dirty="0" smtClean="0"/>
              <a:t> (</a:t>
            </a:r>
            <a:r>
              <a:rPr lang="fr-FR" sz="1600" dirty="0" err="1" smtClean="0"/>
              <a:t>DSS</a:t>
            </a:r>
            <a:r>
              <a:rPr lang="fr-FR" sz="1600" dirty="0" smtClean="0"/>
              <a:t> - </a:t>
            </a:r>
            <a:r>
              <a:rPr lang="fr-FR" sz="1600" dirty="0" err="1" smtClean="0"/>
              <a:t>Morocco</a:t>
            </a:r>
            <a:r>
              <a:rPr lang="fr-FR" sz="1600" dirty="0" smtClean="0"/>
              <a:t>)</a:t>
            </a:r>
          </a:p>
          <a:p>
            <a:pPr algn="ctr"/>
            <a:r>
              <a:rPr lang="fr-FR" sz="1600" dirty="0" err="1" smtClean="0"/>
              <a:t>Aydam</a:t>
            </a:r>
            <a:r>
              <a:rPr lang="fr-FR" sz="1600" dirty="0" smtClean="0"/>
              <a:t> M. (</a:t>
            </a:r>
            <a:r>
              <a:rPr lang="fr-FR" sz="1600" dirty="0" err="1" smtClean="0"/>
              <a:t>JRC</a:t>
            </a:r>
            <a:r>
              <a:rPr lang="fr-FR" sz="1600" dirty="0" smtClean="0"/>
              <a:t> - Italie)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9888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E-</a:t>
            </a:r>
            <a:r>
              <a:rPr lang="en-GB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Agri</a:t>
            </a: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Progress meeting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Ispra</a:t>
            </a:r>
            <a:r>
              <a:rPr lang="en-GB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, November 23</a:t>
            </a:r>
            <a:r>
              <a:rPr lang="en-GB" sz="3200" b="1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th</a:t>
            </a:r>
            <a:r>
              <a:rPr lang="en-GB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2011</a:t>
            </a:r>
            <a:endParaRPr lang="en-GB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656" y="3284984"/>
            <a:ext cx="589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WP 4 : Yield Estimation with Remote Sensing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24965" y="3789040"/>
            <a:ext cx="287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Leading institution : VITO</a:t>
            </a:r>
          </a:p>
          <a:p>
            <a:pPr algn="ctr"/>
            <a:r>
              <a:rPr lang="en-US" sz="2000" b="1" dirty="0" smtClean="0"/>
              <a:t>Months : 1-36</a:t>
            </a:r>
            <a:endParaRPr lang="en-US" sz="2000" b="1" dirty="0"/>
          </a:p>
        </p:txBody>
      </p:sp>
      <p:pic>
        <p:nvPicPr>
          <p:cNvPr id="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520" y="188640"/>
            <a:ext cx="1167952" cy="950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4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373085" cy="285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10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8545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 smtClean="0"/>
              <a:t>The correlation between barley yields and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GB" dirty="0" err="1" smtClean="0"/>
              <a:t>NDVI</a:t>
            </a:r>
            <a:r>
              <a:rPr lang="en-GB" dirty="0" smtClean="0"/>
              <a:t> (from </a:t>
            </a:r>
            <a:r>
              <a:rPr lang="en-GB" dirty="0"/>
              <a:t>February to </a:t>
            </a:r>
            <a:r>
              <a:rPr lang="en-GB" dirty="0" smtClean="0"/>
              <a:t>March) </a:t>
            </a:r>
            <a:r>
              <a:rPr lang="en-GB" dirty="0"/>
              <a:t>is </a:t>
            </a:r>
            <a:r>
              <a:rPr lang="en-GB" dirty="0" smtClean="0"/>
              <a:t>lower 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 smtClean="0"/>
              <a:t>Prediction error is relatively low, for soft wheat and durum wheat, except for barley.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5" y="2648668"/>
            <a:ext cx="4319987" cy="28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WP43: Yield estimation for wheat based on remote sensing in Morocco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0" y="2550765"/>
            <a:ext cx="4319988" cy="28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0765"/>
            <a:ext cx="4319988" cy="28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11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545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GB" dirty="0" smtClean="0"/>
              <a:t>Y-</a:t>
            </a:r>
            <a:r>
              <a:rPr lang="en-GB" dirty="0" err="1" smtClean="0"/>
              <a:t>DMP</a:t>
            </a:r>
            <a:r>
              <a:rPr lang="en-GB" dirty="0" smtClean="0"/>
              <a:t> (from February to March) is </a:t>
            </a:r>
            <a:r>
              <a:rPr lang="en-GB" dirty="0"/>
              <a:t>a </a:t>
            </a:r>
            <a:r>
              <a:rPr lang="en-GB" dirty="0" smtClean="0"/>
              <a:t>better indicator than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fr-FR" dirty="0" err="1" smtClean="0">
                <a:latin typeface="Calibri"/>
                <a:cs typeface="Calibri"/>
              </a:rPr>
              <a:t>NDVI</a:t>
            </a:r>
            <a:r>
              <a:rPr lang="fr-FR" dirty="0" smtClean="0">
                <a:latin typeface="Calibri"/>
                <a:cs typeface="Calibri"/>
              </a:rPr>
              <a:t> for</a:t>
            </a:r>
            <a:r>
              <a:rPr lang="en-GB" dirty="0" smtClean="0"/>
              <a:t> </a:t>
            </a:r>
            <a:r>
              <a:rPr lang="en-GB" dirty="0"/>
              <a:t>cereal </a:t>
            </a:r>
            <a:r>
              <a:rPr lang="en-GB" dirty="0" smtClean="0"/>
              <a:t>yields ;</a:t>
            </a:r>
            <a:endParaRPr lang="fr-FR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 smtClean="0"/>
              <a:t>The relationship between cereal yields and </a:t>
            </a:r>
            <a:r>
              <a:rPr lang="el-GR" dirty="0">
                <a:cs typeface="Calibri"/>
              </a:rPr>
              <a:t>Σ</a:t>
            </a:r>
            <a:r>
              <a:rPr lang="en-GB" dirty="0"/>
              <a:t>Y-</a:t>
            </a:r>
            <a:r>
              <a:rPr lang="en-GB" dirty="0" err="1"/>
              <a:t>DMP</a:t>
            </a:r>
            <a:r>
              <a:rPr lang="en-GB" dirty="0"/>
              <a:t> </a:t>
            </a:r>
            <a:r>
              <a:rPr lang="en-GB" dirty="0" smtClean="0"/>
              <a:t>(from February </a:t>
            </a:r>
            <a:r>
              <a:rPr lang="en-GB" dirty="0"/>
              <a:t>to </a:t>
            </a:r>
            <a:r>
              <a:rPr lang="en-GB" dirty="0" smtClean="0"/>
              <a:t>March) </a:t>
            </a:r>
            <a:r>
              <a:rPr lang="en-GB" dirty="0"/>
              <a:t>is linear for soft wheat, durum and </a:t>
            </a:r>
            <a:r>
              <a:rPr lang="en-GB" dirty="0" smtClean="0"/>
              <a:t>barley.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WP43: Yield estimation for wheat based on remote sensing in Morocco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3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96" y="2564904"/>
            <a:ext cx="4319988" cy="28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12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0080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 smtClean="0"/>
              <a:t>Prediction error is lower for </a:t>
            </a:r>
            <a:r>
              <a:rPr lang="el-GR" dirty="0">
                <a:cs typeface="Calibri"/>
              </a:rPr>
              <a:t>Σ</a:t>
            </a:r>
            <a:r>
              <a:rPr lang="en-GB" dirty="0"/>
              <a:t>Y-</a:t>
            </a:r>
            <a:r>
              <a:rPr lang="en-GB" dirty="0" err="1"/>
              <a:t>DMP</a:t>
            </a:r>
            <a:r>
              <a:rPr lang="en-GB" dirty="0"/>
              <a:t> </a:t>
            </a:r>
            <a:r>
              <a:rPr lang="en-GB" dirty="0" smtClean="0"/>
              <a:t>than for </a:t>
            </a:r>
            <a:r>
              <a:rPr lang="el-GR" dirty="0">
                <a:cs typeface="Calibri"/>
              </a:rPr>
              <a:t>Σ</a:t>
            </a:r>
            <a:r>
              <a:rPr lang="en-GB" dirty="0" err="1"/>
              <a:t>NDVI</a:t>
            </a:r>
            <a:r>
              <a:rPr lang="en-GB" dirty="0"/>
              <a:t> </a:t>
            </a:r>
            <a:r>
              <a:rPr lang="en-GB" dirty="0" smtClean="0"/>
              <a:t>, for soft wheat, durum wheat and barley.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WP43: Yield estimation for wheat based on remote sensing in Morocco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3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981225"/>
            <a:ext cx="4325278" cy="28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955" y="2981225"/>
            <a:ext cx="4434541" cy="28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WP44: Wheat Yield estimation based on remote sensing for </a:t>
            </a:r>
            <a:r>
              <a:rPr lang="en-US" sz="28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HUAIBEI</a:t>
            </a: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Plain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7773" y="15567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smtClean="0"/>
              <a:t>Good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Remte</a:t>
            </a:r>
            <a:r>
              <a:rPr lang="fr-FR" dirty="0" smtClean="0"/>
              <a:t> </a:t>
            </a:r>
            <a:r>
              <a:rPr lang="fr-FR" dirty="0" err="1" smtClean="0"/>
              <a:t>sensing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r>
              <a:rPr lang="fr-FR" dirty="0" smtClean="0"/>
              <a:t> (b-</a:t>
            </a:r>
            <a:r>
              <a:rPr lang="fr-FR" dirty="0" err="1" smtClean="0"/>
              <a:t>FAPAR</a:t>
            </a:r>
            <a:r>
              <a:rPr lang="fr-FR" dirty="0" smtClean="0"/>
              <a:t>, y-</a:t>
            </a:r>
            <a:r>
              <a:rPr lang="fr-FR" dirty="0" err="1" smtClean="0"/>
              <a:t>DMP</a:t>
            </a:r>
            <a:r>
              <a:rPr lang="fr-FR" dirty="0" smtClean="0"/>
              <a:t>, i-</a:t>
            </a:r>
            <a:r>
              <a:rPr lang="fr-FR" dirty="0" err="1" smtClean="0"/>
              <a:t>NDVI</a:t>
            </a:r>
            <a:r>
              <a:rPr lang="fr-FR" dirty="0" smtClean="0"/>
              <a:t> and k-</a:t>
            </a:r>
            <a:r>
              <a:rPr lang="fr-FR" dirty="0" err="1" smtClean="0"/>
              <a:t>NDVI</a:t>
            </a:r>
            <a:r>
              <a:rPr lang="fr-FR" dirty="0" smtClean="0"/>
              <a:t>) and </a:t>
            </a:r>
            <a:r>
              <a:rPr lang="fr-FR" dirty="0" err="1" smtClean="0"/>
              <a:t>wheat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r>
              <a:rPr lang="fr-FR" dirty="0" smtClean="0"/>
              <a:t> in the 6 </a:t>
            </a:r>
            <a:r>
              <a:rPr lang="fr-FR" dirty="0" err="1" smtClean="0"/>
              <a:t>disctricts</a:t>
            </a:r>
            <a:r>
              <a:rPr lang="fr-FR" dirty="0" smtClean="0"/>
              <a:t> of Anhui 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smtClean="0"/>
              <a:t>Best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y-</a:t>
            </a:r>
            <a:r>
              <a:rPr lang="fr-FR" dirty="0" err="1" smtClean="0"/>
              <a:t>DMP</a:t>
            </a:r>
            <a:r>
              <a:rPr lang="fr-FR" dirty="0" smtClean="0"/>
              <a:t> 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smtClean="0"/>
              <a:t>Most consistant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k-</a:t>
            </a:r>
            <a:r>
              <a:rPr lang="fr-FR" dirty="0" err="1" smtClean="0"/>
              <a:t>NDVI</a:t>
            </a:r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13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2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40" y="2914288"/>
            <a:ext cx="4317511" cy="281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985" y="2914288"/>
            <a:ext cx="4317511" cy="281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7773" y="1556792"/>
            <a:ext cx="807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smtClean="0"/>
              <a:t>Best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in Suzhou and Bengbu districts for all </a:t>
            </a:r>
            <a:r>
              <a:rPr lang="fr-FR" dirty="0" err="1" smtClean="0"/>
              <a:t>indicators</a:t>
            </a:r>
            <a:r>
              <a:rPr lang="fr-FR" dirty="0" smtClean="0"/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14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WP44: Wheat Yield estimation based on remote sensing for </a:t>
            </a:r>
            <a:r>
              <a:rPr lang="en-US" sz="28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HUAIBEI</a:t>
            </a: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Plain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8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80" y="2410234"/>
            <a:ext cx="4317512" cy="28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10235"/>
            <a:ext cx="4317511" cy="28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7773" y="1556792"/>
            <a:ext cx="807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err="1" smtClean="0"/>
              <a:t>Only</a:t>
            </a:r>
            <a:r>
              <a:rPr lang="fr-FR" dirty="0" smtClean="0"/>
              <a:t> y-</a:t>
            </a:r>
            <a:r>
              <a:rPr lang="fr-FR" dirty="0" err="1" smtClean="0"/>
              <a:t>DMP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correlated</a:t>
            </a:r>
            <a:r>
              <a:rPr lang="fr-FR" dirty="0" smtClean="0"/>
              <a:t> to </a:t>
            </a:r>
            <a:r>
              <a:rPr lang="fr-FR" dirty="0" err="1" smtClean="0"/>
              <a:t>wheat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r>
              <a:rPr lang="fr-FR" dirty="0" smtClean="0"/>
              <a:t> in Fuyang and Huainan districts.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WP44: Wheat Yield estimation based on remote sensing for </a:t>
            </a:r>
            <a:r>
              <a:rPr lang="en-US" sz="28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HUAIBEI</a:t>
            </a: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Plain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4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738627"/>
            <a:ext cx="4032450" cy="26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4183"/>
            <a:ext cx="3993335" cy="260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9024" y="1516142"/>
            <a:ext cx="460029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/>
              <a:t>Regression</a:t>
            </a:r>
            <a:r>
              <a:rPr lang="fr-FR" sz="2000" dirty="0" smtClean="0"/>
              <a:t> : </a:t>
            </a:r>
            <a:r>
              <a:rPr lang="fr-FR" sz="2000" dirty="0" err="1" smtClean="0"/>
              <a:t>Wheat</a:t>
            </a:r>
            <a:r>
              <a:rPr lang="fr-FR" sz="2000" dirty="0" smtClean="0"/>
              <a:t> </a:t>
            </a:r>
            <a:r>
              <a:rPr lang="fr-FR" sz="2000" dirty="0" err="1" smtClean="0"/>
              <a:t>yield</a:t>
            </a:r>
            <a:r>
              <a:rPr lang="fr-FR" sz="2000" dirty="0" smtClean="0"/>
              <a:t> = a * (y-</a:t>
            </a:r>
            <a:r>
              <a:rPr lang="fr-FR" sz="2000" dirty="0" err="1" smtClean="0"/>
              <a:t>DMP</a:t>
            </a:r>
            <a:r>
              <a:rPr lang="fr-FR" sz="2000" dirty="0" smtClean="0"/>
              <a:t>) + b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20650" y="1988840"/>
            <a:ext cx="807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smtClean="0"/>
              <a:t>Good </a:t>
            </a:r>
            <a:r>
              <a:rPr lang="fr-FR" dirty="0" err="1" smtClean="0"/>
              <a:t>wheat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in the 6 districts, </a:t>
            </a:r>
            <a:r>
              <a:rPr lang="fr-FR" dirty="0" err="1" smtClean="0"/>
              <a:t>using</a:t>
            </a:r>
            <a:r>
              <a:rPr lang="fr-FR" dirty="0" smtClean="0"/>
              <a:t> y-</a:t>
            </a:r>
            <a:r>
              <a:rPr lang="fr-FR" dirty="0" err="1" smtClean="0"/>
              <a:t>DMP</a:t>
            </a:r>
            <a:r>
              <a:rPr lang="fr-FR" dirty="0" smtClean="0"/>
              <a:t> 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ranges </a:t>
            </a:r>
            <a:r>
              <a:rPr lang="fr-FR" dirty="0" err="1" smtClean="0"/>
              <a:t>from</a:t>
            </a:r>
            <a:r>
              <a:rPr lang="fr-FR" dirty="0" smtClean="0"/>
              <a:t> 8.4 to 11.7%.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16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41451" y="5384249"/>
            <a:ext cx="2907078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Calibri"/>
                <a:cs typeface="Calibri"/>
              </a:rPr>
              <a:t>Σ</a:t>
            </a:r>
            <a:r>
              <a:rPr lang="fr-FR" sz="1200" dirty="0" smtClean="0">
                <a:latin typeface="Calibri"/>
                <a:cs typeface="Calibri"/>
              </a:rPr>
              <a:t>(y-</a:t>
            </a:r>
            <a:r>
              <a:rPr lang="fr-FR" sz="1200" dirty="0" err="1" smtClean="0">
                <a:latin typeface="Calibri"/>
                <a:cs typeface="Calibri"/>
              </a:rPr>
              <a:t>DMP</a:t>
            </a:r>
            <a:r>
              <a:rPr lang="fr-FR" sz="1200" dirty="0" smtClean="0">
                <a:latin typeface="Calibri"/>
                <a:cs typeface="Calibri"/>
              </a:rPr>
              <a:t>) : </a:t>
            </a:r>
            <a:r>
              <a:rPr lang="fr-FR" sz="1200" dirty="0" smtClean="0"/>
              <a:t>3rd </a:t>
            </a:r>
            <a:r>
              <a:rPr lang="fr-FR" sz="1200" dirty="0" err="1" smtClean="0"/>
              <a:t>dekad</a:t>
            </a:r>
            <a:r>
              <a:rPr lang="fr-FR" sz="1200" dirty="0" smtClean="0"/>
              <a:t> April – 1st </a:t>
            </a:r>
            <a:r>
              <a:rPr lang="fr-FR" sz="1200" dirty="0" err="1" smtClean="0"/>
              <a:t>dekad</a:t>
            </a:r>
            <a:r>
              <a:rPr lang="fr-FR" sz="1200" dirty="0" smtClean="0"/>
              <a:t> </a:t>
            </a:r>
            <a:r>
              <a:rPr lang="fr-FR" sz="1200" dirty="0" err="1" smtClean="0"/>
              <a:t>June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5324610" y="5384249"/>
            <a:ext cx="288662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>
                <a:cs typeface="Calibri"/>
              </a:rPr>
              <a:t>Σ</a:t>
            </a:r>
            <a:r>
              <a:rPr lang="fr-FR" sz="1200" dirty="0">
                <a:cs typeface="Calibri"/>
              </a:rPr>
              <a:t>(y-</a:t>
            </a:r>
            <a:r>
              <a:rPr lang="fr-FR" sz="1200" dirty="0" err="1">
                <a:cs typeface="Calibri"/>
              </a:rPr>
              <a:t>DMP</a:t>
            </a:r>
            <a:r>
              <a:rPr lang="fr-FR" sz="1200" dirty="0">
                <a:cs typeface="Calibri"/>
              </a:rPr>
              <a:t>) : </a:t>
            </a:r>
            <a:r>
              <a:rPr lang="fr-FR" sz="1200" dirty="0" smtClean="0"/>
              <a:t>1st </a:t>
            </a:r>
            <a:r>
              <a:rPr lang="fr-FR" sz="1200" dirty="0" err="1" smtClean="0"/>
              <a:t>dekad</a:t>
            </a:r>
            <a:r>
              <a:rPr lang="fr-FR" sz="1200" dirty="0" smtClean="0"/>
              <a:t> April – 1st </a:t>
            </a:r>
            <a:r>
              <a:rPr lang="fr-FR" sz="1200" dirty="0" err="1" smtClean="0"/>
              <a:t>dekad</a:t>
            </a:r>
            <a:r>
              <a:rPr lang="fr-FR" sz="1200" dirty="0" smtClean="0"/>
              <a:t> </a:t>
            </a:r>
            <a:r>
              <a:rPr lang="fr-FR" sz="1200" dirty="0" err="1" smtClean="0"/>
              <a:t>June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WP44: Wheat Yield estimation based on remote sensing for </a:t>
            </a:r>
            <a:r>
              <a:rPr lang="en-US" sz="28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HUAIBEI</a:t>
            </a: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Plain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3" y="2276873"/>
            <a:ext cx="4032451" cy="26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276872"/>
            <a:ext cx="4032450" cy="26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17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5921" y="4941168"/>
            <a:ext cx="307167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Calibri"/>
                <a:cs typeface="Calibri"/>
              </a:rPr>
              <a:t>Σ</a:t>
            </a:r>
            <a:r>
              <a:rPr lang="fr-FR" sz="1200" dirty="0" smtClean="0">
                <a:latin typeface="Calibri"/>
                <a:cs typeface="Calibri"/>
              </a:rPr>
              <a:t>(y-</a:t>
            </a:r>
            <a:r>
              <a:rPr lang="fr-FR" sz="1200" dirty="0" err="1" smtClean="0">
                <a:latin typeface="Calibri"/>
                <a:cs typeface="Calibri"/>
              </a:rPr>
              <a:t>DMP</a:t>
            </a:r>
            <a:r>
              <a:rPr lang="fr-FR" sz="1200" dirty="0" smtClean="0">
                <a:latin typeface="Calibri"/>
                <a:cs typeface="Calibri"/>
              </a:rPr>
              <a:t>) : 2d</a:t>
            </a:r>
            <a:r>
              <a:rPr lang="fr-FR" sz="1200" dirty="0" smtClean="0"/>
              <a:t> </a:t>
            </a:r>
            <a:r>
              <a:rPr lang="fr-FR" sz="1200" dirty="0" err="1" smtClean="0"/>
              <a:t>dekad</a:t>
            </a:r>
            <a:r>
              <a:rPr lang="fr-FR" sz="1200" dirty="0" smtClean="0"/>
              <a:t> </a:t>
            </a:r>
            <a:r>
              <a:rPr lang="fr-FR" sz="1200" dirty="0" err="1" smtClean="0"/>
              <a:t>February</a:t>
            </a:r>
            <a:r>
              <a:rPr lang="fr-FR" sz="1200" dirty="0" smtClean="0"/>
              <a:t> – 2d </a:t>
            </a:r>
            <a:r>
              <a:rPr lang="fr-FR" sz="1200" dirty="0" err="1" smtClean="0"/>
              <a:t>dekad</a:t>
            </a:r>
            <a:r>
              <a:rPr lang="fr-FR" sz="1200" dirty="0" smtClean="0"/>
              <a:t> May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221311" y="4941168"/>
            <a:ext cx="302185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>
                <a:cs typeface="Calibri"/>
              </a:rPr>
              <a:t>Σ</a:t>
            </a:r>
            <a:r>
              <a:rPr lang="fr-FR" sz="1200" dirty="0">
                <a:cs typeface="Calibri"/>
              </a:rPr>
              <a:t>(y-</a:t>
            </a:r>
            <a:r>
              <a:rPr lang="fr-FR" sz="1200" dirty="0" err="1">
                <a:cs typeface="Calibri"/>
              </a:rPr>
              <a:t>DMP</a:t>
            </a:r>
            <a:r>
              <a:rPr lang="fr-FR" sz="1200" dirty="0">
                <a:cs typeface="Calibri"/>
              </a:rPr>
              <a:t>) : </a:t>
            </a:r>
            <a:r>
              <a:rPr lang="fr-FR" sz="1200" dirty="0" smtClean="0"/>
              <a:t>1st </a:t>
            </a:r>
            <a:r>
              <a:rPr lang="fr-FR" sz="1200" dirty="0" err="1" smtClean="0"/>
              <a:t>dekad</a:t>
            </a:r>
            <a:r>
              <a:rPr lang="fr-FR" sz="1200" dirty="0" smtClean="0"/>
              <a:t> March – 3rd </a:t>
            </a:r>
            <a:r>
              <a:rPr lang="fr-FR" sz="1200" dirty="0" err="1" smtClean="0"/>
              <a:t>dekad</a:t>
            </a:r>
            <a:r>
              <a:rPr lang="fr-FR" sz="1200" dirty="0" smtClean="0"/>
              <a:t> April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WP44: Wheat Yield estimation based on remote sensing for </a:t>
            </a:r>
            <a:r>
              <a:rPr lang="en-US" sz="28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HUAIBEI</a:t>
            </a: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Plain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6" y="2234571"/>
            <a:ext cx="4032449" cy="26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234570"/>
            <a:ext cx="4032450" cy="26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66663" y="4880193"/>
            <a:ext cx="167071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/>
                <a:cs typeface="Calibri"/>
              </a:rPr>
              <a:t>y-</a:t>
            </a:r>
            <a:r>
              <a:rPr lang="fr-FR" sz="1200" dirty="0" err="1" smtClean="0">
                <a:latin typeface="Calibri"/>
                <a:cs typeface="Calibri"/>
              </a:rPr>
              <a:t>DMP</a:t>
            </a:r>
            <a:r>
              <a:rPr lang="fr-FR" sz="1200" dirty="0" smtClean="0">
                <a:latin typeface="Calibri"/>
                <a:cs typeface="Calibri"/>
              </a:rPr>
              <a:t> : 3r</a:t>
            </a:r>
            <a:r>
              <a:rPr lang="fr-FR" sz="1200" dirty="0" smtClean="0"/>
              <a:t>d </a:t>
            </a:r>
            <a:r>
              <a:rPr lang="fr-FR" sz="1200" dirty="0" err="1" smtClean="0"/>
              <a:t>dekad</a:t>
            </a:r>
            <a:r>
              <a:rPr lang="fr-FR" sz="1200" dirty="0" smtClean="0"/>
              <a:t> April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221119" y="4880193"/>
            <a:ext cx="287822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>
                <a:cs typeface="Calibri"/>
              </a:rPr>
              <a:t>Σ</a:t>
            </a:r>
            <a:r>
              <a:rPr lang="fr-FR" sz="1200" dirty="0">
                <a:cs typeface="Calibri"/>
              </a:rPr>
              <a:t>(y-</a:t>
            </a:r>
            <a:r>
              <a:rPr lang="fr-FR" sz="1200" dirty="0" err="1">
                <a:cs typeface="Calibri"/>
              </a:rPr>
              <a:t>DMP</a:t>
            </a:r>
            <a:r>
              <a:rPr lang="fr-FR" sz="1200" dirty="0">
                <a:cs typeface="Calibri"/>
              </a:rPr>
              <a:t>) : </a:t>
            </a:r>
            <a:r>
              <a:rPr lang="fr-FR" sz="1200" dirty="0" smtClean="0"/>
              <a:t>1st </a:t>
            </a:r>
            <a:r>
              <a:rPr lang="fr-FR" sz="1200" dirty="0" err="1" smtClean="0"/>
              <a:t>dekad</a:t>
            </a:r>
            <a:r>
              <a:rPr lang="fr-FR" sz="1200" dirty="0" smtClean="0"/>
              <a:t> April– 3rd </a:t>
            </a:r>
            <a:r>
              <a:rPr lang="fr-FR" sz="1200" dirty="0" err="1" smtClean="0"/>
              <a:t>dekad</a:t>
            </a:r>
            <a:r>
              <a:rPr lang="fr-FR" sz="1200" dirty="0" smtClean="0"/>
              <a:t> April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WP44: Wheat Yield estimation based on remote sensing for </a:t>
            </a:r>
            <a:r>
              <a:rPr lang="en-US" sz="28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HUAIBEI</a:t>
            </a: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Plain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3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165523" y="2286000"/>
            <a:ext cx="308917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ar-MA" sz="6600" dirty="0"/>
              <a:t>شكرا</a:t>
            </a:r>
            <a:endParaRPr lang="fr-FR" altLang="ja-JP" sz="6600" dirty="0" smtClean="0"/>
          </a:p>
          <a:p>
            <a:pPr algn="ctr"/>
            <a:r>
              <a:rPr lang="ja-JP" altLang="fr-FR" sz="6600" dirty="0" smtClean="0"/>
              <a:t>謝</a:t>
            </a:r>
            <a:r>
              <a:rPr lang="ja-JP" altLang="fr-FR" sz="6600" dirty="0"/>
              <a:t>謝您</a:t>
            </a:r>
            <a:endParaRPr lang="fr-FR" sz="6600" dirty="0"/>
          </a:p>
          <a:p>
            <a:pPr algn="ctr"/>
            <a:r>
              <a:rPr lang="fr-FR" sz="5400" dirty="0" err="1"/>
              <a:t>Thank</a:t>
            </a:r>
            <a:r>
              <a:rPr lang="fr-FR" sz="5400" dirty="0"/>
              <a:t> </a:t>
            </a:r>
            <a:r>
              <a:rPr lang="fr-FR" sz="5400" dirty="0" err="1"/>
              <a:t>you</a:t>
            </a:r>
            <a:endParaRPr lang="fr-FR" sz="5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19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9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90056" y="370548"/>
            <a:ext cx="6299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Work Packages</a:t>
            </a:r>
            <a:endParaRPr lang="en-GB" sz="32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6024" y="1620083"/>
            <a:ext cx="8748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WP41:</a:t>
            </a:r>
            <a:r>
              <a:rPr lang="en-US" sz="2000" dirty="0" smtClean="0"/>
              <a:t> Official statistic data collection (Months: 1-6)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WP41.1: Databases on wheat yield for Morocco and China (Done)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WP42:</a:t>
            </a:r>
            <a:r>
              <a:rPr lang="en-US" sz="2000" dirty="0" smtClean="0"/>
              <a:t> Crop biomass (wheat) derived from remote sensing (Months: 9-36)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WP42.1:</a:t>
            </a:r>
            <a:r>
              <a:rPr lang="en-US" sz="2000" dirty="0" smtClean="0"/>
              <a:t> Databases of bio-physical variables </a:t>
            </a:r>
            <a:r>
              <a:rPr lang="en-US" sz="2000" dirty="0" err="1" smtClean="0"/>
              <a:t>NDVI</a:t>
            </a:r>
            <a:r>
              <a:rPr lang="en-US" sz="2000" dirty="0" smtClean="0"/>
              <a:t>, </a:t>
            </a:r>
            <a:r>
              <a:rPr lang="en-US" sz="2000" dirty="0" err="1" smtClean="0"/>
              <a:t>fAPAR</a:t>
            </a:r>
            <a:r>
              <a:rPr lang="en-US" sz="2000" dirty="0" smtClean="0"/>
              <a:t>, </a:t>
            </a:r>
            <a:r>
              <a:rPr lang="en-US" sz="2000" dirty="0" err="1" smtClean="0"/>
              <a:t>DMP</a:t>
            </a:r>
            <a:r>
              <a:rPr lang="en-US" sz="2000" dirty="0" smtClean="0"/>
              <a:t> (Done)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WP42.2:</a:t>
            </a:r>
            <a:r>
              <a:rPr lang="en-US" sz="2000" dirty="0" smtClean="0"/>
              <a:t> RUM databases at county, district or province levels (Done)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WP43:</a:t>
            </a:r>
            <a:r>
              <a:rPr lang="en-US" sz="2000" dirty="0" smtClean="0"/>
              <a:t> Yield estimation for wheat based on remote sensing in Morocco (Months: 11-36)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b="1" dirty="0" smtClean="0"/>
              <a:t>WP43.1:</a:t>
            </a:r>
            <a:r>
              <a:rPr lang="en-US" sz="2000" dirty="0" smtClean="0"/>
              <a:t> Database containing </a:t>
            </a:r>
            <a:r>
              <a:rPr lang="en-US" sz="2000" dirty="0" err="1" smtClean="0"/>
              <a:t>NDVI</a:t>
            </a:r>
            <a:r>
              <a:rPr lang="en-US" sz="2000" dirty="0" smtClean="0"/>
              <a:t> or </a:t>
            </a:r>
            <a:r>
              <a:rPr lang="en-US" sz="2000" dirty="0" err="1" smtClean="0"/>
              <a:t>DMP</a:t>
            </a:r>
            <a:r>
              <a:rPr lang="en-US" sz="2000" dirty="0" smtClean="0"/>
              <a:t> and wheat statistics (Done)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WP43.2:</a:t>
            </a:r>
            <a:r>
              <a:rPr lang="en-US" sz="2000" dirty="0" smtClean="0"/>
              <a:t> Empirical models to forecast wheat yield from </a:t>
            </a:r>
            <a:r>
              <a:rPr lang="en-US" sz="2000" dirty="0" err="1" smtClean="0"/>
              <a:t>NDVI</a:t>
            </a:r>
            <a:r>
              <a:rPr lang="en-US" sz="2000" dirty="0" smtClean="0"/>
              <a:t>, at both national and provincial levels (Done at national level)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WP44:</a:t>
            </a:r>
            <a:r>
              <a:rPr lang="en-US" sz="2000" dirty="0" smtClean="0"/>
              <a:t> Wheat Yield estimation based on remote sensing for </a:t>
            </a:r>
            <a:r>
              <a:rPr lang="en-US" sz="2000" dirty="0" err="1" smtClean="0"/>
              <a:t>HUAIBEI</a:t>
            </a:r>
            <a:r>
              <a:rPr lang="en-US" sz="2000" dirty="0" smtClean="0"/>
              <a:t> Plain (Months: 11-36)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WP44.1:</a:t>
            </a:r>
            <a:r>
              <a:rPr lang="en-US" sz="2000" dirty="0" smtClean="0"/>
              <a:t> Wheat yield prediction models for each of seven districts on the </a:t>
            </a:r>
            <a:r>
              <a:rPr lang="en-US" sz="2000" dirty="0" err="1" smtClean="0"/>
              <a:t>HUAIBEI</a:t>
            </a:r>
            <a:r>
              <a:rPr lang="en-US" sz="2000" dirty="0" smtClean="0"/>
              <a:t> plain (Done)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90056" y="370548"/>
            <a:ext cx="6299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WP41: Official statistic data collection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8287" y="1412776"/>
            <a:ext cx="83021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Morocco: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Official statistics : historical area and production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At province level (smallest available unit): 40 provinces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For soft wheat, durum wheat and barley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From 1978-79 to 2009-2010 cropping season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Shapefiles</a:t>
            </a:r>
            <a:r>
              <a:rPr lang="en-US" sz="2000" dirty="0" smtClean="0"/>
              <a:t> of provinces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All data available in Excel and GIS format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China: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Official statistics: historical area and production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China : at district level  (</a:t>
            </a:r>
            <a:r>
              <a:rPr lang="en-US" sz="2000" dirty="0" err="1" smtClean="0"/>
              <a:t>Huaibei</a:t>
            </a:r>
            <a:r>
              <a:rPr lang="en-US" sz="2000" dirty="0" smtClean="0"/>
              <a:t>, </a:t>
            </a:r>
            <a:r>
              <a:rPr lang="en-US" sz="2000" dirty="0" err="1" smtClean="0"/>
              <a:t>Bozhou</a:t>
            </a:r>
            <a:r>
              <a:rPr lang="en-US" sz="2000" dirty="0" smtClean="0"/>
              <a:t>, Suzhou, Bengbu, </a:t>
            </a:r>
            <a:r>
              <a:rPr lang="en-US" sz="2000" dirty="0" err="1" smtClean="0"/>
              <a:t>Fuyang</a:t>
            </a:r>
            <a:r>
              <a:rPr lang="en-US" sz="2000" dirty="0" smtClean="0"/>
              <a:t> and Huainan)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For wheat and maize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From 2000 to 2009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Shapefile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districts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All data available in Excel format</a:t>
            </a:r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00" y="1624762"/>
            <a:ext cx="6331636" cy="42525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90056" y="370548"/>
            <a:ext cx="6299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WP41: Official statistic 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5940569"/>
            <a:ext cx="698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Inter-annual variation of cereals production and area in Morocco at national level (Data source: Direction of Strategy and Statistics of the Ministry of Agriculture).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390056" y="370548"/>
            <a:ext cx="6299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WP41: Official statistic data collection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714" t="6423" r="5476" b="15955"/>
          <a:stretch/>
        </p:blipFill>
        <p:spPr bwMode="auto">
          <a:xfrm>
            <a:off x="2411760" y="1484784"/>
            <a:ext cx="4032448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576" y="5877272"/>
            <a:ext cx="73448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Provinces of Morocco with their average cereal production (x1000 tons) (1990-2010; Data source: Direction of Strategy and Statistics of the Ministry of Agriculture).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0056" y="188640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WP42: Crop biomass (wheat) derived from remote sensing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7" y="1628800"/>
            <a:ext cx="8365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b="1" dirty="0" smtClean="0"/>
              <a:t>SPOT – </a:t>
            </a:r>
            <a:r>
              <a:rPr lang="fr-FR" sz="2400" b="1" dirty="0" err="1" smtClean="0"/>
              <a:t>VEGETATION</a:t>
            </a:r>
            <a:r>
              <a:rPr lang="fr-FR" sz="2400" b="1" dirty="0" smtClean="0"/>
              <a:t> images </a:t>
            </a:r>
            <a:r>
              <a:rPr lang="en-GB" sz="2400" b="1" dirty="0" smtClean="0"/>
              <a:t>extracted </a:t>
            </a:r>
            <a:r>
              <a:rPr lang="en-GB" sz="2400" b="1" dirty="0"/>
              <a:t>from </a:t>
            </a:r>
            <a:r>
              <a:rPr lang="en-GB" sz="2400" b="1" dirty="0" smtClean="0"/>
              <a:t>global VITO </a:t>
            </a:r>
            <a:r>
              <a:rPr lang="en-GB" sz="2400" b="1" dirty="0"/>
              <a:t>archive.</a:t>
            </a:r>
            <a:endParaRPr lang="fr-FR" sz="2400" b="1" dirty="0"/>
          </a:p>
          <a:p>
            <a:pPr algn="just"/>
            <a:endParaRPr lang="fr-FR" sz="2400" dirty="0" smtClean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Ten-daily </a:t>
            </a:r>
            <a:r>
              <a:rPr lang="en-GB" sz="2400" b="1" dirty="0" smtClean="0">
                <a:solidFill>
                  <a:srgbClr val="0070C0"/>
                </a:solidFill>
              </a:rPr>
              <a:t>series : </a:t>
            </a:r>
            <a:r>
              <a:rPr lang="en-GB" sz="2400" dirty="0" smtClean="0"/>
              <a:t>(</a:t>
            </a:r>
            <a:r>
              <a:rPr lang="en-GB" sz="2400" dirty="0"/>
              <a:t>3 per month, 36 per year), ranging from </a:t>
            </a:r>
            <a:r>
              <a:rPr lang="en-GB" sz="2400" dirty="0" smtClean="0"/>
              <a:t>1999-dekad 1 </a:t>
            </a:r>
            <a:r>
              <a:rPr lang="en-GB" sz="2400" dirty="0"/>
              <a:t>until </a:t>
            </a:r>
            <a:r>
              <a:rPr lang="en-GB" sz="2400" dirty="0" smtClean="0"/>
              <a:t>2009-dekad </a:t>
            </a:r>
            <a:r>
              <a:rPr lang="en-GB" sz="2400" dirty="0"/>
              <a:t>24). In total </a:t>
            </a:r>
            <a:r>
              <a:rPr lang="en-GB" sz="2400" dirty="0" smtClean="0"/>
              <a:t>396 </a:t>
            </a:r>
            <a:r>
              <a:rPr lang="en-GB" sz="2400" dirty="0" err="1"/>
              <a:t>dekads</a:t>
            </a:r>
            <a:r>
              <a:rPr lang="en-GB" sz="2400" dirty="0"/>
              <a:t>.</a:t>
            </a:r>
            <a:endParaRPr lang="fr-FR" sz="24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</a:rPr>
              <a:t>Five variables: </a:t>
            </a:r>
            <a:endParaRPr lang="fr-FR" sz="2400" b="1" dirty="0">
              <a:solidFill>
                <a:srgbClr val="0070C0"/>
              </a:solidFill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2400" dirty="0"/>
              <a:t>Non-smoothed </a:t>
            </a:r>
            <a:r>
              <a:rPr lang="en-GB" sz="2400" dirty="0" err="1"/>
              <a:t>i-NDVI</a:t>
            </a:r>
            <a:r>
              <a:rPr lang="en-GB" sz="2400" dirty="0"/>
              <a:t> and a-</a:t>
            </a:r>
            <a:r>
              <a:rPr lang="en-GB" sz="2400" dirty="0" err="1"/>
              <a:t>fAPAR</a:t>
            </a:r>
            <a:endParaRPr lang="fr-FR" sz="2400" dirty="0"/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2400" dirty="0"/>
              <a:t>Smoothed k-</a:t>
            </a:r>
            <a:r>
              <a:rPr lang="en-GB" sz="2400" dirty="0" err="1"/>
              <a:t>NDVI</a:t>
            </a:r>
            <a:r>
              <a:rPr lang="en-GB" sz="2400" dirty="0"/>
              <a:t> and b-</a:t>
            </a:r>
            <a:r>
              <a:rPr lang="en-GB" sz="2400" dirty="0" err="1"/>
              <a:t>fAPAR</a:t>
            </a:r>
            <a:r>
              <a:rPr lang="en-GB" sz="2400" dirty="0"/>
              <a:t> (all cloudy and missing observations were detected and replaced with more logical, interpolated values).</a:t>
            </a:r>
            <a:endParaRPr lang="fr-FR" sz="2400" dirty="0"/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2400" dirty="0"/>
              <a:t>y-</a:t>
            </a:r>
            <a:r>
              <a:rPr lang="en-GB" sz="2400" dirty="0" err="1"/>
              <a:t>DMP</a:t>
            </a:r>
            <a:r>
              <a:rPr lang="en-GB" sz="2400" dirty="0"/>
              <a:t>: Dry Matter Productivity from smoothed b-</a:t>
            </a:r>
            <a:r>
              <a:rPr lang="en-GB" sz="2400" dirty="0" err="1"/>
              <a:t>fAPAR</a:t>
            </a:r>
            <a:r>
              <a:rPr lang="en-GB" sz="2400" dirty="0"/>
              <a:t> and </a:t>
            </a:r>
            <a:r>
              <a:rPr lang="en-US" sz="2400" i="1" dirty="0" smtClean="0"/>
              <a:t>European </a:t>
            </a:r>
            <a:r>
              <a:rPr lang="en-US" sz="2400" i="1" dirty="0"/>
              <a:t>Centre for Medium-Range Weather </a:t>
            </a:r>
            <a:r>
              <a:rPr lang="en-US" sz="2400" i="1" dirty="0" smtClean="0"/>
              <a:t>Forecasts </a:t>
            </a:r>
            <a:r>
              <a:rPr lang="en-US" sz="2400" dirty="0" smtClean="0"/>
              <a:t>(</a:t>
            </a:r>
            <a:r>
              <a:rPr lang="en-GB" sz="2400" dirty="0" err="1" smtClean="0"/>
              <a:t>ECMWF</a:t>
            </a:r>
            <a:r>
              <a:rPr lang="en-GB" sz="2400" dirty="0" smtClean="0"/>
              <a:t>) </a:t>
            </a:r>
            <a:r>
              <a:rPr lang="en-GB" sz="2400" dirty="0" err="1"/>
              <a:t>meteodata</a:t>
            </a:r>
            <a:r>
              <a:rPr lang="en-GB" sz="2400" dirty="0" smtClean="0"/>
              <a:t>.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0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4127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>
                <a:solidFill>
                  <a:srgbClr val="0070C0"/>
                </a:solidFill>
              </a:rPr>
              <a:t>Cropmask</a:t>
            </a:r>
            <a:r>
              <a:rPr lang="en-GB" sz="2400" b="1" dirty="0" smtClean="0"/>
              <a:t> (</a:t>
            </a:r>
            <a:r>
              <a:rPr lang="en-GB" sz="2400" b="1" dirty="0" err="1" smtClean="0"/>
              <a:t>JRC-MARSOP</a:t>
            </a:r>
            <a:r>
              <a:rPr lang="en-GB" sz="2400" b="1" dirty="0" smtClean="0"/>
              <a:t> project) applied to SPOT Images, derived </a:t>
            </a:r>
            <a:r>
              <a:rPr lang="en-GB" sz="2400" b="1" dirty="0"/>
              <a:t>from the 300m-resolution Land Use map GlobCover-v2.2, but </a:t>
            </a:r>
            <a:r>
              <a:rPr lang="en-GB" sz="2400" b="1" dirty="0" err="1"/>
              <a:t>JRC</a:t>
            </a:r>
            <a:r>
              <a:rPr lang="en-GB" sz="2400" b="1" dirty="0"/>
              <a:t> adapted/corrected it in many ways. </a:t>
            </a:r>
            <a:endParaRPr lang="fr-FR" sz="2400" b="1" dirty="0"/>
          </a:p>
        </p:txBody>
      </p:sp>
      <p:pic>
        <p:nvPicPr>
          <p:cNvPr id="6" name="Picture 28" descr="glcropv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280"/>
            <a:ext cx="2288273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9" descr="gtopo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976" y="3429280"/>
            <a:ext cx="2288273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0" descr="glcovgra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29280"/>
            <a:ext cx="2288273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5" y="2852936"/>
            <a:ext cx="84718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err="1" smtClean="0"/>
              <a:t>Huabei</a:t>
            </a:r>
            <a:r>
              <a:rPr lang="fr-FR" sz="2000" b="1" dirty="0" smtClean="0"/>
              <a:t> in China : </a:t>
            </a:r>
            <a:r>
              <a:rPr lang="en-GB" sz="2000" i="1" dirty="0"/>
              <a:t>cropland is predominant, while grassland is rather exceptional</a:t>
            </a: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0056" y="188640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WP42: Crop biomass (wheat) derived from remote sensing </a:t>
            </a:r>
          </a:p>
        </p:txBody>
      </p:sp>
    </p:spTree>
    <p:extLst>
      <p:ext uri="{BB962C8B-B14F-4D97-AF65-F5344CB8AC3E}">
        <p14:creationId xmlns="" xmlns:p14="http://schemas.microsoft.com/office/powerpoint/2010/main" val="12640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4444826"/>
              </p:ext>
            </p:extLst>
          </p:nvPr>
        </p:nvGraphicFramePr>
        <p:xfrm>
          <a:off x="263347" y="2636912"/>
          <a:ext cx="8557118" cy="206550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47920"/>
                <a:gridCol w="347472"/>
                <a:gridCol w="347472"/>
                <a:gridCol w="352508"/>
                <a:gridCol w="347472"/>
                <a:gridCol w="347472"/>
                <a:gridCol w="352508"/>
                <a:gridCol w="409110"/>
                <a:gridCol w="352508"/>
                <a:gridCol w="352508"/>
                <a:gridCol w="352508"/>
                <a:gridCol w="352508"/>
                <a:gridCol w="352508"/>
                <a:gridCol w="352508"/>
                <a:gridCol w="352508"/>
                <a:gridCol w="352508"/>
                <a:gridCol w="347472"/>
                <a:gridCol w="347472"/>
                <a:gridCol w="352508"/>
                <a:gridCol w="347472"/>
                <a:gridCol w="347472"/>
                <a:gridCol w="352508"/>
                <a:gridCol w="790216"/>
              </a:tblGrid>
              <a:tr h="118299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January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February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March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April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…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…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…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November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December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Wheat</a:t>
                      </a:r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yield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…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…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</a:rPr>
                        <a:t>…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 anchor="b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0,302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0,328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0,357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0,453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0,383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0,449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0,544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0,562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0,56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0,252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0,221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0,215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0,206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0,219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0,196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0,177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0,155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0,151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0,156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0,265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0,358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0,482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0,562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0,617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0,592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0,258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0,216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0,202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0,188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0,187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0,193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3,6945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0,142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0,125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0,135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0,221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0,249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0,299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0,339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0,409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0,495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0,536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0,524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0,267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0,281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0,305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0,325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0,356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0,417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5,2690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0,443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0,467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0,524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0,628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0,678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0,703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0,722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0,657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0,263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0,274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0,297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0,307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0,289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0,291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4,6574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0,316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0,341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0,363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0,385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0,413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0,474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0,624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0,682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0,704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0,713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0,217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0,213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0,243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0,247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0,261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0,257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4,2794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0,257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0,265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0,281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0,302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0,344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0,441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0,552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0,591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0,655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0,707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0,726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0,702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0,248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0,303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0,348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0,405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0,412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5,3774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0,385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0,374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0,416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0,453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0,484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0,538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0,609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0,672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0,721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0,716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0,255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0,317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0,422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0,408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0,379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5,3295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0,356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0,324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0,334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0,386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0,433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0,489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0,557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0,659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0,709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0,686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0,656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0,309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0,349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0,364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0,389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0,415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0,423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6,0515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0,392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0,498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0,567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0,619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0,685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0,717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0,736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0,742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0,277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0,318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0,367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0,377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0,403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0,446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5,8683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0,473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0,455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0,439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0,453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0,664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0,702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0,723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0,738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0,741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0,453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0,489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0,497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0,489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0,484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6,4350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  <a:tr h="118299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0,495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0,457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0,459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0,476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0,503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0,543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0,636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0,676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0,721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0,733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0,735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0,322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0,278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0,272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0,282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0,298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0,321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6,3967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40" marR="4140" marT="414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844824"/>
            <a:ext cx="470840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err="1" smtClean="0"/>
              <a:t>Example</a:t>
            </a:r>
            <a:r>
              <a:rPr lang="fr-FR" sz="2400" b="1" dirty="0" smtClean="0"/>
              <a:t> : k-</a:t>
            </a:r>
            <a:r>
              <a:rPr lang="fr-FR" sz="2400" b="1" dirty="0" err="1" smtClean="0"/>
              <a:t>NDVI</a:t>
            </a:r>
            <a:r>
              <a:rPr lang="fr-FR" sz="2400" b="1" dirty="0" smtClean="0"/>
              <a:t> in Huaibei district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0056" y="188640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WP42: Crop biomass (wheat) derived from remote sensing </a:t>
            </a:r>
          </a:p>
        </p:txBody>
      </p:sp>
    </p:spTree>
    <p:extLst>
      <p:ext uri="{BB962C8B-B14F-4D97-AF65-F5344CB8AC3E}">
        <p14:creationId xmlns="" xmlns:p14="http://schemas.microsoft.com/office/powerpoint/2010/main" val="11681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8" y="2852936"/>
            <a:ext cx="4319988" cy="28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90056" y="78161"/>
            <a:ext cx="629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WP43: Yield estimation for wheat based on remote sensing in Morocco</a:t>
            </a:r>
            <a:endParaRPr lang="en-GB" sz="28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pPr/>
              <a:t>9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12776"/>
            <a:ext cx="8545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 err="1"/>
              <a:t>NDVI</a:t>
            </a:r>
            <a:r>
              <a:rPr lang="en-GB" dirty="0"/>
              <a:t> of croplands is a strong indicator of cereal yields at national as well as at agro-ecological zone </a:t>
            </a:r>
            <a:r>
              <a:rPr lang="en-GB" dirty="0" smtClean="0"/>
              <a:t>levels.</a:t>
            </a:r>
            <a:endParaRPr lang="fr-FR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 smtClean="0"/>
              <a:t>The relationship between cereal yields and cumulated </a:t>
            </a:r>
            <a:r>
              <a:rPr lang="en-GB" dirty="0" err="1" smtClean="0"/>
              <a:t>NDVI</a:t>
            </a:r>
            <a:r>
              <a:rPr lang="en-GB" dirty="0" smtClean="0"/>
              <a:t> (from February </a:t>
            </a:r>
            <a:r>
              <a:rPr lang="en-GB" dirty="0"/>
              <a:t>to </a:t>
            </a:r>
            <a:r>
              <a:rPr lang="en-GB" dirty="0" smtClean="0"/>
              <a:t>March) </a:t>
            </a:r>
            <a:r>
              <a:rPr lang="en-GB" dirty="0"/>
              <a:t>is linear for soft wheat, durum and </a:t>
            </a:r>
            <a:r>
              <a:rPr lang="en-GB" dirty="0" smtClean="0"/>
              <a:t>barley.</a:t>
            </a:r>
          </a:p>
        </p:txBody>
      </p:sp>
    </p:spTree>
    <p:extLst>
      <p:ext uri="{BB962C8B-B14F-4D97-AF65-F5344CB8AC3E}">
        <p14:creationId xmlns="" xmlns:p14="http://schemas.microsoft.com/office/powerpoint/2010/main" val="30304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1297</Words>
  <Application>Microsoft Office PowerPoint</Application>
  <PresentationFormat>Affichage à l'écran (4:3)</PresentationFormat>
  <Paragraphs>391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Riad</dc:creator>
  <cp:lastModifiedBy>Rania</cp:lastModifiedBy>
  <cp:revision>145</cp:revision>
  <dcterms:created xsi:type="dcterms:W3CDTF">2011-10-10T16:25:15Z</dcterms:created>
  <dcterms:modified xsi:type="dcterms:W3CDTF">2011-11-23T10:05:41Z</dcterms:modified>
</cp:coreProperties>
</file>