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7" r:id="rId4"/>
    <p:sldId id="259" r:id="rId5"/>
    <p:sldId id="267" r:id="rId6"/>
    <p:sldId id="268" r:id="rId7"/>
    <p:sldId id="269" r:id="rId8"/>
    <p:sldId id="271" r:id="rId9"/>
    <p:sldId id="272" r:id="rId10"/>
    <p:sldId id="321" r:id="rId11"/>
    <p:sldId id="299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63" r:id="rId26"/>
    <p:sldId id="262" r:id="rId27"/>
    <p:sldId id="297" r:id="rId28"/>
    <p:sldId id="322" r:id="rId29"/>
    <p:sldId id="316" r:id="rId30"/>
    <p:sldId id="317" r:id="rId31"/>
    <p:sldId id="318" r:id="rId32"/>
    <p:sldId id="315" r:id="rId33"/>
    <p:sldId id="260" r:id="rId34"/>
    <p:sldId id="298" r:id="rId35"/>
    <p:sldId id="274" r:id="rId36"/>
    <p:sldId id="275" r:id="rId37"/>
    <p:sldId id="279" r:id="rId38"/>
    <p:sldId id="278" r:id="rId39"/>
    <p:sldId id="277" r:id="rId40"/>
    <p:sldId id="280" r:id="rId41"/>
    <p:sldId id="276" r:id="rId42"/>
    <p:sldId id="319" r:id="rId43"/>
    <p:sldId id="320" r:id="rId44"/>
    <p:sldId id="273" r:id="rId4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L:\&#27604;&#21033;&#26102;&#21512;&#20316;&#39033;&#30446;FP7\&#23433;&#24509;&#30465;&#33945;&#22478;&#21439;\NDVI&#28388;&#27874;\EVI_NDVI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L:\&#27604;&#21033;&#26102;&#21512;&#20316;&#39033;&#30446;FP7\&#23433;&#24509;&#30465;&#33945;&#22478;&#21439;\NDVI&#28388;&#27874;\EVI_NDVI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L:\&#27604;&#21033;&#26102;&#21512;&#20316;&#39033;&#30446;FP7\&#23433;&#24509;&#30465;&#33945;&#22478;&#21439;\NDVI&#28388;&#27874;\EVI_ND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CN" dirty="0" smtClean="0">
                <a:effectLst/>
              </a:rPr>
              <a:t>Total </a:t>
            </a:r>
            <a:r>
              <a:rPr lang="en-US" altLang="zh-CN" dirty="0">
                <a:effectLst/>
              </a:rPr>
              <a:t>grain </a:t>
            </a:r>
            <a:r>
              <a:rPr lang="en-US" altLang="zh-CN" dirty="0" smtClean="0">
                <a:effectLst/>
              </a:rPr>
              <a:t>crop production of</a:t>
            </a:r>
            <a:r>
              <a:rPr lang="en-US" altLang="zh-CN" baseline="0" dirty="0" smtClean="0">
                <a:effectLst/>
              </a:rPr>
              <a:t> </a:t>
            </a:r>
            <a:r>
              <a:rPr lang="en-US" altLang="zh-CN" baseline="0" dirty="0">
                <a:effectLst/>
              </a:rPr>
              <a:t>Anhui </a:t>
            </a:r>
            <a:r>
              <a:rPr lang="en-US" altLang="zh-CN" baseline="0" dirty="0" smtClean="0">
                <a:effectLst/>
              </a:rPr>
              <a:t>province (</a:t>
            </a:r>
            <a:r>
              <a:rPr lang="en-US" altLang="zh-CN" baseline="0" dirty="0">
                <a:effectLst/>
              </a:rPr>
              <a:t>ton)</a:t>
            </a:r>
            <a:endParaRPr lang="en-US" altLang="zh-CN" dirty="0">
              <a:effectLst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Sheet1!$C$2:$K$2</c:f>
              <c:strCache>
                <c:ptCount val="9"/>
                <c:pt idx="0">
                  <c:v>2001年</c:v>
                </c:pt>
                <c:pt idx="1">
                  <c:v>2002年</c:v>
                </c:pt>
                <c:pt idx="2">
                  <c:v>2003年</c:v>
                </c:pt>
                <c:pt idx="3">
                  <c:v>2004年</c:v>
                </c:pt>
                <c:pt idx="4">
                  <c:v>2005年</c:v>
                </c:pt>
                <c:pt idx="5">
                  <c:v>2006年</c:v>
                </c:pt>
                <c:pt idx="6">
                  <c:v>2007年</c:v>
                </c:pt>
                <c:pt idx="7">
                  <c:v>2008年</c:v>
                </c:pt>
                <c:pt idx="8">
                  <c:v>2009年</c:v>
                </c:pt>
              </c:strCache>
            </c:strRef>
          </c:cat>
          <c:val>
            <c:numRef>
              <c:f>Sheet1!$C$3:$K$3</c:f>
              <c:numCache>
                <c:formatCode>General</c:formatCode>
                <c:ptCount val="9"/>
                <c:pt idx="0">
                  <c:v>25394659</c:v>
                </c:pt>
                <c:pt idx="1">
                  <c:v>27613547</c:v>
                </c:pt>
                <c:pt idx="2">
                  <c:v>19161450</c:v>
                </c:pt>
                <c:pt idx="3">
                  <c:v>31626498</c:v>
                </c:pt>
                <c:pt idx="4">
                  <c:v>29935940</c:v>
                </c:pt>
                <c:pt idx="5">
                  <c:v>34453767</c:v>
                </c:pt>
                <c:pt idx="6">
                  <c:v>33059305</c:v>
                </c:pt>
                <c:pt idx="7">
                  <c:v>36864998</c:v>
                </c:pt>
                <c:pt idx="8">
                  <c:v>38161261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5246208"/>
        <c:axId val="75268480"/>
        <c:axId val="0"/>
      </c:bar3DChart>
      <c:catAx>
        <c:axId val="75246208"/>
        <c:scaling>
          <c:orientation val="minMax"/>
        </c:scaling>
        <c:delete val="0"/>
        <c:axPos val="b"/>
        <c:majorTickMark val="out"/>
        <c:minorTickMark val="none"/>
        <c:tickLblPos val="nextTo"/>
        <c:crossAx val="75268480"/>
        <c:crosses val="autoZero"/>
        <c:auto val="1"/>
        <c:lblAlgn val="ctr"/>
        <c:lblOffset val="100"/>
        <c:noMultiLvlLbl val="0"/>
      </c:catAx>
      <c:valAx>
        <c:axId val="75268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246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114957842149797E-2"/>
          <c:y val="3.3634283690700997E-2"/>
          <c:w val="0.60005660528077198"/>
          <c:h val="0.85146876041550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农作物播种面积 Total Sown Area</c:v>
                </c:pt>
              </c:strCache>
            </c:strRef>
          </c:tx>
          <c:invertIfNegative val="0"/>
          <c:cat>
            <c:strRef>
              <c:f>Sheet2!$A$2:$A$11</c:f>
              <c:strCache>
                <c:ptCount val="10"/>
                <c:pt idx="0">
                  <c:v>2000年</c:v>
                </c:pt>
                <c:pt idx="1">
                  <c:v>2001年</c:v>
                </c:pt>
                <c:pt idx="2">
                  <c:v>2002年</c:v>
                </c:pt>
                <c:pt idx="3">
                  <c:v>2003年</c:v>
                </c:pt>
                <c:pt idx="4">
                  <c:v>2004年</c:v>
                </c:pt>
                <c:pt idx="5">
                  <c:v>2005年</c:v>
                </c:pt>
                <c:pt idx="6">
                  <c:v>2006年</c:v>
                </c:pt>
                <c:pt idx="7">
                  <c:v>2007年</c:v>
                </c:pt>
                <c:pt idx="8">
                  <c:v>2008年</c:v>
                </c:pt>
                <c:pt idx="9">
                  <c:v>2009年</c:v>
                </c:pt>
              </c:strCache>
            </c:strRef>
          </c:cat>
          <c:val>
            <c:numRef>
              <c:f>Sheet2!$B$2:$B$11</c:f>
              <c:numCache>
                <c:formatCode>General</c:formatCode>
                <c:ptCount val="10"/>
                <c:pt idx="0">
                  <c:v>8418011</c:v>
                </c:pt>
                <c:pt idx="1">
                  <c:v>8236307</c:v>
                </c:pt>
                <c:pt idx="2">
                  <c:v>8405027</c:v>
                </c:pt>
                <c:pt idx="3" formatCode="0">
                  <c:v>8424435</c:v>
                </c:pt>
                <c:pt idx="4" formatCode="0">
                  <c:v>8632193</c:v>
                </c:pt>
                <c:pt idx="5">
                  <c:v>8755190</c:v>
                </c:pt>
                <c:pt idx="6" formatCode="0">
                  <c:v>8802290</c:v>
                </c:pt>
                <c:pt idx="7">
                  <c:v>8853870</c:v>
                </c:pt>
                <c:pt idx="8">
                  <c:v>8967899</c:v>
                </c:pt>
                <c:pt idx="9">
                  <c:v>9009851</c:v>
                </c:pt>
              </c:numCache>
            </c:numRef>
          </c:val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粮食作物播种面积Sown Area of Grain Crops</c:v>
                </c:pt>
              </c:strCache>
            </c:strRef>
          </c:tx>
          <c:invertIfNegative val="0"/>
          <c:cat>
            <c:strRef>
              <c:f>Sheet2!$A$2:$A$11</c:f>
              <c:strCache>
                <c:ptCount val="10"/>
                <c:pt idx="0">
                  <c:v>2000年</c:v>
                </c:pt>
                <c:pt idx="1">
                  <c:v>2001年</c:v>
                </c:pt>
                <c:pt idx="2">
                  <c:v>2002年</c:v>
                </c:pt>
                <c:pt idx="3">
                  <c:v>2003年</c:v>
                </c:pt>
                <c:pt idx="4">
                  <c:v>2004年</c:v>
                </c:pt>
                <c:pt idx="5">
                  <c:v>2005年</c:v>
                </c:pt>
                <c:pt idx="6">
                  <c:v>2006年</c:v>
                </c:pt>
                <c:pt idx="7">
                  <c:v>2007年</c:v>
                </c:pt>
                <c:pt idx="8">
                  <c:v>2008年</c:v>
                </c:pt>
                <c:pt idx="9">
                  <c:v>2009年</c:v>
                </c:pt>
              </c:strCache>
            </c:strRef>
          </c:cat>
          <c:val>
            <c:numRef>
              <c:f>Sheet2!$C$2:$C$11</c:f>
              <c:numCache>
                <c:formatCode>General</c:formatCode>
                <c:ptCount val="10"/>
                <c:pt idx="0">
                  <c:v>5565583</c:v>
                </c:pt>
                <c:pt idx="1">
                  <c:v>5298789</c:v>
                </c:pt>
                <c:pt idx="2">
                  <c:v>5456194</c:v>
                </c:pt>
                <c:pt idx="3" formatCode="0">
                  <c:v>5404936</c:v>
                </c:pt>
                <c:pt idx="4" formatCode="0">
                  <c:v>5726777</c:v>
                </c:pt>
                <c:pt idx="5">
                  <c:v>5988095</c:v>
                </c:pt>
                <c:pt idx="6" formatCode="0">
                  <c:v>6168322</c:v>
                </c:pt>
                <c:pt idx="7">
                  <c:v>6477810</c:v>
                </c:pt>
                <c:pt idx="8">
                  <c:v>6561147</c:v>
                </c:pt>
                <c:pt idx="9">
                  <c:v>6603295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8256000"/>
        <c:axId val="98257536"/>
        <c:axId val="0"/>
      </c:bar3DChart>
      <c:catAx>
        <c:axId val="98256000"/>
        <c:scaling>
          <c:orientation val="minMax"/>
        </c:scaling>
        <c:delete val="0"/>
        <c:axPos val="b"/>
        <c:majorTickMark val="out"/>
        <c:minorTickMark val="none"/>
        <c:tickLblPos val="nextTo"/>
        <c:crossAx val="98257536"/>
        <c:crosses val="autoZero"/>
        <c:auto val="1"/>
        <c:lblAlgn val="ctr"/>
        <c:lblOffset val="100"/>
        <c:noMultiLvlLbl val="0"/>
      </c:catAx>
      <c:valAx>
        <c:axId val="98257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25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962589556164998"/>
          <c:y val="0.25130853516276003"/>
          <c:w val="0.33037410443835002"/>
          <c:h val="0.28233270132832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NDVI!$F$2</c:f>
              <c:strCache>
                <c:ptCount val="1"/>
                <c:pt idx="0">
                  <c:v>Region_NDVI_Original</c:v>
                </c:pt>
              </c:strCache>
            </c:strRef>
          </c:tx>
          <c:marker>
            <c:symbol val="none"/>
          </c:marker>
          <c:val>
            <c:numRef>
              <c:f>NDVI!$F$3:$F$38</c:f>
              <c:numCache>
                <c:formatCode>General</c:formatCode>
                <c:ptCount val="36"/>
                <c:pt idx="0">
                  <c:v>36.205227000000001</c:v>
                </c:pt>
                <c:pt idx="1">
                  <c:v>29.440428000000001</c:v>
                </c:pt>
                <c:pt idx="2">
                  <c:v>32.887836</c:v>
                </c:pt>
                <c:pt idx="3">
                  <c:v>34.121231000000002</c:v>
                </c:pt>
                <c:pt idx="4">
                  <c:v>33.336742000000001</c:v>
                </c:pt>
                <c:pt idx="5">
                  <c:v>31.355212999999999</c:v>
                </c:pt>
                <c:pt idx="6">
                  <c:v>29.350556999999991</c:v>
                </c:pt>
                <c:pt idx="7">
                  <c:v>27.049509</c:v>
                </c:pt>
                <c:pt idx="8">
                  <c:v>26.818204999999999</c:v>
                </c:pt>
                <c:pt idx="9">
                  <c:v>25.322592</c:v>
                </c:pt>
                <c:pt idx="10">
                  <c:v>27.411481999999999</c:v>
                </c:pt>
                <c:pt idx="11">
                  <c:v>23.984406</c:v>
                </c:pt>
                <c:pt idx="12">
                  <c:v>29.992541999999979</c:v>
                </c:pt>
                <c:pt idx="13">
                  <c:v>37.002842000000001</c:v>
                </c:pt>
                <c:pt idx="14">
                  <c:v>41.122631000000013</c:v>
                </c:pt>
                <c:pt idx="15">
                  <c:v>41.963623000000013</c:v>
                </c:pt>
                <c:pt idx="16">
                  <c:v>51.035747999999998</c:v>
                </c:pt>
                <c:pt idx="17">
                  <c:v>52.346249</c:v>
                </c:pt>
                <c:pt idx="18">
                  <c:v>49.839260000000003</c:v>
                </c:pt>
                <c:pt idx="19">
                  <c:v>55.443935000000003</c:v>
                </c:pt>
                <c:pt idx="20">
                  <c:v>45.311832000000003</c:v>
                </c:pt>
                <c:pt idx="21">
                  <c:v>41.594486000000003</c:v>
                </c:pt>
                <c:pt idx="22">
                  <c:v>30.083811000000001</c:v>
                </c:pt>
                <c:pt idx="23">
                  <c:v>44.234549999999999</c:v>
                </c:pt>
                <c:pt idx="24">
                  <c:v>53.902168000000003</c:v>
                </c:pt>
                <c:pt idx="25">
                  <c:v>46.938507000000001</c:v>
                </c:pt>
                <c:pt idx="26">
                  <c:v>61.388320999999998</c:v>
                </c:pt>
                <c:pt idx="27">
                  <c:v>55.116397999999997</c:v>
                </c:pt>
                <c:pt idx="28">
                  <c:v>58.364055999999998</c:v>
                </c:pt>
                <c:pt idx="29">
                  <c:v>54.079834000000012</c:v>
                </c:pt>
                <c:pt idx="30">
                  <c:v>60.172535000000003</c:v>
                </c:pt>
                <c:pt idx="31">
                  <c:v>54.120415000000001</c:v>
                </c:pt>
                <c:pt idx="32">
                  <c:v>51.164097000000012</c:v>
                </c:pt>
                <c:pt idx="33">
                  <c:v>40.830116000000011</c:v>
                </c:pt>
                <c:pt idx="34">
                  <c:v>43.636803</c:v>
                </c:pt>
                <c:pt idx="35">
                  <c:v>33.273079000000003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NDVI!$G$2</c:f>
              <c:strCache>
                <c:ptCount val="1"/>
                <c:pt idx="0">
                  <c:v>Region_NDVI_Filter</c:v>
                </c:pt>
              </c:strCache>
            </c:strRef>
          </c:tx>
          <c:marker>
            <c:symbol val="none"/>
          </c:marker>
          <c:val>
            <c:numRef>
              <c:f>NDVI!$G$3:$G$38</c:f>
              <c:numCache>
                <c:formatCode>General</c:formatCode>
                <c:ptCount val="36"/>
                <c:pt idx="0">
                  <c:v>35.980342999999998</c:v>
                </c:pt>
                <c:pt idx="1">
                  <c:v>33.064190000000011</c:v>
                </c:pt>
                <c:pt idx="2">
                  <c:v>34.657223000000002</c:v>
                </c:pt>
                <c:pt idx="3">
                  <c:v>35.473129</c:v>
                </c:pt>
                <c:pt idx="4">
                  <c:v>34.746510000000001</c:v>
                </c:pt>
                <c:pt idx="5">
                  <c:v>32.673771000000002</c:v>
                </c:pt>
                <c:pt idx="6">
                  <c:v>30.756294</c:v>
                </c:pt>
                <c:pt idx="7">
                  <c:v>28.778112</c:v>
                </c:pt>
                <c:pt idx="8">
                  <c:v>27.827673000000001</c:v>
                </c:pt>
                <c:pt idx="9">
                  <c:v>27.495294999999999</c:v>
                </c:pt>
                <c:pt idx="10">
                  <c:v>28.332972999999999</c:v>
                </c:pt>
                <c:pt idx="11">
                  <c:v>29.315843999999991</c:v>
                </c:pt>
                <c:pt idx="12">
                  <c:v>33.310471</c:v>
                </c:pt>
                <c:pt idx="13">
                  <c:v>38.631377999999998</c:v>
                </c:pt>
                <c:pt idx="14">
                  <c:v>42.489845000000003</c:v>
                </c:pt>
                <c:pt idx="15">
                  <c:v>47.057678000000003</c:v>
                </c:pt>
                <c:pt idx="16">
                  <c:v>52.346375000000002</c:v>
                </c:pt>
                <c:pt idx="17">
                  <c:v>53.648918000000002</c:v>
                </c:pt>
                <c:pt idx="18">
                  <c:v>54.259361000000013</c:v>
                </c:pt>
                <c:pt idx="19">
                  <c:v>55.464100000000002</c:v>
                </c:pt>
                <c:pt idx="20">
                  <c:v>50.866717999999999</c:v>
                </c:pt>
                <c:pt idx="21">
                  <c:v>47.359420999999998</c:v>
                </c:pt>
                <c:pt idx="22">
                  <c:v>47.240749000000001</c:v>
                </c:pt>
                <c:pt idx="23">
                  <c:v>50.754364000000002</c:v>
                </c:pt>
                <c:pt idx="24">
                  <c:v>55.049809000000003</c:v>
                </c:pt>
                <c:pt idx="25">
                  <c:v>57.842316000000011</c:v>
                </c:pt>
                <c:pt idx="26">
                  <c:v>61.740166000000002</c:v>
                </c:pt>
                <c:pt idx="27">
                  <c:v>61.537743000000013</c:v>
                </c:pt>
                <c:pt idx="28">
                  <c:v>61.362732000000001</c:v>
                </c:pt>
                <c:pt idx="29">
                  <c:v>61.780971999999998</c:v>
                </c:pt>
                <c:pt idx="30">
                  <c:v>61.861091999999999</c:v>
                </c:pt>
                <c:pt idx="31">
                  <c:v>58.989780000000003</c:v>
                </c:pt>
                <c:pt idx="32">
                  <c:v>53.999477000000013</c:v>
                </c:pt>
                <c:pt idx="33">
                  <c:v>48.910705999999998</c:v>
                </c:pt>
                <c:pt idx="34">
                  <c:v>45.118729000000002</c:v>
                </c:pt>
                <c:pt idx="35">
                  <c:v>34.318019999999997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390016"/>
        <c:axId val="98391936"/>
      </c:lineChart>
      <c:catAx>
        <c:axId val="98390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zh-CN" altLang="en-US" dirty="0" smtClean="0"/>
                  <a:t>旬 </a:t>
                </a:r>
                <a:r>
                  <a:rPr lang="en-US" altLang="zh-CN" dirty="0" smtClean="0"/>
                  <a:t>Decade</a:t>
                </a:r>
                <a:endParaRPr lang="zh-CN" altLang="en-US" dirty="0"/>
              </a:p>
            </c:rich>
          </c:tx>
          <c:layout/>
          <c:overlay val="0"/>
        </c:title>
        <c:majorTickMark val="in"/>
        <c:minorTickMark val="none"/>
        <c:tickLblPos val="nextTo"/>
        <c:spPr>
          <a:ln w="15875">
            <a:solidFill>
              <a:schemeClr val="tx1"/>
            </a:solidFill>
          </a:ln>
        </c:spPr>
        <c:crossAx val="98391936"/>
        <c:crosses val="autoZero"/>
        <c:auto val="1"/>
        <c:lblAlgn val="ctr"/>
        <c:lblOffset val="100"/>
        <c:noMultiLvlLbl val="0"/>
      </c:catAx>
      <c:valAx>
        <c:axId val="98391936"/>
        <c:scaling>
          <c:orientation val="minMax"/>
          <c:min val="2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15875">
            <a:solidFill>
              <a:schemeClr val="tx1"/>
            </a:solidFill>
          </a:ln>
        </c:spPr>
        <c:crossAx val="9839001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05555555555556"/>
          <c:y val="6.8676727909011401E-2"/>
          <c:w val="0.44147353455818"/>
          <c:h val="0.16357247010790299"/>
        </c:manualLayout>
      </c:layout>
      <c:overlay val="1"/>
    </c:legend>
    <c:plotVisOnly val="1"/>
    <c:dispBlanksAs val="gap"/>
    <c:showDLblsOverMax val="0"/>
  </c:chart>
  <c:spPr>
    <a:solidFill>
      <a:schemeClr val="bg1">
        <a:lumMod val="95000"/>
      </a:schemeClr>
    </a:solidFill>
    <a:ln w="38100">
      <a:solidFill>
        <a:srgbClr val="00B050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EVI!$F$2</c:f>
              <c:strCache>
                <c:ptCount val="1"/>
                <c:pt idx="0">
                  <c:v>Region_EVI_Original</c:v>
                </c:pt>
              </c:strCache>
            </c:strRef>
          </c:tx>
          <c:marker>
            <c:symbol val="none"/>
          </c:marker>
          <c:val>
            <c:numRef>
              <c:f>EVI!$F$3:$F$38</c:f>
              <c:numCache>
                <c:formatCode>General</c:formatCode>
                <c:ptCount val="36"/>
                <c:pt idx="0">
                  <c:v>28.822127999999999</c:v>
                </c:pt>
                <c:pt idx="1">
                  <c:v>29.171050999999999</c:v>
                </c:pt>
                <c:pt idx="2">
                  <c:v>26.484826999999999</c:v>
                </c:pt>
                <c:pt idx="3">
                  <c:v>30.787942999999981</c:v>
                </c:pt>
                <c:pt idx="4">
                  <c:v>25.844629000000001</c:v>
                </c:pt>
                <c:pt idx="5">
                  <c:v>32.074108000000003</c:v>
                </c:pt>
                <c:pt idx="6">
                  <c:v>27.973486000000001</c:v>
                </c:pt>
                <c:pt idx="7">
                  <c:v>21.300059999999991</c:v>
                </c:pt>
                <c:pt idx="8">
                  <c:v>24.727447999999999</c:v>
                </c:pt>
                <c:pt idx="9">
                  <c:v>29.983464999999999</c:v>
                </c:pt>
                <c:pt idx="10">
                  <c:v>25.250404</c:v>
                </c:pt>
                <c:pt idx="11">
                  <c:v>27.810939999999999</c:v>
                </c:pt>
                <c:pt idx="12">
                  <c:v>32.050446000000001</c:v>
                </c:pt>
                <c:pt idx="13">
                  <c:v>29.383236</c:v>
                </c:pt>
                <c:pt idx="14">
                  <c:v>39.055984000000002</c:v>
                </c:pt>
                <c:pt idx="15">
                  <c:v>44.335037</c:v>
                </c:pt>
                <c:pt idx="16">
                  <c:v>54.801833999999999</c:v>
                </c:pt>
                <c:pt idx="17">
                  <c:v>47.468975</c:v>
                </c:pt>
                <c:pt idx="18">
                  <c:v>56.038235</c:v>
                </c:pt>
                <c:pt idx="19">
                  <c:v>44.141010000000001</c:v>
                </c:pt>
                <c:pt idx="20">
                  <c:v>41.242683</c:v>
                </c:pt>
                <c:pt idx="21">
                  <c:v>41.242683</c:v>
                </c:pt>
                <c:pt idx="22">
                  <c:v>23.261552999999999</c:v>
                </c:pt>
                <c:pt idx="23">
                  <c:v>46.081028000000003</c:v>
                </c:pt>
                <c:pt idx="24">
                  <c:v>55.680183</c:v>
                </c:pt>
                <c:pt idx="25">
                  <c:v>49.35022</c:v>
                </c:pt>
                <c:pt idx="26">
                  <c:v>74.905265999999997</c:v>
                </c:pt>
                <c:pt idx="27">
                  <c:v>71.697837999999976</c:v>
                </c:pt>
                <c:pt idx="28">
                  <c:v>76.504943999999995</c:v>
                </c:pt>
                <c:pt idx="29">
                  <c:v>60.911949</c:v>
                </c:pt>
                <c:pt idx="30">
                  <c:v>72.440680999999998</c:v>
                </c:pt>
                <c:pt idx="31">
                  <c:v>55.295994</c:v>
                </c:pt>
                <c:pt idx="32">
                  <c:v>66.39707199999998</c:v>
                </c:pt>
                <c:pt idx="33">
                  <c:v>38.795856000000001</c:v>
                </c:pt>
                <c:pt idx="34">
                  <c:v>43.839508000000002</c:v>
                </c:pt>
                <c:pt idx="35">
                  <c:v>29.037838000000001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EVI!$G$2</c:f>
              <c:strCache>
                <c:ptCount val="1"/>
                <c:pt idx="0">
                  <c:v>Region_EVI_Filter</c:v>
                </c:pt>
              </c:strCache>
            </c:strRef>
          </c:tx>
          <c:marker>
            <c:symbol val="none"/>
          </c:marker>
          <c:val>
            <c:numRef>
              <c:f>EVI!$G$3:$G$38</c:f>
              <c:numCache>
                <c:formatCode>General</c:formatCode>
                <c:ptCount val="36"/>
                <c:pt idx="0">
                  <c:v>28.811985</c:v>
                </c:pt>
                <c:pt idx="1">
                  <c:v>29.869617000000002</c:v>
                </c:pt>
                <c:pt idx="2">
                  <c:v>30.709904000000009</c:v>
                </c:pt>
                <c:pt idx="3">
                  <c:v>31.169052000000001</c:v>
                </c:pt>
                <c:pt idx="4">
                  <c:v>30.902007999999999</c:v>
                </c:pt>
                <c:pt idx="5">
                  <c:v>32.684367999999999</c:v>
                </c:pt>
                <c:pt idx="6">
                  <c:v>30.618739999999999</c:v>
                </c:pt>
                <c:pt idx="7">
                  <c:v>27.712119999999999</c:v>
                </c:pt>
                <c:pt idx="8">
                  <c:v>29.355667</c:v>
                </c:pt>
                <c:pt idx="9">
                  <c:v>31.338668999999999</c:v>
                </c:pt>
                <c:pt idx="10">
                  <c:v>29.891290999999999</c:v>
                </c:pt>
                <c:pt idx="11">
                  <c:v>30.638268</c:v>
                </c:pt>
                <c:pt idx="12">
                  <c:v>33.829341999999997</c:v>
                </c:pt>
                <c:pt idx="13">
                  <c:v>37.305325000000003</c:v>
                </c:pt>
                <c:pt idx="14">
                  <c:v>42.561768000000001</c:v>
                </c:pt>
                <c:pt idx="15">
                  <c:v>49.191906000000003</c:v>
                </c:pt>
                <c:pt idx="16">
                  <c:v>55.313003999999999</c:v>
                </c:pt>
                <c:pt idx="17">
                  <c:v>56.499865999999997</c:v>
                </c:pt>
                <c:pt idx="18">
                  <c:v>56.406376000000002</c:v>
                </c:pt>
                <c:pt idx="19">
                  <c:v>49.901997000000001</c:v>
                </c:pt>
                <c:pt idx="20">
                  <c:v>46.149582000000002</c:v>
                </c:pt>
                <c:pt idx="21">
                  <c:v>45.813557000000003</c:v>
                </c:pt>
                <c:pt idx="22">
                  <c:v>46.780258000000003</c:v>
                </c:pt>
                <c:pt idx="23">
                  <c:v>53.352943000000003</c:v>
                </c:pt>
                <c:pt idx="24">
                  <c:v>59.555855000000001</c:v>
                </c:pt>
                <c:pt idx="25">
                  <c:v>67.193137999999976</c:v>
                </c:pt>
                <c:pt idx="26">
                  <c:v>76.462585000000004</c:v>
                </c:pt>
                <c:pt idx="27">
                  <c:v>79.775817999999902</c:v>
                </c:pt>
                <c:pt idx="28">
                  <c:v>79.576652999999979</c:v>
                </c:pt>
                <c:pt idx="29">
                  <c:v>77.593780999999979</c:v>
                </c:pt>
                <c:pt idx="30">
                  <c:v>75.283797999999976</c:v>
                </c:pt>
                <c:pt idx="31">
                  <c:v>71.655663000000004</c:v>
                </c:pt>
                <c:pt idx="32">
                  <c:v>67.593993999999995</c:v>
                </c:pt>
                <c:pt idx="33">
                  <c:v>67.593993999999995</c:v>
                </c:pt>
                <c:pt idx="34">
                  <c:v>46.497913000000011</c:v>
                </c:pt>
                <c:pt idx="35">
                  <c:v>29.028887000000001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435072"/>
        <c:axId val="98436992"/>
      </c:lineChart>
      <c:catAx>
        <c:axId val="98435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defRPr>
                </a:pPr>
                <a:r>
                  <a:rPr lang="zh-CN" altLang="en-US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旬 </a:t>
                </a:r>
                <a:r>
                  <a:rPr lang="en-US" altLang="zh-CN" sz="1000" b="1" i="0" u="none" strike="noStrike" baseline="0" dirty="0" err="1" smtClean="0">
                    <a:effectLst/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bacade</a:t>
                </a:r>
                <a:endParaRPr lang="zh-CN" altLang="en-US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c:rich>
          </c:tx>
          <c:layout/>
          <c:overlay val="0"/>
        </c:title>
        <c:majorTickMark val="in"/>
        <c:minorTickMark val="none"/>
        <c:tickLblPos val="nextTo"/>
        <c:spPr>
          <a:ln w="15875">
            <a:solidFill>
              <a:schemeClr val="tx1"/>
            </a:solidFill>
          </a:ln>
        </c:spPr>
        <c:crossAx val="98436992"/>
        <c:crosses val="autoZero"/>
        <c:auto val="1"/>
        <c:lblAlgn val="ctr"/>
        <c:lblOffset val="100"/>
        <c:noMultiLvlLbl val="0"/>
      </c:catAx>
      <c:valAx>
        <c:axId val="98436992"/>
        <c:scaling>
          <c:orientation val="minMax"/>
          <c:min val="2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15875">
            <a:solidFill>
              <a:schemeClr val="tx1"/>
            </a:solidFill>
          </a:ln>
        </c:spPr>
        <c:crossAx val="98435072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1923298541216699"/>
          <c:y val="3.20220496333741E-2"/>
          <c:w val="0.369288770174312"/>
          <c:h val="0.156411440395512"/>
        </c:manualLayout>
      </c:layout>
      <c:overlay val="1"/>
    </c:legend>
    <c:plotVisOnly val="1"/>
    <c:dispBlanksAs val="gap"/>
    <c:showDLblsOverMax val="0"/>
  </c:chart>
  <c:spPr>
    <a:ln w="19050">
      <a:solidFill>
        <a:srgbClr val="00B050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4967980684965E-2"/>
          <c:y val="3.5612407318229802E-2"/>
          <c:w val="0.88336591216499805"/>
          <c:h val="0.66063032793815502"/>
        </c:manualLayout>
      </c:layout>
      <c:lineChart>
        <c:grouping val="standard"/>
        <c:varyColors val="0"/>
        <c:ser>
          <c:idx val="1"/>
          <c:order val="1"/>
          <c:tx>
            <c:strRef>
              <c:f>EVI!$D$2</c:f>
              <c:strCache>
                <c:ptCount val="1"/>
                <c:pt idx="0">
                  <c:v>Pixcel_EVI_Filter</c:v>
                </c:pt>
              </c:strCache>
            </c:strRef>
          </c:tx>
          <c:spPr>
            <a:ln w="28575"/>
          </c:spPr>
          <c:marker>
            <c:symbol val="none"/>
          </c:marker>
          <c:val>
            <c:numRef>
              <c:f>EVI!$D$3:$D$38</c:f>
              <c:numCache>
                <c:formatCode>General</c:formatCode>
                <c:ptCount val="36"/>
                <c:pt idx="0">
                  <c:v>50</c:v>
                </c:pt>
                <c:pt idx="1">
                  <c:v>57</c:v>
                </c:pt>
                <c:pt idx="2">
                  <c:v>48</c:v>
                </c:pt>
                <c:pt idx="3">
                  <c:v>43</c:v>
                </c:pt>
                <c:pt idx="4">
                  <c:v>43</c:v>
                </c:pt>
                <c:pt idx="5">
                  <c:v>45</c:v>
                </c:pt>
                <c:pt idx="6">
                  <c:v>39</c:v>
                </c:pt>
                <c:pt idx="7">
                  <c:v>36</c:v>
                </c:pt>
                <c:pt idx="8">
                  <c:v>44</c:v>
                </c:pt>
                <c:pt idx="9">
                  <c:v>53</c:v>
                </c:pt>
                <c:pt idx="10">
                  <c:v>45</c:v>
                </c:pt>
                <c:pt idx="11">
                  <c:v>37</c:v>
                </c:pt>
                <c:pt idx="12">
                  <c:v>39</c:v>
                </c:pt>
                <c:pt idx="13">
                  <c:v>41</c:v>
                </c:pt>
                <c:pt idx="14">
                  <c:v>44</c:v>
                </c:pt>
                <c:pt idx="15">
                  <c:v>54</c:v>
                </c:pt>
                <c:pt idx="16">
                  <c:v>64</c:v>
                </c:pt>
                <c:pt idx="17">
                  <c:v>62</c:v>
                </c:pt>
                <c:pt idx="18">
                  <c:v>61</c:v>
                </c:pt>
                <c:pt idx="19">
                  <c:v>65</c:v>
                </c:pt>
                <c:pt idx="20">
                  <c:v>69</c:v>
                </c:pt>
                <c:pt idx="21">
                  <c:v>60</c:v>
                </c:pt>
                <c:pt idx="22">
                  <c:v>58</c:v>
                </c:pt>
                <c:pt idx="23">
                  <c:v>64</c:v>
                </c:pt>
                <c:pt idx="24">
                  <c:v>64</c:v>
                </c:pt>
                <c:pt idx="25">
                  <c:v>65</c:v>
                </c:pt>
                <c:pt idx="26">
                  <c:v>72</c:v>
                </c:pt>
                <c:pt idx="27">
                  <c:v>81</c:v>
                </c:pt>
                <c:pt idx="28">
                  <c:v>78</c:v>
                </c:pt>
                <c:pt idx="29">
                  <c:v>72</c:v>
                </c:pt>
                <c:pt idx="30">
                  <c:v>74</c:v>
                </c:pt>
                <c:pt idx="31">
                  <c:v>78</c:v>
                </c:pt>
                <c:pt idx="32">
                  <c:v>81</c:v>
                </c:pt>
                <c:pt idx="33">
                  <c:v>78</c:v>
                </c:pt>
                <c:pt idx="34">
                  <c:v>74</c:v>
                </c:pt>
                <c:pt idx="35">
                  <c:v>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446720"/>
        <c:axId val="98461184"/>
      </c:lineChart>
      <c:lineChart>
        <c:grouping val="standard"/>
        <c:varyColors val="0"/>
        <c:ser>
          <c:idx val="0"/>
          <c:order val="0"/>
          <c:tx>
            <c:strRef>
              <c:f>EVI!$C$2</c:f>
              <c:strCache>
                <c:ptCount val="1"/>
                <c:pt idx="0">
                  <c:v>Pixcel_EVI_Original</c:v>
                </c:pt>
              </c:strCache>
            </c:strRef>
          </c:tx>
          <c:spPr>
            <a:ln w="28575"/>
          </c:spPr>
          <c:marker>
            <c:symbol val="none"/>
          </c:marker>
          <c:cat>
            <c:numRef>
              <c:f>EVI!$B$3:$B$38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numCache>
            </c:numRef>
          </c:cat>
          <c:val>
            <c:numRef>
              <c:f>EVI!$C$3:$C$38</c:f>
              <c:numCache>
                <c:formatCode>General</c:formatCode>
                <c:ptCount val="36"/>
                <c:pt idx="0">
                  <c:v>50</c:v>
                </c:pt>
                <c:pt idx="1">
                  <c:v>57</c:v>
                </c:pt>
                <c:pt idx="2">
                  <c:v>35</c:v>
                </c:pt>
                <c:pt idx="3">
                  <c:v>43</c:v>
                </c:pt>
                <c:pt idx="4">
                  <c:v>31</c:v>
                </c:pt>
                <c:pt idx="5">
                  <c:v>45</c:v>
                </c:pt>
                <c:pt idx="6">
                  <c:v>31</c:v>
                </c:pt>
                <c:pt idx="7">
                  <c:v>28</c:v>
                </c:pt>
                <c:pt idx="8">
                  <c:v>28</c:v>
                </c:pt>
                <c:pt idx="9">
                  <c:v>53</c:v>
                </c:pt>
                <c:pt idx="10">
                  <c:v>43</c:v>
                </c:pt>
                <c:pt idx="11">
                  <c:v>35</c:v>
                </c:pt>
                <c:pt idx="12">
                  <c:v>39</c:v>
                </c:pt>
                <c:pt idx="13">
                  <c:v>32</c:v>
                </c:pt>
                <c:pt idx="14">
                  <c:v>41</c:v>
                </c:pt>
                <c:pt idx="15">
                  <c:v>37</c:v>
                </c:pt>
                <c:pt idx="16">
                  <c:v>64</c:v>
                </c:pt>
                <c:pt idx="17">
                  <c:v>57</c:v>
                </c:pt>
                <c:pt idx="18">
                  <c:v>61</c:v>
                </c:pt>
                <c:pt idx="19">
                  <c:v>59</c:v>
                </c:pt>
                <c:pt idx="20">
                  <c:v>69</c:v>
                </c:pt>
                <c:pt idx="21">
                  <c:v>36</c:v>
                </c:pt>
                <c:pt idx="22">
                  <c:v>0</c:v>
                </c:pt>
                <c:pt idx="23">
                  <c:v>64</c:v>
                </c:pt>
                <c:pt idx="24">
                  <c:v>58</c:v>
                </c:pt>
                <c:pt idx="25">
                  <c:v>57</c:v>
                </c:pt>
                <c:pt idx="26">
                  <c:v>72</c:v>
                </c:pt>
                <c:pt idx="27">
                  <c:v>81</c:v>
                </c:pt>
                <c:pt idx="28">
                  <c:v>78</c:v>
                </c:pt>
                <c:pt idx="29">
                  <c:v>48</c:v>
                </c:pt>
                <c:pt idx="30">
                  <c:v>65</c:v>
                </c:pt>
                <c:pt idx="31">
                  <c:v>68</c:v>
                </c:pt>
                <c:pt idx="32">
                  <c:v>81</c:v>
                </c:pt>
                <c:pt idx="33">
                  <c:v>62</c:v>
                </c:pt>
                <c:pt idx="34">
                  <c:v>74</c:v>
                </c:pt>
                <c:pt idx="35">
                  <c:v>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472704"/>
        <c:axId val="98462720"/>
      </c:lineChart>
      <c:catAx>
        <c:axId val="98446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prstClr val="black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defRPr>
                </a:pPr>
                <a:r>
                  <a:rPr lang="zh-CN" altLang="en-US" sz="1050" b="1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旬 </a:t>
                </a:r>
                <a:r>
                  <a:rPr lang="en-US" altLang="zh-CN" sz="1050" b="1" i="0" baseline="0" dirty="0" err="1" smtClean="0">
                    <a:effectLst/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bacade</a:t>
                </a:r>
                <a:endParaRPr lang="zh-CN" altLang="zh-CN" sz="1050" b="1" dirty="0" smtClean="0">
                  <a:effectLst/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prstClr val="black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defRPr>
                </a:pPr>
                <a:endParaRPr lang="zh-CN" altLang="en-US" sz="1050" b="1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c:rich>
          </c:tx>
          <c:layout/>
          <c:overlay val="0"/>
        </c:title>
        <c:majorTickMark val="in"/>
        <c:minorTickMark val="none"/>
        <c:tickLblPos val="nextTo"/>
        <c:spPr>
          <a:ln w="15875">
            <a:solidFill>
              <a:schemeClr val="tx1"/>
            </a:solidFill>
          </a:ln>
        </c:spPr>
        <c:crossAx val="98461184"/>
        <c:crosses val="autoZero"/>
        <c:auto val="1"/>
        <c:lblAlgn val="ctr"/>
        <c:lblOffset val="100"/>
        <c:noMultiLvlLbl val="0"/>
      </c:catAx>
      <c:valAx>
        <c:axId val="98461184"/>
        <c:scaling>
          <c:orientation val="minMax"/>
          <c:min val="3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15875">
            <a:solidFill>
              <a:schemeClr val="tx1"/>
            </a:solidFill>
          </a:ln>
        </c:spPr>
        <c:crossAx val="98446720"/>
        <c:crosses val="autoZero"/>
        <c:crossBetween val="between"/>
      </c:valAx>
      <c:valAx>
        <c:axId val="98462720"/>
        <c:scaling>
          <c:orientation val="minMax"/>
          <c:min val="0"/>
        </c:scaling>
        <c:delete val="1"/>
        <c:axPos val="r"/>
        <c:numFmt formatCode="General" sourceLinked="1"/>
        <c:majorTickMark val="in"/>
        <c:minorTickMark val="none"/>
        <c:tickLblPos val="nextTo"/>
        <c:crossAx val="98472704"/>
        <c:crosses val="max"/>
        <c:crossBetween val="between"/>
      </c:valAx>
      <c:catAx>
        <c:axId val="9847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462720"/>
        <c:crosses val="autoZero"/>
        <c:auto val="1"/>
        <c:lblAlgn val="ctr"/>
        <c:lblOffset val="100"/>
        <c:noMultiLvlLbl val="0"/>
      </c:catAx>
    </c:plotArea>
    <c:legend>
      <c:legendPos val="l"/>
      <c:layout>
        <c:manualLayout>
          <c:xMode val="edge"/>
          <c:yMode val="edge"/>
          <c:x val="0.14765324343027"/>
          <c:y val="3.1517331407621398E-2"/>
          <c:w val="0.42568195659839098"/>
          <c:h val="0.15680636179313401"/>
        </c:manualLayout>
      </c:layout>
      <c:overlay val="1"/>
    </c:legend>
    <c:plotVisOnly val="1"/>
    <c:dispBlanksAs val="gap"/>
    <c:showDLblsOverMax val="0"/>
  </c:chart>
  <c:spPr>
    <a:ln w="19050">
      <a:solidFill>
        <a:srgbClr val="00B050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8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49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09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74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BE026B-AF08-4E37-A279-C3B2A89F7E22}" type="datetime1">
              <a:rPr lang="zh-CN" altLang="en-US"/>
              <a:pPr/>
              <a:t>2011/11/23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D100B5-28F7-43CE-A947-990A23165CC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63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42648-46CF-4BE5-8153-8A2686A96538}" type="datetime1">
              <a:rPr lang="zh-CN" altLang="en-US"/>
              <a:pPr/>
              <a:t>2011/11/23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2CBF-914B-4458-9E98-148D3E00DE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320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4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55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012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449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62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5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96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754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96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89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13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08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5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0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4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40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37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5">
              <a:alphaModFix amt="84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Cement/>
                      </a14:imgEffect>
                      <a14:imgEffect>
                        <a14:saturation sat="2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50FFC-80CF-477D-A641-4E5B227E6AEA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69431-A700-4B3C-8477-274387C199C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16" descr="Logo_E-AGRI_Definitief_4.png"/>
          <p:cNvPicPr/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1069009" y="5803423"/>
            <a:ext cx="1368152" cy="908720"/>
          </a:xfrm>
          <a:prstGeom prst="rect">
            <a:avLst/>
          </a:prstGeom>
        </p:spPr>
      </p:pic>
      <p:pic>
        <p:nvPicPr>
          <p:cNvPr id="8" name="Picture 15" descr="FP7-gen-RGB-Transp2.gif"/>
          <p:cNvPicPr/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884368" y="260648"/>
            <a:ext cx="1167765" cy="949960"/>
          </a:xfrm>
          <a:prstGeom prst="rect">
            <a:avLst/>
          </a:prstGeom>
        </p:spPr>
      </p:pic>
      <p:pic>
        <p:nvPicPr>
          <p:cNvPr id="9" name="Picture 8" descr="D:\工 作\863PPT\1286786661951R5PoxMsn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2" y="5834432"/>
            <a:ext cx="864096" cy="8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 userDrawn="1"/>
        </p:nvSpPr>
        <p:spPr>
          <a:xfrm>
            <a:off x="0" y="1412776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bg1">
                  <a:lumMod val="95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84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ement/>
                      </a14:imgEffect>
                      <a14:imgEffect>
                        <a14:saturation sat="2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7153F-7C51-46DF-A575-367E4A5946A6}" type="datetimeFigureOut">
              <a:rPr lang="zh-CN" altLang="en-US" smtClean="0"/>
              <a:t>2011/11/23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790B5-943C-42E1-BA45-F3A4EBDE9E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21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0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08504" cy="1470025"/>
          </a:xfrm>
        </p:spPr>
        <p:txBody>
          <a:bodyPr>
            <a:noAutofit/>
          </a:bodyPr>
          <a:lstStyle/>
          <a:p>
            <a:r>
              <a:rPr lang="en-US" altLang="zh-C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 Area Estimation </a:t>
            </a:r>
            <a:br>
              <a:rPr lang="en-US" altLang="zh-C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zh-CN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Huaibei</a:t>
            </a:r>
            <a:r>
              <a:rPr lang="en-US" altLang="zh-C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China</a:t>
            </a:r>
            <a:endParaRPr lang="zh-CN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520" y="4124672"/>
            <a:ext cx="8640960" cy="175260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Agriculture Resources and Regional Planning, CAAS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2011-11-23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5" descr="FP7-gen-RGB-Transp2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1691680" cy="13681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07317" y="548680"/>
            <a:ext cx="52409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 Monitoring as an </a:t>
            </a:r>
            <a:br>
              <a:rPr lang="en-US" altLang="zh-CN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en-US" altLang="zh-CN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agricutural</a:t>
            </a:r>
            <a:r>
              <a:rPr lang="en-US" altLang="zh-CN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tool in </a:t>
            </a:r>
            <a:r>
              <a:rPr lang="en-US" altLang="zh-CN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Developping</a:t>
            </a:r>
            <a:r>
              <a:rPr lang="en-US" altLang="zh-CN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Countries</a:t>
            </a:r>
            <a:endParaRPr lang="zh-CN" alt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ISAC_Logo_Def4_Transparant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3920" y="104468"/>
            <a:ext cx="2184584" cy="15963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12" y="4941168"/>
            <a:ext cx="2890788" cy="19882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4653136"/>
            <a:ext cx="3036572" cy="21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 </a:t>
            </a:r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 sampling method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  <a:buSzPct val="60000"/>
              <a:buFont typeface="Wingdings" pitchFamily="2" charset="2"/>
              <a:buChar char="l"/>
            </a:pPr>
            <a:r>
              <a:rPr lang="en-US" altLang="zh-CN" b="1" dirty="0"/>
              <a:t>Technical </a:t>
            </a:r>
            <a:r>
              <a:rPr lang="en-US" altLang="zh-CN" b="1" dirty="0" smtClean="0"/>
              <a:t>procedure</a:t>
            </a:r>
            <a:endParaRPr lang="en-US" altLang="zh-CN" b="1" dirty="0"/>
          </a:p>
          <a:p>
            <a:pPr>
              <a:lnSpc>
                <a:spcPct val="140000"/>
              </a:lnSpc>
              <a:buSzPct val="60000"/>
              <a:buFont typeface="Wingdings" pitchFamily="2" charset="2"/>
              <a:buChar char="l"/>
            </a:pPr>
            <a:r>
              <a:rPr lang="en-US" altLang="zh-CN" b="1" dirty="0"/>
              <a:t>Construction of sampling frame</a:t>
            </a:r>
          </a:p>
          <a:p>
            <a:pPr>
              <a:lnSpc>
                <a:spcPct val="140000"/>
              </a:lnSpc>
              <a:buSzPct val="60000"/>
              <a:buFont typeface="Wingdings" pitchFamily="2" charset="2"/>
              <a:buChar char="l"/>
            </a:pPr>
            <a:r>
              <a:rPr lang="en-US" altLang="zh-CN" b="1" dirty="0"/>
              <a:t>Inferences of population parameter and estimations of sampling error </a:t>
            </a:r>
          </a:p>
          <a:p>
            <a:pPr>
              <a:lnSpc>
                <a:spcPct val="140000"/>
              </a:lnSpc>
              <a:spcBef>
                <a:spcPct val="0"/>
              </a:spcBef>
              <a:buSzPct val="60000"/>
              <a:buFont typeface="Wingdings" pitchFamily="2" charset="2"/>
              <a:buChar char="l"/>
            </a:pPr>
            <a:r>
              <a:rPr lang="en-US" altLang="zh-CN" b="1" dirty="0"/>
              <a:t>  Results and analysis</a:t>
            </a:r>
          </a:p>
          <a:p>
            <a:pPr>
              <a:lnSpc>
                <a:spcPct val="140000"/>
              </a:lnSpc>
              <a:spcBef>
                <a:spcPct val="0"/>
              </a:spcBef>
              <a:buSzPct val="60000"/>
              <a:buFont typeface="Wingdings" pitchFamily="2" charset="2"/>
              <a:buChar char="l"/>
            </a:pPr>
            <a:r>
              <a:rPr lang="en-US" altLang="zh-CN" b="1" dirty="0"/>
              <a:t>  Conclusion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79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97768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3200" b="1" dirty="0" smtClean="0">
                <a:solidFill>
                  <a:srgbClr val="0070C0"/>
                </a:solidFill>
                <a:ea typeface="黑体" pitchFamily="2" charset="-122"/>
              </a:rPr>
              <a:t>1.2.1 Technical procedure</a:t>
            </a:r>
          </a:p>
        </p:txBody>
      </p:sp>
      <p:sp>
        <p:nvSpPr>
          <p:cNvPr id="9524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2132856"/>
            <a:ext cx="3455938" cy="4104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6600CC"/>
              </a:buClr>
              <a:buSzPct val="70000"/>
              <a:buFont typeface="Wingdings" pitchFamily="2" charset="2"/>
              <a:buNone/>
            </a:pPr>
            <a:r>
              <a:rPr lang="en-US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Five</a:t>
            </a:r>
            <a:r>
              <a:rPr lang="zh-CN" altLang="zh-CN" sz="2000" dirty="0" smtClean="0">
                <a:latin typeface="Arial"/>
                <a:cs typeface="Arial"/>
              </a:rPr>
              <a:t> </a:t>
            </a:r>
            <a:r>
              <a:rPr lang="en-US" altLang="zh-CN" sz="2000" dirty="0" smtClean="0">
                <a:latin typeface="Arial"/>
                <a:cs typeface="Arial"/>
              </a:rPr>
              <a:t>spatial sampling methods were tested</a:t>
            </a:r>
            <a:r>
              <a:rPr lang="zh-CN" altLang="zh-CN" sz="2000" dirty="0" smtClean="0">
                <a:latin typeface="Arial"/>
                <a:cs typeface="Arial"/>
              </a:rPr>
              <a:t>, </a:t>
            </a:r>
            <a:r>
              <a:rPr lang="en-US" altLang="zh-CN" sz="2000" dirty="0" smtClean="0">
                <a:latin typeface="Arial"/>
                <a:cs typeface="Arial"/>
              </a:rPr>
              <a:t>sampling errors and sampling costs are selected as evaluation criteria for sampling efficiency</a:t>
            </a:r>
            <a:r>
              <a:rPr lang="zh-CN" altLang="zh-CN" sz="2000" dirty="0" smtClean="0">
                <a:latin typeface="Arial"/>
                <a:cs typeface="Arial"/>
              </a:rPr>
              <a:t>. </a:t>
            </a:r>
            <a:endParaRPr lang="zh-CN" altLang="en-US" sz="2000" dirty="0" smtClean="0">
              <a:latin typeface="Arial"/>
              <a:cs typeface="Arial"/>
            </a:endParaRPr>
          </a:p>
        </p:txBody>
      </p:sp>
      <p:sp>
        <p:nvSpPr>
          <p:cNvPr id="95242" name="Rectangle 10"/>
          <p:cNvSpPr>
            <a:spLocks noChangeArrowheads="1"/>
          </p:cNvSpPr>
          <p:nvPr/>
        </p:nvSpPr>
        <p:spPr bwMode="auto">
          <a:xfrm>
            <a:off x="3640143" y="6396137"/>
            <a:ext cx="55038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zh-CN" altLang="zh-CN" sz="1400" b="1" dirty="0" smtClean="0">
                <a:latin typeface="Cambria Math" pitchFamily="18" charset="0"/>
              </a:rPr>
              <a:t>Flow </a:t>
            </a:r>
            <a:r>
              <a:rPr lang="zh-CN" altLang="zh-CN" sz="1400" b="1" dirty="0">
                <a:latin typeface="Cambria Math" pitchFamily="18" charset="0"/>
              </a:rPr>
              <a:t>chart of spatial sampling survey for crop acreage estimation </a:t>
            </a:r>
            <a:endParaRPr lang="zh-CN" altLang="en-US" sz="1400" b="1" dirty="0">
              <a:latin typeface="Cambria Math" pitchFamily="18" charset="0"/>
            </a:endParaRPr>
          </a:p>
        </p:txBody>
      </p:sp>
      <p:pic>
        <p:nvPicPr>
          <p:cNvPr id="95246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125538"/>
            <a:ext cx="4752975" cy="5111750"/>
          </a:xfrm>
          <a:ln/>
        </p:spPr>
      </p:pic>
    </p:spTree>
    <p:extLst>
      <p:ext uri="{BB962C8B-B14F-4D97-AF65-F5344CB8AC3E}">
        <p14:creationId xmlns:p14="http://schemas.microsoft.com/office/powerpoint/2010/main" val="2798112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D868-A11F-497E-9004-C0796D42A6B3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190467" name="Rectangle 9"/>
          <p:cNvSpPr>
            <a:spLocks noGrp="1" noChangeArrowheads="1"/>
          </p:cNvSpPr>
          <p:nvPr>
            <p:ph type="title"/>
          </p:nvPr>
        </p:nvSpPr>
        <p:spPr>
          <a:xfrm>
            <a:off x="323528" y="269776"/>
            <a:ext cx="8363272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3200" b="1" dirty="0" smtClean="0">
                <a:solidFill>
                  <a:srgbClr val="0070C0"/>
                </a:solidFill>
                <a:ea typeface="黑体" pitchFamily="2" charset="-122"/>
              </a:rPr>
              <a:t>1.2.2 Construction of sampling frame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6793"/>
            <a:ext cx="4499992" cy="4104456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6600CC"/>
              </a:buClr>
              <a:buSzPct val="70000"/>
              <a:buFont typeface="Wingdings" pitchFamily="2" charset="2"/>
              <a:buNone/>
            </a:pPr>
            <a:r>
              <a:rPr lang="zh-CN" altLang="zh-CN" sz="1800" dirty="0" smtClean="0">
                <a:solidFill>
                  <a:srgbClr val="0066FF"/>
                </a:solidFill>
              </a:rPr>
              <a:t>      </a:t>
            </a:r>
            <a:r>
              <a:rPr lang="zh-CN" altLang="zh-CN" sz="1800" dirty="0" smtClean="0">
                <a:latin typeface="Arial"/>
                <a:cs typeface="Arial"/>
              </a:rPr>
              <a:t>The study area is </a:t>
            </a:r>
            <a:r>
              <a:rPr lang="en-US" altLang="zh-CN" sz="1800" dirty="0" smtClean="0">
                <a:latin typeface="Arial"/>
                <a:cs typeface="Arial"/>
              </a:rPr>
              <a:t>clipped </a:t>
            </a:r>
            <a:r>
              <a:rPr lang="zh-CN" altLang="zh-CN" sz="1800" dirty="0" smtClean="0">
                <a:latin typeface="Arial"/>
                <a:cs typeface="Arial"/>
              </a:rPr>
              <a:t> by the grids with a size of </a:t>
            </a:r>
            <a:r>
              <a:rPr lang="zh-CN" altLang="zh-CN" sz="1800" b="1" dirty="0" smtClean="0">
                <a:solidFill>
                  <a:srgbClr val="FF0000"/>
                </a:solidFill>
                <a:latin typeface="Arial"/>
                <a:cs typeface="Arial"/>
              </a:rPr>
              <a:t>5′×5′</a:t>
            </a:r>
            <a:r>
              <a:rPr lang="zh-CN" altLang="zh-CN" sz="1800" dirty="0" smtClean="0">
                <a:latin typeface="Arial"/>
                <a:cs typeface="Arial"/>
              </a:rPr>
              <a:t>(that is </a:t>
            </a:r>
            <a:r>
              <a:rPr lang="zh-CN" altLang="zh-CN" sz="1800" dirty="0" smtClean="0">
                <a:solidFill>
                  <a:srgbClr val="FF0000"/>
                </a:solidFill>
                <a:latin typeface="Arial"/>
                <a:cs typeface="Arial"/>
              </a:rPr>
              <a:t>sampling element units</a:t>
            </a:r>
            <a:r>
              <a:rPr lang="zh-CN" altLang="zh-CN" sz="1800" dirty="0" smtClean="0">
                <a:latin typeface="Arial"/>
                <a:cs typeface="Arial"/>
              </a:rPr>
              <a:t>),and the sampling frame is set up. </a:t>
            </a:r>
            <a:endParaRPr lang="en-US" altLang="zh-CN" sz="1800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  <a:buClr>
                <a:srgbClr val="6600CC"/>
              </a:buClr>
              <a:buSzPct val="70000"/>
              <a:buFont typeface="Wingdings" pitchFamily="2" charset="2"/>
              <a:buNone/>
            </a:pPr>
            <a:r>
              <a:rPr lang="en-US" altLang="zh-CN" sz="1800" dirty="0" smtClean="0">
                <a:latin typeface="Arial"/>
                <a:cs typeface="Arial"/>
              </a:rPr>
              <a:t>      </a:t>
            </a:r>
            <a:r>
              <a:rPr lang="zh-CN" altLang="zh-CN" sz="1800" dirty="0" smtClean="0">
                <a:latin typeface="Arial"/>
                <a:cs typeface="Arial"/>
              </a:rPr>
              <a:t>Winter wheat area in each grid is calculated as </a:t>
            </a:r>
            <a:r>
              <a:rPr lang="zh-CN" altLang="zh-CN" sz="1800" dirty="0" smtClean="0">
                <a:solidFill>
                  <a:srgbClr val="FF0000"/>
                </a:solidFill>
                <a:latin typeface="Arial"/>
                <a:cs typeface="Arial"/>
              </a:rPr>
              <a:t>sample observation</a:t>
            </a:r>
            <a:r>
              <a:rPr lang="zh-CN" altLang="zh-CN" sz="1800" dirty="0" smtClean="0">
                <a:latin typeface="Arial"/>
                <a:cs typeface="Arial"/>
              </a:rPr>
              <a:t>, using the geographic information software- ArcGIS. </a:t>
            </a:r>
            <a:endParaRPr lang="zh-CN" altLang="en-US" sz="1800" dirty="0" smtClean="0">
              <a:latin typeface="Arial"/>
              <a:cs typeface="Arial"/>
            </a:endParaRPr>
          </a:p>
        </p:txBody>
      </p:sp>
      <p:sp>
        <p:nvSpPr>
          <p:cNvPr id="190471" name="Rectangle 7"/>
          <p:cNvSpPr>
            <a:spLocks noChangeArrowheads="1"/>
          </p:cNvSpPr>
          <p:nvPr/>
        </p:nvSpPr>
        <p:spPr bwMode="auto">
          <a:xfrm>
            <a:off x="2726551" y="6362800"/>
            <a:ext cx="62007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zh-CN" altLang="zh-CN" sz="1400" dirty="0" smtClean="0">
                <a:latin typeface="Arial" pitchFamily="34" charset="0"/>
              </a:rPr>
              <a:t>The </a:t>
            </a:r>
            <a:r>
              <a:rPr lang="zh-CN" altLang="zh-CN" sz="1400" dirty="0">
                <a:latin typeface="Arial" pitchFamily="34" charset="0"/>
              </a:rPr>
              <a:t>sampling frame for estimating winter wheat area of Mengcheng County </a:t>
            </a:r>
            <a:endParaRPr lang="zh-CN" altLang="en-US" sz="1400" dirty="0">
              <a:latin typeface="Arial" pitchFamily="34" charset="0"/>
            </a:endParaRPr>
          </a:p>
        </p:txBody>
      </p:sp>
      <p:pic>
        <p:nvPicPr>
          <p:cNvPr id="190474" name="Picture 10" descr="抽样框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536" y="1628800"/>
            <a:ext cx="3795814" cy="4679924"/>
          </a:xfrm>
          <a:ln/>
        </p:spPr>
      </p:pic>
    </p:spTree>
    <p:extLst>
      <p:ext uri="{BB962C8B-B14F-4D97-AF65-F5344CB8AC3E}">
        <p14:creationId xmlns:p14="http://schemas.microsoft.com/office/powerpoint/2010/main" val="2976606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F52F-115D-462A-AD2C-C6870E3A1867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193539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sz="3600" b="1" dirty="0" smtClean="0">
                <a:solidFill>
                  <a:srgbClr val="0070C0"/>
                </a:solidFill>
                <a:ea typeface="黑体" pitchFamily="2" charset="-122"/>
              </a:rPr>
              <a:t>1.2.3 Inferences of population parameter   and </a:t>
            </a:r>
            <a:br>
              <a:rPr lang="en-US" altLang="zh-CN" sz="3600" b="1" dirty="0" smtClean="0">
                <a:solidFill>
                  <a:srgbClr val="0070C0"/>
                </a:solidFill>
                <a:ea typeface="黑体" pitchFamily="2" charset="-122"/>
              </a:rPr>
            </a:br>
            <a:r>
              <a:rPr lang="en-US" altLang="zh-CN" sz="3600" b="1" dirty="0">
                <a:solidFill>
                  <a:srgbClr val="0070C0"/>
                </a:solidFill>
                <a:ea typeface="黑体" pitchFamily="2" charset="-122"/>
              </a:rPr>
              <a:t> </a:t>
            </a:r>
            <a:r>
              <a:rPr lang="en-US" altLang="zh-CN" sz="3600" b="1" dirty="0" smtClean="0">
                <a:solidFill>
                  <a:srgbClr val="0070C0"/>
                </a:solidFill>
                <a:ea typeface="黑体" pitchFamily="2" charset="-122"/>
              </a:rPr>
              <a:t>         estimations of sampling error </a:t>
            </a:r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844675"/>
            <a:ext cx="7848600" cy="4525963"/>
          </a:xfrm>
        </p:spPr>
        <p:txBody>
          <a:bodyPr/>
          <a:lstStyle/>
          <a:p>
            <a:pPr>
              <a:lnSpc>
                <a:spcPct val="170000"/>
              </a:lnSpc>
              <a:buSzPct val="60000"/>
              <a:buFont typeface="Wingdings" pitchFamily="2" charset="2"/>
              <a:buChar char="l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Simple random</a:t>
            </a:r>
            <a:r>
              <a:rPr lang="en-US" altLang="zh-CN" sz="2800" b="1" dirty="0" smtClean="0"/>
              <a:t> sampling </a:t>
            </a:r>
          </a:p>
          <a:p>
            <a:pPr>
              <a:lnSpc>
                <a:spcPct val="170000"/>
              </a:lnSpc>
              <a:buSzPct val="60000"/>
              <a:buFont typeface="Wingdings" pitchFamily="2" charset="2"/>
              <a:buChar char="l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Spatial random</a:t>
            </a:r>
            <a:r>
              <a:rPr lang="en-US" altLang="zh-CN" sz="2800" b="1" dirty="0" smtClean="0"/>
              <a:t> sampling </a:t>
            </a:r>
          </a:p>
          <a:p>
            <a:pPr>
              <a:lnSpc>
                <a:spcPct val="170000"/>
              </a:lnSpc>
              <a:buSzPct val="60000"/>
              <a:buFont typeface="Wingdings" pitchFamily="2" charset="2"/>
              <a:buChar char="l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Systematic</a:t>
            </a:r>
            <a:r>
              <a:rPr lang="en-US" altLang="zh-CN" sz="2800" b="1" dirty="0" smtClean="0"/>
              <a:t> sampling </a:t>
            </a:r>
          </a:p>
          <a:p>
            <a:pPr>
              <a:lnSpc>
                <a:spcPct val="170000"/>
              </a:lnSpc>
              <a:buSzPct val="60000"/>
              <a:buFont typeface="Wingdings" pitchFamily="2" charset="2"/>
              <a:buChar char="l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Stratified</a:t>
            </a:r>
            <a:r>
              <a:rPr lang="en-US" altLang="zh-CN" sz="2800" b="1" dirty="0" smtClean="0"/>
              <a:t> sampling </a:t>
            </a:r>
            <a:endParaRPr lang="zh-CN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72454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98CB-7A2F-459B-8CDD-4D19DFF275E7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191491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0080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altLang="zh-CN" sz="3000" b="1" dirty="0" smtClean="0">
                <a:solidFill>
                  <a:srgbClr val="0070C0"/>
                </a:solidFill>
                <a:ea typeface="黑体" pitchFamily="2" charset="-122"/>
              </a:rPr>
              <a:t>(1) Simple random sampling </a:t>
            </a:r>
          </a:p>
        </p:txBody>
      </p:sp>
      <p:sp>
        <p:nvSpPr>
          <p:cNvPr id="191504" name="Rectangle 16"/>
          <p:cNvSpPr>
            <a:spLocks noChangeArrowheads="1"/>
          </p:cNvSpPr>
          <p:nvPr/>
        </p:nvSpPr>
        <p:spPr bwMode="auto">
          <a:xfrm>
            <a:off x="0" y="1031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191513" name="Group 25"/>
          <p:cNvGrpSpPr>
            <a:grpSpLocks/>
          </p:cNvGrpSpPr>
          <p:nvPr/>
        </p:nvGrpSpPr>
        <p:grpSpPr bwMode="auto">
          <a:xfrm>
            <a:off x="2339975" y="1700213"/>
            <a:ext cx="4508500" cy="3697287"/>
            <a:chOff x="1836" y="1117"/>
            <a:chExt cx="2840" cy="2329"/>
          </a:xfrm>
        </p:grpSpPr>
        <p:graphicFrame>
          <p:nvGraphicFramePr>
            <p:cNvPr id="191503" name="Object 15"/>
            <p:cNvGraphicFramePr>
              <a:graphicFrameLocks noChangeAspect="1"/>
            </p:cNvGraphicFramePr>
            <p:nvPr/>
          </p:nvGraphicFramePr>
          <p:xfrm>
            <a:off x="1927" y="1117"/>
            <a:ext cx="907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85" name="公式" r:id="rId3" imgW="520474" imgH="304668" progId="Equation.3">
                    <p:embed/>
                  </p:oleObj>
                </mc:Choice>
                <mc:Fallback>
                  <p:oleObj name="公式" r:id="rId3" imgW="520474" imgH="30466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7" y="1117"/>
                          <a:ext cx="907" cy="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502" name="Object 14"/>
            <p:cNvGraphicFramePr>
              <a:graphicFrameLocks noChangeAspect="1"/>
            </p:cNvGraphicFramePr>
            <p:nvPr/>
          </p:nvGraphicFramePr>
          <p:xfrm>
            <a:off x="1836" y="1706"/>
            <a:ext cx="1452" cy="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86" name="公式" r:id="rId5" imgW="1257300" imgH="419100" progId="Equation.3">
                    <p:embed/>
                  </p:oleObj>
                </mc:Choice>
                <mc:Fallback>
                  <p:oleObj name="公式" r:id="rId5" imgW="12573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6" y="1706"/>
                          <a:ext cx="1452" cy="4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501" name="Object 13"/>
            <p:cNvGraphicFramePr>
              <a:graphicFrameLocks noChangeAspect="1"/>
            </p:cNvGraphicFramePr>
            <p:nvPr/>
          </p:nvGraphicFramePr>
          <p:xfrm>
            <a:off x="2018" y="2296"/>
            <a:ext cx="1043" cy="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87" name="公式" r:id="rId7" imgW="736600" imgH="431800" progId="Equation.3">
                    <p:embed/>
                  </p:oleObj>
                </mc:Choice>
                <mc:Fallback>
                  <p:oleObj name="公式" r:id="rId7" imgW="7366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8" y="2296"/>
                          <a:ext cx="1043" cy="4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500" name="Object 12"/>
            <p:cNvGraphicFramePr>
              <a:graphicFrameLocks noChangeAspect="1"/>
            </p:cNvGraphicFramePr>
            <p:nvPr/>
          </p:nvGraphicFramePr>
          <p:xfrm>
            <a:off x="1973" y="2931"/>
            <a:ext cx="1406" cy="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88" name="公式" r:id="rId9" imgW="1143000" imgH="457200" progId="Equation.3">
                    <p:embed/>
                  </p:oleObj>
                </mc:Choice>
                <mc:Fallback>
                  <p:oleObj name="公式" r:id="rId9" imgW="1143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3" y="2931"/>
                          <a:ext cx="1406" cy="5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1509" name="Text Box 21"/>
            <p:cNvSpPr txBox="1">
              <a:spLocks noChangeArrowheads="1"/>
            </p:cNvSpPr>
            <p:nvPr/>
          </p:nvSpPr>
          <p:spPr bwMode="auto">
            <a:xfrm>
              <a:off x="4377" y="1162"/>
              <a:ext cx="2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/>
                <a:t>(1)</a:t>
              </a:r>
            </a:p>
          </p:txBody>
        </p:sp>
        <p:sp>
          <p:nvSpPr>
            <p:cNvPr id="191510" name="Text Box 22"/>
            <p:cNvSpPr txBox="1">
              <a:spLocks noChangeArrowheads="1"/>
            </p:cNvSpPr>
            <p:nvPr/>
          </p:nvSpPr>
          <p:spPr bwMode="auto">
            <a:xfrm>
              <a:off x="4377" y="1797"/>
              <a:ext cx="2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/>
                <a:t>(2)</a:t>
              </a:r>
            </a:p>
          </p:txBody>
        </p:sp>
        <p:sp>
          <p:nvSpPr>
            <p:cNvPr id="191511" name="Text Box 23"/>
            <p:cNvSpPr txBox="1">
              <a:spLocks noChangeArrowheads="1"/>
            </p:cNvSpPr>
            <p:nvPr/>
          </p:nvSpPr>
          <p:spPr bwMode="auto">
            <a:xfrm>
              <a:off x="4377" y="2432"/>
              <a:ext cx="2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/>
                <a:t>(3)</a:t>
              </a:r>
            </a:p>
          </p:txBody>
        </p:sp>
        <p:sp>
          <p:nvSpPr>
            <p:cNvPr id="191512" name="Text Box 24"/>
            <p:cNvSpPr txBox="1">
              <a:spLocks noChangeArrowheads="1"/>
            </p:cNvSpPr>
            <p:nvPr/>
          </p:nvSpPr>
          <p:spPr bwMode="auto">
            <a:xfrm>
              <a:off x="4377" y="3067"/>
              <a:ext cx="2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/>
                <a:t>(4)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337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0080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altLang="zh-CN" sz="3000" b="1" dirty="0" smtClean="0">
                <a:solidFill>
                  <a:srgbClr val="0070C0"/>
                </a:solidFill>
                <a:ea typeface="黑体" pitchFamily="2" charset="-122"/>
              </a:rPr>
              <a:t>(2) Spatial random sampling </a:t>
            </a:r>
          </a:p>
        </p:txBody>
      </p:sp>
      <p:graphicFrame>
        <p:nvGraphicFramePr>
          <p:cNvPr id="194569" name="Object 9"/>
          <p:cNvGraphicFramePr>
            <a:graphicFrameLocks noChangeAspect="1"/>
          </p:cNvGraphicFramePr>
          <p:nvPr/>
        </p:nvGraphicFramePr>
        <p:xfrm>
          <a:off x="0" y="359251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3" name="公式" r:id="rId3" imgW="114151" imgH="215619" progId="Equation.3">
                  <p:embed/>
                </p:oleObj>
              </mc:Choice>
              <mc:Fallback>
                <p:oleObj name="公式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9251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72" name="Rectangle 12"/>
          <p:cNvSpPr>
            <a:spLocks noChangeArrowheads="1"/>
          </p:cNvSpPr>
          <p:nvPr/>
        </p:nvSpPr>
        <p:spPr bwMode="auto">
          <a:xfrm>
            <a:off x="0" y="1046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194582" name="Group 22"/>
          <p:cNvGrpSpPr>
            <a:grpSpLocks/>
          </p:cNvGrpSpPr>
          <p:nvPr/>
        </p:nvGrpSpPr>
        <p:grpSpPr bwMode="auto">
          <a:xfrm>
            <a:off x="1476375" y="1700213"/>
            <a:ext cx="6551613" cy="3887787"/>
            <a:chOff x="930" y="1162"/>
            <a:chExt cx="4127" cy="2449"/>
          </a:xfrm>
        </p:grpSpPr>
        <p:graphicFrame>
          <p:nvGraphicFramePr>
            <p:cNvPr id="194571" name="Object 11"/>
            <p:cNvGraphicFramePr>
              <a:graphicFrameLocks noChangeAspect="1"/>
            </p:cNvGraphicFramePr>
            <p:nvPr/>
          </p:nvGraphicFramePr>
          <p:xfrm>
            <a:off x="1247" y="1162"/>
            <a:ext cx="2041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54" name="公式" r:id="rId5" imgW="1562100" imgH="431800" progId="Equation.3">
                    <p:embed/>
                  </p:oleObj>
                </mc:Choice>
                <mc:Fallback>
                  <p:oleObj name="公式" r:id="rId5" imgW="15621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1162"/>
                          <a:ext cx="2041" cy="4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70" name="Object 10"/>
            <p:cNvGraphicFramePr>
              <a:graphicFrameLocks noChangeAspect="1"/>
            </p:cNvGraphicFramePr>
            <p:nvPr/>
          </p:nvGraphicFramePr>
          <p:xfrm>
            <a:off x="1610" y="1888"/>
            <a:ext cx="1089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55" name="公式" r:id="rId7" imgW="914400" imgH="228600" progId="Equation.3">
                    <p:embed/>
                  </p:oleObj>
                </mc:Choice>
                <mc:Fallback>
                  <p:oleObj name="公式" r:id="rId7" imgW="914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0" y="1888"/>
                          <a:ext cx="1089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68" name="Object 8"/>
            <p:cNvGraphicFramePr>
              <a:graphicFrameLocks noChangeAspect="1"/>
            </p:cNvGraphicFramePr>
            <p:nvPr/>
          </p:nvGraphicFramePr>
          <p:xfrm>
            <a:off x="1156" y="2523"/>
            <a:ext cx="272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56" name="公式" r:id="rId9" imgW="2997200" imgH="393700" progId="Equation.3">
                    <p:embed/>
                  </p:oleObj>
                </mc:Choice>
                <mc:Fallback>
                  <p:oleObj name="公式" r:id="rId9" imgW="29972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6" y="2523"/>
                          <a:ext cx="272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67" name="Object 7"/>
            <p:cNvGraphicFramePr>
              <a:graphicFrameLocks noChangeAspect="1"/>
            </p:cNvGraphicFramePr>
            <p:nvPr/>
          </p:nvGraphicFramePr>
          <p:xfrm>
            <a:off x="930" y="3203"/>
            <a:ext cx="3220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57" name="公式" r:id="rId11" imgW="3467100" imgH="393700" progId="Equation.3">
                    <p:embed/>
                  </p:oleObj>
                </mc:Choice>
                <mc:Fallback>
                  <p:oleObj name="公式" r:id="rId11" imgW="34671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" y="3203"/>
                          <a:ext cx="3220" cy="4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578" name="Text Box 18"/>
            <p:cNvSpPr txBox="1">
              <a:spLocks noChangeArrowheads="1"/>
            </p:cNvSpPr>
            <p:nvPr/>
          </p:nvSpPr>
          <p:spPr bwMode="auto">
            <a:xfrm>
              <a:off x="4649" y="1207"/>
              <a:ext cx="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/>
                <a:t>(5)</a:t>
              </a:r>
              <a:endParaRPr lang="en-US" altLang="zh-CN"/>
            </a:p>
          </p:txBody>
        </p:sp>
        <p:sp>
          <p:nvSpPr>
            <p:cNvPr id="194579" name="Text Box 19"/>
            <p:cNvSpPr txBox="1">
              <a:spLocks noChangeArrowheads="1"/>
            </p:cNvSpPr>
            <p:nvPr/>
          </p:nvSpPr>
          <p:spPr bwMode="auto">
            <a:xfrm>
              <a:off x="4656" y="1910"/>
              <a:ext cx="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/>
                <a:t>(6)</a:t>
              </a:r>
              <a:endParaRPr lang="en-US" altLang="zh-CN"/>
            </a:p>
          </p:txBody>
        </p:sp>
        <p:sp>
          <p:nvSpPr>
            <p:cNvPr id="194580" name="Text Box 20"/>
            <p:cNvSpPr txBox="1">
              <a:spLocks noChangeArrowheads="1"/>
            </p:cNvSpPr>
            <p:nvPr/>
          </p:nvSpPr>
          <p:spPr bwMode="auto">
            <a:xfrm>
              <a:off x="4656" y="2545"/>
              <a:ext cx="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/>
                <a:t>(7)</a:t>
              </a:r>
              <a:endParaRPr lang="en-US" altLang="zh-CN"/>
            </a:p>
          </p:txBody>
        </p:sp>
        <p:sp>
          <p:nvSpPr>
            <p:cNvPr id="194581" name="Text Box 21"/>
            <p:cNvSpPr txBox="1">
              <a:spLocks noChangeArrowheads="1"/>
            </p:cNvSpPr>
            <p:nvPr/>
          </p:nvSpPr>
          <p:spPr bwMode="auto">
            <a:xfrm>
              <a:off x="4701" y="3225"/>
              <a:ext cx="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/>
                <a:t>(8)</a:t>
              </a:r>
              <a:endParaRPr lang="en-US" altLang="zh-CN"/>
            </a:p>
          </p:txBody>
        </p:sp>
      </p:grpSp>
    </p:spTree>
    <p:extLst>
      <p:ext uri="{BB962C8B-B14F-4D97-AF65-F5344CB8AC3E}">
        <p14:creationId xmlns:p14="http://schemas.microsoft.com/office/powerpoint/2010/main" val="243961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2217-E496-423A-8B7D-EFDCE634527A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195587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0080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altLang="zh-CN" sz="3000" b="1" dirty="0" smtClean="0">
                <a:solidFill>
                  <a:srgbClr val="0070C0"/>
                </a:solidFill>
                <a:ea typeface="黑体" pitchFamily="2" charset="-122"/>
              </a:rPr>
              <a:t>(3) Systematic sampling </a:t>
            </a:r>
          </a:p>
        </p:txBody>
      </p:sp>
      <p:sp>
        <p:nvSpPr>
          <p:cNvPr id="195599" name="Rectangle 1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195604" name="Group 20"/>
          <p:cNvGrpSpPr>
            <a:grpSpLocks/>
          </p:cNvGrpSpPr>
          <p:nvPr/>
        </p:nvGrpSpPr>
        <p:grpSpPr bwMode="auto">
          <a:xfrm>
            <a:off x="1835150" y="1700213"/>
            <a:ext cx="5429250" cy="3744912"/>
            <a:chOff x="1565" y="1207"/>
            <a:chExt cx="3420" cy="2359"/>
          </a:xfrm>
        </p:grpSpPr>
        <p:graphicFrame>
          <p:nvGraphicFramePr>
            <p:cNvPr id="195593" name="Object 9"/>
            <p:cNvGraphicFramePr>
              <a:graphicFrameLocks noChangeAspect="1"/>
            </p:cNvGraphicFramePr>
            <p:nvPr/>
          </p:nvGraphicFramePr>
          <p:xfrm>
            <a:off x="1882" y="1207"/>
            <a:ext cx="1452" cy="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33" name="公式" r:id="rId3" imgW="596641" imgH="253890" progId="Equation.3">
                    <p:embed/>
                  </p:oleObj>
                </mc:Choice>
                <mc:Fallback>
                  <p:oleObj name="公式" r:id="rId3" imgW="596641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2" y="1207"/>
                          <a:ext cx="1452" cy="3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592" name="Object 8"/>
            <p:cNvGraphicFramePr>
              <a:graphicFrameLocks noChangeAspect="1"/>
            </p:cNvGraphicFramePr>
            <p:nvPr/>
          </p:nvGraphicFramePr>
          <p:xfrm>
            <a:off x="1837" y="1706"/>
            <a:ext cx="1542" cy="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34" name="公式" r:id="rId5" imgW="927100" imgH="431800" progId="Equation.3">
                    <p:embed/>
                  </p:oleObj>
                </mc:Choice>
                <mc:Fallback>
                  <p:oleObj name="公式" r:id="rId5" imgW="9271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7" y="1706"/>
                          <a:ext cx="1542" cy="5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591" name="Object 7"/>
            <p:cNvGraphicFramePr>
              <a:graphicFrameLocks noChangeAspect="1"/>
            </p:cNvGraphicFramePr>
            <p:nvPr/>
          </p:nvGraphicFramePr>
          <p:xfrm>
            <a:off x="1837" y="2341"/>
            <a:ext cx="1633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35" name="公式" r:id="rId7" imgW="1143000" imgH="393700" progId="Equation.3">
                    <p:embed/>
                  </p:oleObj>
                </mc:Choice>
                <mc:Fallback>
                  <p:oleObj name="公式" r:id="rId7" imgW="11430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7" y="2341"/>
                          <a:ext cx="1633" cy="4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598" name="Object 14"/>
            <p:cNvGraphicFramePr>
              <a:graphicFrameLocks noChangeAspect="1"/>
            </p:cNvGraphicFramePr>
            <p:nvPr/>
          </p:nvGraphicFramePr>
          <p:xfrm>
            <a:off x="1565" y="3022"/>
            <a:ext cx="2540" cy="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36" name="公式" r:id="rId9" imgW="2413000" imgH="431800" progId="Equation.3">
                    <p:embed/>
                  </p:oleObj>
                </mc:Choice>
                <mc:Fallback>
                  <p:oleObj name="公式" r:id="rId9" imgW="24130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5" y="3022"/>
                          <a:ext cx="2540" cy="5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5600" name="Text Box 16"/>
            <p:cNvSpPr txBox="1">
              <a:spLocks noChangeArrowheads="1"/>
            </p:cNvSpPr>
            <p:nvPr/>
          </p:nvSpPr>
          <p:spPr bwMode="auto">
            <a:xfrm>
              <a:off x="4611" y="1207"/>
              <a:ext cx="2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/>
                <a:t>(9)</a:t>
              </a:r>
              <a:endParaRPr lang="en-US" altLang="zh-CN" b="1"/>
            </a:p>
          </p:txBody>
        </p:sp>
        <p:sp>
          <p:nvSpPr>
            <p:cNvPr id="195601" name="Text Box 17"/>
            <p:cNvSpPr txBox="1">
              <a:spLocks noChangeArrowheads="1"/>
            </p:cNvSpPr>
            <p:nvPr/>
          </p:nvSpPr>
          <p:spPr bwMode="auto">
            <a:xfrm>
              <a:off x="4558" y="1774"/>
              <a:ext cx="38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/>
                <a:t>(10)</a:t>
              </a:r>
              <a:endParaRPr lang="en-US" altLang="zh-CN" b="1"/>
            </a:p>
          </p:txBody>
        </p:sp>
        <p:sp>
          <p:nvSpPr>
            <p:cNvPr id="195602" name="Text Box 18"/>
            <p:cNvSpPr txBox="1">
              <a:spLocks noChangeArrowheads="1"/>
            </p:cNvSpPr>
            <p:nvPr/>
          </p:nvSpPr>
          <p:spPr bwMode="auto">
            <a:xfrm>
              <a:off x="4604" y="2454"/>
              <a:ext cx="38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/>
                <a:t>(11)</a:t>
              </a:r>
              <a:endParaRPr lang="en-US" altLang="zh-CN" b="1"/>
            </a:p>
          </p:txBody>
        </p:sp>
        <p:sp>
          <p:nvSpPr>
            <p:cNvPr id="195603" name="Text Box 19"/>
            <p:cNvSpPr txBox="1">
              <a:spLocks noChangeArrowheads="1"/>
            </p:cNvSpPr>
            <p:nvPr/>
          </p:nvSpPr>
          <p:spPr bwMode="auto">
            <a:xfrm>
              <a:off x="4604" y="3158"/>
              <a:ext cx="38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 b="1"/>
                <a:t>(12)</a:t>
              </a:r>
              <a:endParaRPr lang="en-US" altLang="zh-CN" b="1"/>
            </a:p>
          </p:txBody>
        </p:sp>
      </p:grpSp>
    </p:spTree>
    <p:extLst>
      <p:ext uri="{BB962C8B-B14F-4D97-AF65-F5344CB8AC3E}">
        <p14:creationId xmlns:p14="http://schemas.microsoft.com/office/powerpoint/2010/main" val="2649518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B6D9-D487-4617-A04F-43808C8CD960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196611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0080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altLang="zh-CN" sz="3000" b="1" dirty="0" smtClean="0">
                <a:solidFill>
                  <a:srgbClr val="0070C0"/>
                </a:solidFill>
                <a:ea typeface="黑体" pitchFamily="2" charset="-122"/>
              </a:rPr>
              <a:t>(4) Stratified sampling </a:t>
            </a:r>
          </a:p>
        </p:txBody>
      </p:sp>
      <p:sp>
        <p:nvSpPr>
          <p:cNvPr id="196623" name="Rectangle 1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96625" name="Rectangle 1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196632" name="Group 24"/>
          <p:cNvGrpSpPr>
            <a:grpSpLocks/>
          </p:cNvGrpSpPr>
          <p:nvPr/>
        </p:nvGrpSpPr>
        <p:grpSpPr bwMode="auto">
          <a:xfrm>
            <a:off x="1908175" y="1557338"/>
            <a:ext cx="5529263" cy="4230687"/>
            <a:chOff x="1202" y="981"/>
            <a:chExt cx="3483" cy="2665"/>
          </a:xfrm>
        </p:grpSpPr>
        <p:graphicFrame>
          <p:nvGraphicFramePr>
            <p:cNvPr id="196624" name="Object 16"/>
            <p:cNvGraphicFramePr>
              <a:graphicFrameLocks noChangeAspect="1"/>
            </p:cNvGraphicFramePr>
            <p:nvPr/>
          </p:nvGraphicFramePr>
          <p:xfrm>
            <a:off x="1565" y="3249"/>
            <a:ext cx="1452" cy="3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901" name="公式" r:id="rId3" imgW="1511300" imgH="482600" progId="Equation.3">
                    <p:embed/>
                  </p:oleObj>
                </mc:Choice>
                <mc:Fallback>
                  <p:oleObj name="公式" r:id="rId3" imgW="15113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5" y="3249"/>
                          <a:ext cx="1452" cy="3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6631" name="Group 23"/>
            <p:cNvGrpSpPr>
              <a:grpSpLocks/>
            </p:cNvGrpSpPr>
            <p:nvPr/>
          </p:nvGrpSpPr>
          <p:grpSpPr bwMode="auto">
            <a:xfrm>
              <a:off x="1202" y="981"/>
              <a:ext cx="3483" cy="2588"/>
              <a:chOff x="1565" y="1071"/>
              <a:chExt cx="3483" cy="2588"/>
            </a:xfrm>
          </p:grpSpPr>
          <p:graphicFrame>
            <p:nvGraphicFramePr>
              <p:cNvPr id="196617" name="Object 9"/>
              <p:cNvGraphicFramePr>
                <a:graphicFrameLocks noChangeAspect="1"/>
              </p:cNvGraphicFramePr>
              <p:nvPr/>
            </p:nvGraphicFramePr>
            <p:xfrm>
              <a:off x="2064" y="1071"/>
              <a:ext cx="998" cy="2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902" name="公式" r:id="rId5" imgW="596641" imgH="253890" progId="Equation.3">
                      <p:embed/>
                    </p:oleObj>
                  </mc:Choice>
                  <mc:Fallback>
                    <p:oleObj name="公式" r:id="rId5" imgW="596641" imgH="25389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64" y="1071"/>
                            <a:ext cx="998" cy="29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616" name="Object 8"/>
              <p:cNvGraphicFramePr>
                <a:graphicFrameLocks noChangeAspect="1"/>
              </p:cNvGraphicFramePr>
              <p:nvPr/>
            </p:nvGraphicFramePr>
            <p:xfrm>
              <a:off x="1565" y="1525"/>
              <a:ext cx="2449" cy="4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903" name="公式" r:id="rId7" imgW="2184400" imgH="444500" progId="Equation.3">
                      <p:embed/>
                    </p:oleObj>
                  </mc:Choice>
                  <mc:Fallback>
                    <p:oleObj name="公式" r:id="rId7" imgW="2184400" imgH="4445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1525"/>
                            <a:ext cx="2449" cy="49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615" name="Object 7"/>
              <p:cNvGraphicFramePr>
                <a:graphicFrameLocks noChangeAspect="1"/>
              </p:cNvGraphicFramePr>
              <p:nvPr/>
            </p:nvGraphicFramePr>
            <p:xfrm>
              <a:off x="1927" y="2115"/>
              <a:ext cx="1496" cy="4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904" name="公式" r:id="rId9" imgW="927100" imgH="431800" progId="Equation.3">
                      <p:embed/>
                    </p:oleObj>
                  </mc:Choice>
                  <mc:Fallback>
                    <p:oleObj name="公式" r:id="rId9" imgW="927100" imgH="431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7" y="2115"/>
                            <a:ext cx="1496" cy="49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622" name="Object 14"/>
              <p:cNvGraphicFramePr>
                <a:graphicFrameLocks noChangeAspect="1"/>
              </p:cNvGraphicFramePr>
              <p:nvPr/>
            </p:nvGraphicFramePr>
            <p:xfrm>
              <a:off x="1927" y="2795"/>
              <a:ext cx="1406" cy="3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905" name="公式" r:id="rId11" imgW="1117115" imgH="482391" progId="Equation.3">
                      <p:embed/>
                    </p:oleObj>
                  </mc:Choice>
                  <mc:Fallback>
                    <p:oleObj name="公式" r:id="rId11" imgW="1117115" imgH="48239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7" y="2795"/>
                            <a:ext cx="1406" cy="39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6626" name="Text Box 18"/>
              <p:cNvSpPr txBox="1">
                <a:spLocks noChangeArrowheads="1"/>
              </p:cNvSpPr>
              <p:nvPr/>
            </p:nvSpPr>
            <p:spPr bwMode="auto">
              <a:xfrm>
                <a:off x="4649" y="1071"/>
                <a:ext cx="38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/>
                  <a:t>(13)</a:t>
                </a:r>
                <a:endParaRPr lang="en-US" altLang="zh-CN" b="1"/>
              </a:p>
            </p:txBody>
          </p:sp>
          <p:sp>
            <p:nvSpPr>
              <p:cNvPr id="196627" name="Text Box 19"/>
              <p:cNvSpPr txBox="1">
                <a:spLocks noChangeArrowheads="1"/>
              </p:cNvSpPr>
              <p:nvPr/>
            </p:nvSpPr>
            <p:spPr bwMode="auto">
              <a:xfrm>
                <a:off x="4649" y="1592"/>
                <a:ext cx="38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/>
                  <a:t>(14)</a:t>
                </a:r>
                <a:endParaRPr lang="en-US" altLang="zh-CN" b="1" dirty="0"/>
              </a:p>
            </p:txBody>
          </p:sp>
          <p:sp>
            <p:nvSpPr>
              <p:cNvPr id="196628" name="Text Box 20"/>
              <p:cNvSpPr txBox="1">
                <a:spLocks noChangeArrowheads="1"/>
              </p:cNvSpPr>
              <p:nvPr/>
            </p:nvSpPr>
            <p:spPr bwMode="auto">
              <a:xfrm>
                <a:off x="4667" y="2228"/>
                <a:ext cx="38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/>
                  <a:t>(15)</a:t>
                </a:r>
                <a:endParaRPr lang="en-US" altLang="zh-CN" b="1"/>
              </a:p>
            </p:txBody>
          </p:sp>
          <p:sp>
            <p:nvSpPr>
              <p:cNvPr id="196629" name="Text Box 21"/>
              <p:cNvSpPr txBox="1">
                <a:spLocks noChangeArrowheads="1"/>
              </p:cNvSpPr>
              <p:nvPr/>
            </p:nvSpPr>
            <p:spPr bwMode="auto">
              <a:xfrm>
                <a:off x="4649" y="2863"/>
                <a:ext cx="38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/>
                  <a:t>(16)</a:t>
                </a:r>
                <a:endParaRPr lang="en-US" altLang="zh-CN" b="1"/>
              </a:p>
            </p:txBody>
          </p:sp>
          <p:sp>
            <p:nvSpPr>
              <p:cNvPr id="196630" name="Text Box 22"/>
              <p:cNvSpPr txBox="1">
                <a:spLocks noChangeArrowheads="1"/>
              </p:cNvSpPr>
              <p:nvPr/>
            </p:nvSpPr>
            <p:spPr bwMode="auto">
              <a:xfrm>
                <a:off x="4667" y="3407"/>
                <a:ext cx="38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/>
                  <a:t>(17)</a:t>
                </a:r>
                <a:endParaRPr lang="en-US" altLang="zh-CN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4627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04B3F7AE-1582-47C3-A48A-8AFDDB6740DE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197634" name="灯片编号占位符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1pPr>
            <a:lvl2pPr marL="37931725" indent="-37474525" eaLnBrk="0" hangingPunct="0"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2pPr>
            <a:lvl3pPr eaLnBrk="0" hangingPunct="0"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3pPr>
            <a:lvl4pPr eaLnBrk="0" hangingPunct="0"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4pPr>
            <a:lvl5pPr eaLnBrk="0" hangingPunct="0"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algn="r" eaLnBrk="1" hangingPunct="1"/>
            <a:fld id="{2DCE7FAD-1CC5-4AC5-8C45-371B82027C8A}" type="slidenum">
              <a:rPr lang="en-US" altLang="zh-CN" sz="1400" b="0">
                <a:solidFill>
                  <a:schemeClr val="tx1"/>
                </a:solidFill>
                <a:latin typeface="Arial" pitchFamily="34" charset="0"/>
                <a:ea typeface="宋体" pitchFamily="2" charset="-122"/>
              </a:rPr>
              <a:pPr algn="r" eaLnBrk="1" hangingPunct="1"/>
              <a:t>18</a:t>
            </a:fld>
            <a:endParaRPr lang="en-US" altLang="zh-CN" sz="1400" b="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763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611313"/>
            <a:ext cx="8713787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zh-CN" sz="1400" dirty="0" smtClean="0">
                <a:ea typeface="黑体" pitchFamily="2" charset="-122"/>
              </a:rPr>
              <a:t>Results of relative error and sample size from 5 spatial sampling for winter wheat area estimation</a:t>
            </a:r>
            <a:endParaRPr lang="en-US" altLang="zh-CN" sz="1400" dirty="0" smtClean="0">
              <a:ea typeface="黑体" pitchFamily="2" charset="-122"/>
            </a:endParaRP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0" y="4392613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zh-CN" altLang="en-US" sz="1200" b="1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eaLnBrk="0" hangingPunct="0"/>
            <a:r>
              <a:rPr lang="zh-CN" altLang="en-US" sz="1200" b="1">
                <a:latin typeface="Arial" pitchFamily="34" charset="0"/>
                <a:ea typeface="宋体" pitchFamily="2" charset="-122"/>
                <a:cs typeface="Arial" pitchFamily="34" charset="0"/>
              </a:rPr>
              <a:t>               </a:t>
            </a:r>
            <a:endParaRPr lang="zh-CN" altLang="en-US" b="1">
              <a:ea typeface="宋体" pitchFamily="2" charset="-122"/>
              <a:cs typeface="Arial" pitchFamily="34" charset="0"/>
            </a:endParaRP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aphicFrame>
        <p:nvGraphicFramePr>
          <p:cNvPr id="198276" name="Group 64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6447"/>
              </p:ext>
            </p:extLst>
          </p:nvPr>
        </p:nvGraphicFramePr>
        <p:xfrm>
          <a:off x="468313" y="1962150"/>
          <a:ext cx="8229600" cy="47875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85787"/>
                <a:gridCol w="2078038"/>
                <a:gridCol w="1306512"/>
                <a:gridCol w="1141413"/>
                <a:gridCol w="863600"/>
                <a:gridCol w="1163637"/>
                <a:gridCol w="1090613"/>
              </a:tblGrid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Name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Population size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Sample size (n)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Fraction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（％）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Relative error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（％）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Coefficient of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variation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（％）</a:t>
                      </a:r>
                      <a:endParaRPr kumimoji="0" 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25876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Simple random sampling</a:t>
                      </a:r>
                      <a:endParaRPr kumimoji="0" lang="zh-CN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41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91.1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2.35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2.65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Spatial random sampling</a:t>
                      </a:r>
                      <a:endParaRPr kumimoji="0" lang="zh-CN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55.6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6.53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4.54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Systematic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51.1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6.53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9.27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Systematic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48.9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6.83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6.83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Systematic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48.9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3.68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1.14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Systematic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48.9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4.22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1.21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Spatial systematic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31.1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19.44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17.07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Spatial systematic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26.7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16.64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13.66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stratified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73.3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3.03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3.50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3175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Stratified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71.1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2.68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2.65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Stratified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37.8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1.57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2.42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3381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Sratified sampling</a:t>
                      </a:r>
                      <a:r>
                        <a:rPr kumimoji="0" 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zh-CN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28.9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1.13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1.42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198277" name="Rectangle 9"/>
          <p:cNvSpPr>
            <a:spLocks noChangeArrowheads="1"/>
          </p:cNvSpPr>
          <p:nvPr/>
        </p:nvSpPr>
        <p:spPr bwMode="auto">
          <a:xfrm>
            <a:off x="250825" y="187424"/>
            <a:ext cx="82296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Arial" pitchFamily="34" charset="0"/>
              </a:rPr>
              <a:t>1.2.4 </a:t>
            </a:r>
            <a:r>
              <a:rPr lang="en-US" altLang="zh-CN" sz="3200" b="1" dirty="0">
                <a:solidFill>
                  <a:srgbClr val="0070C0"/>
                </a:solidFill>
                <a:latin typeface="Arial" pitchFamily="34" charset="0"/>
              </a:rPr>
              <a:t>Results and analysis</a:t>
            </a:r>
          </a:p>
        </p:txBody>
      </p:sp>
      <p:sp>
        <p:nvSpPr>
          <p:cNvPr id="198278" name="Rectangle 9"/>
          <p:cNvSpPr>
            <a:spLocks noChangeArrowheads="1"/>
          </p:cNvSpPr>
          <p:nvPr/>
        </p:nvSpPr>
        <p:spPr bwMode="auto">
          <a:xfrm>
            <a:off x="250824" y="620713"/>
            <a:ext cx="88931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sz="2200" dirty="0" smtClean="0">
                <a:latin typeface="Arial" pitchFamily="34" charset="0"/>
              </a:rPr>
              <a:t>(1) Comparison </a:t>
            </a:r>
            <a:r>
              <a:rPr lang="en-US" altLang="zh-CN" sz="2200" dirty="0">
                <a:latin typeface="Arial" pitchFamily="34" charset="0"/>
              </a:rPr>
              <a:t>of efficiencies among 5 </a:t>
            </a:r>
            <a:r>
              <a:rPr lang="en-US" altLang="zh-CN" sz="2200" dirty="0" smtClean="0">
                <a:latin typeface="Arial" pitchFamily="34" charset="0"/>
              </a:rPr>
              <a:t>spatial sampling methods </a:t>
            </a:r>
            <a:endParaRPr lang="en-US" altLang="zh-CN" sz="2200" dirty="0">
              <a:latin typeface="Arial" pitchFamily="34" charset="0"/>
            </a:endParaRPr>
          </a:p>
        </p:txBody>
      </p:sp>
      <p:sp>
        <p:nvSpPr>
          <p:cNvPr id="198280" name="Text Box 648"/>
          <p:cNvSpPr txBox="1">
            <a:spLocks noChangeArrowheads="1"/>
          </p:cNvSpPr>
          <p:nvPr/>
        </p:nvSpPr>
        <p:spPr bwMode="auto">
          <a:xfrm>
            <a:off x="1743075" y="3095625"/>
            <a:ext cx="55657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98281" name="Text Box 649"/>
          <p:cNvSpPr txBox="1">
            <a:spLocks noChangeArrowheads="1"/>
          </p:cNvSpPr>
          <p:nvPr/>
        </p:nvSpPr>
        <p:spPr bwMode="auto">
          <a:xfrm>
            <a:off x="1187450" y="3644900"/>
            <a:ext cx="7127875" cy="1065213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altLang="zh-CN" sz="1800" dirty="0">
                <a:latin typeface="Arial" pitchFamily="34" charset="0"/>
              </a:rPr>
              <a:t>The </a:t>
            </a:r>
            <a:r>
              <a:rPr lang="en-US" altLang="zh-CN" sz="1800" dirty="0">
                <a:solidFill>
                  <a:srgbClr val="FF0000"/>
                </a:solidFill>
                <a:latin typeface="Arial" pitchFamily="34" charset="0"/>
              </a:rPr>
              <a:t>sampling efficiency</a:t>
            </a:r>
            <a:r>
              <a:rPr lang="en-US" altLang="zh-CN" sz="1800" dirty="0">
                <a:solidFill>
                  <a:schemeClr val="tx1"/>
                </a:solidFill>
                <a:latin typeface="Arial" pitchFamily="34" charset="0"/>
              </a:rPr>
              <a:t> of </a:t>
            </a:r>
            <a:r>
              <a:rPr lang="en-US" altLang="zh-CN" sz="1800" dirty="0">
                <a:solidFill>
                  <a:srgbClr val="FF0000"/>
                </a:solidFill>
                <a:latin typeface="Arial" pitchFamily="34" charset="0"/>
              </a:rPr>
              <a:t>stratified sampling is the highest</a:t>
            </a:r>
            <a:r>
              <a:rPr lang="en-US" altLang="zh-CN" sz="1800" dirty="0">
                <a:latin typeface="Arial" pitchFamily="34" charset="0"/>
              </a:rPr>
              <a:t> in 5 kinds of sampling methods, comprehensively considering the </a:t>
            </a:r>
            <a:r>
              <a:rPr lang="en-US" altLang="zh-CN" sz="1800" dirty="0">
                <a:solidFill>
                  <a:srgbClr val="FF0000"/>
                </a:solidFill>
                <a:latin typeface="Arial" pitchFamily="34" charset="0"/>
              </a:rPr>
              <a:t>relative error</a:t>
            </a:r>
            <a:r>
              <a:rPr lang="en-US" altLang="zh-CN" sz="1800" dirty="0">
                <a:latin typeface="Arial" pitchFamily="34" charset="0"/>
              </a:rPr>
              <a:t>, </a:t>
            </a:r>
            <a:r>
              <a:rPr lang="en-US" altLang="zh-CN" sz="1800" dirty="0">
                <a:solidFill>
                  <a:srgbClr val="FF0000"/>
                </a:solidFill>
                <a:latin typeface="Arial" pitchFamily="34" charset="0"/>
              </a:rPr>
              <a:t>stability</a:t>
            </a:r>
            <a:r>
              <a:rPr lang="en-US" altLang="zh-CN" sz="1800" dirty="0">
                <a:latin typeface="Arial" pitchFamily="34" charset="0"/>
              </a:rPr>
              <a:t> and </a:t>
            </a:r>
            <a:r>
              <a:rPr lang="en-US" altLang="zh-CN" sz="1800" dirty="0">
                <a:solidFill>
                  <a:srgbClr val="FF0000"/>
                </a:solidFill>
                <a:latin typeface="Arial" pitchFamily="34" charset="0"/>
              </a:rPr>
              <a:t>sample size</a:t>
            </a:r>
            <a:r>
              <a:rPr lang="en-US" altLang="zh-CN" sz="1800" dirty="0">
                <a:latin typeface="Arial" pitchFamily="34" charset="0"/>
              </a:rPr>
              <a:t>.</a:t>
            </a:r>
            <a:endParaRPr lang="zh-CN" altLang="en-US" sz="180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55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2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9" name="Rectangle 9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99691" name="Rectangle 11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99693" name="Rectangle 13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199700" name="Group 20"/>
          <p:cNvGrpSpPr>
            <a:grpSpLocks/>
          </p:cNvGrpSpPr>
          <p:nvPr/>
        </p:nvGrpSpPr>
        <p:grpSpPr bwMode="auto">
          <a:xfrm>
            <a:off x="539750" y="549275"/>
            <a:ext cx="8281988" cy="5776913"/>
            <a:chOff x="340" y="346"/>
            <a:chExt cx="5217" cy="3639"/>
          </a:xfrm>
        </p:grpSpPr>
        <p:pic>
          <p:nvPicPr>
            <p:cNvPr id="199696" name="Picture 16" descr="简单随机抽样样本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346"/>
              <a:ext cx="2449" cy="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697" name="Picture 17" descr="空间随机抽样样本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" y="346"/>
              <a:ext cx="2478" cy="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698" name="Rectangle 18"/>
            <p:cNvSpPr>
              <a:spLocks noChangeArrowheads="1"/>
            </p:cNvSpPr>
            <p:nvPr/>
          </p:nvSpPr>
          <p:spPr bwMode="auto">
            <a:xfrm>
              <a:off x="340" y="3655"/>
              <a:ext cx="240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zh-CN" altLang="zh-CN" sz="1400" b="1" dirty="0" smtClean="0">
                  <a:latin typeface="Cambria Math" pitchFamily="18" charset="0"/>
                </a:rPr>
                <a:t>Samples </a:t>
              </a:r>
              <a:r>
                <a:rPr lang="zh-CN" altLang="zh-CN" sz="1400" b="1" dirty="0">
                  <a:latin typeface="Cambria Math" pitchFamily="18" charset="0"/>
                </a:rPr>
                <a:t>spatial distributions of simple random sampling </a:t>
              </a:r>
            </a:p>
          </p:txBody>
        </p:sp>
        <p:sp>
          <p:nvSpPr>
            <p:cNvPr id="199699" name="Rectangle 19"/>
            <p:cNvSpPr>
              <a:spLocks noChangeArrowheads="1"/>
            </p:cNvSpPr>
            <p:nvPr/>
          </p:nvSpPr>
          <p:spPr bwMode="auto">
            <a:xfrm>
              <a:off x="2971" y="3655"/>
              <a:ext cx="258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zh-CN" altLang="zh-CN" sz="1400" b="1" dirty="0" smtClean="0">
                  <a:latin typeface="Cambria Math" pitchFamily="18" charset="0"/>
                </a:rPr>
                <a:t>Sample </a:t>
              </a:r>
              <a:r>
                <a:rPr lang="zh-CN" altLang="zh-CN" sz="1400" b="1" dirty="0">
                  <a:latin typeface="Cambria Math" pitchFamily="18" charset="0"/>
                </a:rPr>
                <a:t>spatial distributions of spatial random sampling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061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</a:t>
            </a: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package 5 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WP51:</a:t>
            </a:r>
            <a:r>
              <a:rPr lang="en-US" altLang="zh-CN" dirty="0" smtClean="0"/>
              <a:t>Ground </a:t>
            </a:r>
            <a:r>
              <a:rPr lang="en-US" altLang="zh-CN" dirty="0"/>
              <a:t>sampling and data collection (HUAIBEI Plain, China</a:t>
            </a:r>
            <a:r>
              <a:rPr lang="en-US" altLang="zh-CN" dirty="0" smtClean="0"/>
              <a:t>)</a:t>
            </a:r>
          </a:p>
          <a:p>
            <a:r>
              <a:rPr lang="en-US" altLang="zh-CN" b="1" dirty="0" smtClean="0">
                <a:solidFill>
                  <a:srgbClr val="0070C0"/>
                </a:solidFill>
              </a:rPr>
              <a:t>WP52:</a:t>
            </a:r>
            <a:r>
              <a:rPr lang="en-US" altLang="zh-CN" dirty="0" smtClean="0"/>
              <a:t>Crop </a:t>
            </a:r>
            <a:r>
              <a:rPr lang="en-US" altLang="zh-CN" dirty="0"/>
              <a:t>area estimation (HUAIBEI Plain, China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WP53:Ground </a:t>
            </a:r>
            <a:r>
              <a:rPr lang="en-US" altLang="zh-CN" dirty="0"/>
              <a:t>sampling and data collection (Morocco)</a:t>
            </a:r>
          </a:p>
          <a:p>
            <a:r>
              <a:rPr lang="en-US" altLang="zh-CN" dirty="0" smtClean="0"/>
              <a:t>WP54:Crop </a:t>
            </a:r>
            <a:r>
              <a:rPr lang="en-US" altLang="zh-CN" dirty="0"/>
              <a:t>Area estimation (Morocco)</a:t>
            </a:r>
          </a:p>
          <a:p>
            <a:r>
              <a:rPr lang="en-US" altLang="zh-CN" dirty="0" smtClean="0"/>
              <a:t>WP55:Accuracy </a:t>
            </a:r>
            <a:r>
              <a:rPr lang="en-US" altLang="zh-CN" dirty="0"/>
              <a:t>and cost-efficiency assessment</a:t>
            </a:r>
          </a:p>
          <a:p>
            <a:r>
              <a:rPr lang="en-US" altLang="zh-CN" dirty="0" smtClean="0"/>
              <a:t>WP56:Cost </a:t>
            </a:r>
            <a:r>
              <a:rPr lang="en-US" altLang="zh-CN" dirty="0"/>
              <a:t>efficiency study for crop mapping in East Africa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696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201741" name="Group 13"/>
          <p:cNvGrpSpPr>
            <a:grpSpLocks/>
          </p:cNvGrpSpPr>
          <p:nvPr/>
        </p:nvGrpSpPr>
        <p:grpSpPr bwMode="auto">
          <a:xfrm>
            <a:off x="250825" y="404813"/>
            <a:ext cx="8570913" cy="5962650"/>
            <a:chOff x="158" y="255"/>
            <a:chExt cx="5399" cy="3756"/>
          </a:xfrm>
        </p:grpSpPr>
        <p:sp>
          <p:nvSpPr>
            <p:cNvPr id="201737" name="Rectangle 9"/>
            <p:cNvSpPr>
              <a:spLocks noChangeArrowheads="1"/>
            </p:cNvSpPr>
            <p:nvPr/>
          </p:nvSpPr>
          <p:spPr bwMode="auto">
            <a:xfrm>
              <a:off x="158" y="3681"/>
              <a:ext cx="258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 eaLnBrk="0" hangingPunct="0"/>
              <a:r>
                <a:rPr lang="zh-CN" altLang="zh-CN" sz="1400" b="1" dirty="0" smtClean="0">
                  <a:latin typeface="Cambria Math" pitchFamily="18" charset="0"/>
                </a:rPr>
                <a:t>Sample </a:t>
              </a:r>
              <a:r>
                <a:rPr lang="zh-CN" altLang="zh-CN" sz="1400" b="1" dirty="0">
                  <a:latin typeface="Cambria Math" pitchFamily="18" charset="0"/>
                </a:rPr>
                <a:t>spatial distributions of systematic sampling</a:t>
              </a:r>
              <a:r>
                <a:rPr lang="zh-CN" sz="1400" b="1" dirty="0">
                  <a:latin typeface="Cambria Math" pitchFamily="18" charset="0"/>
                </a:rPr>
                <a:t>（</a:t>
              </a:r>
              <a:r>
                <a:rPr lang="zh-CN" altLang="zh-CN" sz="1400" b="1" dirty="0">
                  <a:latin typeface="Cambria Math" pitchFamily="18" charset="0"/>
                </a:rPr>
                <a:t>sorted by the ID of population units</a:t>
              </a:r>
              <a:r>
                <a:rPr lang="zh-CN" sz="1400" b="1" dirty="0">
                  <a:latin typeface="Cambria Math" pitchFamily="18" charset="0"/>
                </a:rPr>
                <a:t>）</a:t>
              </a:r>
              <a:endParaRPr lang="zh-CN" altLang="zh-CN" sz="1400" b="1" dirty="0">
                <a:latin typeface="Cambria Math" pitchFamily="18" charset="0"/>
              </a:endParaRPr>
            </a:p>
          </p:txBody>
        </p:sp>
        <p:sp>
          <p:nvSpPr>
            <p:cNvPr id="201738" name="Rectangle 10"/>
            <p:cNvSpPr>
              <a:spLocks noChangeArrowheads="1"/>
            </p:cNvSpPr>
            <p:nvPr/>
          </p:nvSpPr>
          <p:spPr bwMode="auto">
            <a:xfrm>
              <a:off x="2971" y="3655"/>
              <a:ext cx="258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zh-CN" altLang="zh-CN" sz="1400" b="1" dirty="0" smtClean="0">
                  <a:latin typeface="Cambria Math" pitchFamily="18" charset="0"/>
                </a:rPr>
                <a:t>Samples </a:t>
              </a:r>
              <a:r>
                <a:rPr lang="zh-CN" altLang="zh-CN" sz="1400" b="1" dirty="0">
                  <a:latin typeface="Cambria Math" pitchFamily="18" charset="0"/>
                </a:rPr>
                <a:t>spatial distributions of systematic sampling</a:t>
              </a:r>
              <a:r>
                <a:rPr lang="zh-CN" sz="1400" b="1" dirty="0">
                  <a:latin typeface="Cambria Math" pitchFamily="18" charset="0"/>
                </a:rPr>
                <a:t>（</a:t>
              </a:r>
              <a:r>
                <a:rPr lang="zh-CN" altLang="zh-CN" sz="1400" b="1" dirty="0">
                  <a:latin typeface="Cambria Math" pitchFamily="18" charset="0"/>
                </a:rPr>
                <a:t>sorted by winter wheat area in population units</a:t>
              </a:r>
              <a:r>
                <a:rPr lang="zh-CN" sz="1400" b="1" dirty="0">
                  <a:latin typeface="Cambria Math" pitchFamily="18" charset="0"/>
                </a:rPr>
                <a:t>）</a:t>
              </a:r>
              <a:endParaRPr lang="zh-CN" altLang="zh-CN" sz="1400" b="1" dirty="0">
                <a:latin typeface="Cambria Math" pitchFamily="18" charset="0"/>
              </a:endParaRPr>
            </a:p>
          </p:txBody>
        </p:sp>
        <p:pic>
          <p:nvPicPr>
            <p:cNvPr id="201739" name="Picture 11" descr="传统系统抽样按ID排序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55"/>
              <a:ext cx="2495" cy="3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740" name="Picture 12" descr="2、3排序系统抽样样本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55"/>
              <a:ext cx="2540" cy="3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9833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202765" name="Group 13"/>
          <p:cNvGrpSpPr>
            <a:grpSpLocks/>
          </p:cNvGrpSpPr>
          <p:nvPr/>
        </p:nvGrpSpPr>
        <p:grpSpPr bwMode="auto">
          <a:xfrm>
            <a:off x="344488" y="620713"/>
            <a:ext cx="8404225" cy="5746750"/>
            <a:chOff x="217" y="391"/>
            <a:chExt cx="5294" cy="3620"/>
          </a:xfrm>
        </p:grpSpPr>
        <p:sp>
          <p:nvSpPr>
            <p:cNvPr id="202761" name="Rectangle 9"/>
            <p:cNvSpPr>
              <a:spLocks noChangeArrowheads="1"/>
            </p:cNvSpPr>
            <p:nvPr/>
          </p:nvSpPr>
          <p:spPr bwMode="auto">
            <a:xfrm>
              <a:off x="249" y="3681"/>
              <a:ext cx="240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altLang="zh-CN" sz="1400" b="1" dirty="0" smtClean="0">
                  <a:latin typeface="Cambria Math" pitchFamily="18" charset="0"/>
                  <a:ea typeface="Cambria Math" pitchFamily="18" charset="0"/>
                </a:rPr>
                <a:t>S</a:t>
              </a:r>
              <a:r>
                <a:rPr lang="zh-CN" altLang="zh-CN" sz="1400" b="1" dirty="0" smtClean="0">
                  <a:latin typeface="Cambria Math" pitchFamily="18" charset="0"/>
                </a:rPr>
                <a:t>amples </a:t>
              </a:r>
              <a:r>
                <a:rPr lang="zh-CN" altLang="zh-CN" sz="1400" b="1" dirty="0">
                  <a:latin typeface="Cambria Math" pitchFamily="18" charset="0"/>
                </a:rPr>
                <a:t>spatial distributions of spatial systematic sampling </a:t>
              </a:r>
            </a:p>
          </p:txBody>
        </p:sp>
        <p:sp>
          <p:nvSpPr>
            <p:cNvPr id="202762" name="Rectangle 10"/>
            <p:cNvSpPr>
              <a:spLocks noChangeArrowheads="1"/>
            </p:cNvSpPr>
            <p:nvPr/>
          </p:nvSpPr>
          <p:spPr bwMode="auto">
            <a:xfrm>
              <a:off x="2925" y="3723"/>
              <a:ext cx="258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zh-CN" altLang="zh-CN" sz="1400" b="1" dirty="0" smtClean="0">
                  <a:latin typeface="Cambria Math" pitchFamily="18" charset="0"/>
                </a:rPr>
                <a:t>Samples </a:t>
              </a:r>
              <a:r>
                <a:rPr lang="zh-CN" altLang="zh-CN" sz="1400" b="1" dirty="0">
                  <a:latin typeface="Cambria Math" pitchFamily="18" charset="0"/>
                </a:rPr>
                <a:t>spatial distributions of stratified sampling</a:t>
              </a:r>
            </a:p>
          </p:txBody>
        </p:sp>
        <p:pic>
          <p:nvPicPr>
            <p:cNvPr id="202763" name="Picture 11" descr="空间系统抽样ID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" y="391"/>
              <a:ext cx="2436" cy="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764" name="Picture 12" descr="分5层抽样样本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1"/>
              <a:ext cx="2404" cy="3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992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9"/>
          <p:cNvSpPr>
            <a:spLocks noGrp="1" noChangeArrowheads="1"/>
          </p:cNvSpPr>
          <p:nvPr>
            <p:ph type="title"/>
          </p:nvPr>
        </p:nvSpPr>
        <p:spPr>
          <a:xfrm>
            <a:off x="395536" y="1794302"/>
            <a:ext cx="8064500" cy="3385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zh-CN" sz="1600" b="1" dirty="0" smtClean="0">
                <a:ea typeface="黑体" pitchFamily="2" charset="-122"/>
              </a:rPr>
              <a:t>Results of relative error and sample size using stratified sampling under 4 strata levels </a:t>
            </a:r>
            <a:endParaRPr lang="en-US" altLang="zh-CN" sz="1600" b="1" dirty="0" smtClean="0">
              <a:ea typeface="黑体" pitchFamily="2" charset="-122"/>
            </a:endParaRPr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0" y="4392613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zh-CN" altLang="en-US" sz="1200" b="1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eaLnBrk="0" hangingPunct="0"/>
            <a:r>
              <a:rPr lang="zh-CN" altLang="en-US" sz="1200" b="1">
                <a:latin typeface="Arial" pitchFamily="34" charset="0"/>
                <a:ea typeface="宋体" pitchFamily="2" charset="-122"/>
                <a:cs typeface="Arial" pitchFamily="34" charset="0"/>
              </a:rPr>
              <a:t>               </a:t>
            </a:r>
            <a:endParaRPr lang="zh-CN" altLang="en-US" b="1">
              <a:ea typeface="宋体" pitchFamily="2" charset="-122"/>
              <a:cs typeface="Arial" pitchFamily="34" charset="0"/>
            </a:endParaRPr>
          </a:p>
        </p:txBody>
      </p:sp>
      <p:sp>
        <p:nvSpPr>
          <p:cNvPr id="203784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3900" name="Rectangle 9"/>
          <p:cNvSpPr>
            <a:spLocks noChangeArrowheads="1"/>
          </p:cNvSpPr>
          <p:nvPr/>
        </p:nvSpPr>
        <p:spPr bwMode="auto">
          <a:xfrm>
            <a:off x="107504" y="403126"/>
            <a:ext cx="8675687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sz="2000" b="1" dirty="0" smtClean="0">
                <a:latin typeface="Arial" pitchFamily="34" charset="0"/>
              </a:rPr>
              <a:t>(2) </a:t>
            </a:r>
            <a:r>
              <a:rPr lang="en-US" altLang="zh-CN" sz="2000" b="1" dirty="0">
                <a:latin typeface="Arial" pitchFamily="34" charset="0"/>
              </a:rPr>
              <a:t>Impact of the numbers of stratum on </a:t>
            </a:r>
            <a:r>
              <a:rPr lang="en-US" altLang="zh-CN" sz="2000" b="1" dirty="0" smtClean="0">
                <a:latin typeface="Arial" pitchFamily="34" charset="0"/>
              </a:rPr>
              <a:t>stratified </a:t>
            </a:r>
            <a:r>
              <a:rPr lang="en-US" altLang="zh-CN" sz="2000" b="1" dirty="0">
                <a:latin typeface="Arial" pitchFamily="34" charset="0"/>
              </a:rPr>
              <a:t>sampling efficiency </a:t>
            </a:r>
          </a:p>
        </p:txBody>
      </p:sp>
      <p:graphicFrame>
        <p:nvGraphicFramePr>
          <p:cNvPr id="204090" name="Group 3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55993862"/>
              </p:ext>
            </p:extLst>
          </p:nvPr>
        </p:nvGraphicFramePr>
        <p:xfrm>
          <a:off x="683568" y="2225799"/>
          <a:ext cx="7488832" cy="40186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47993"/>
                <a:gridCol w="1900524"/>
                <a:gridCol w="1219023"/>
                <a:gridCol w="1741188"/>
                <a:gridCol w="1480104"/>
              </a:tblGrid>
              <a:tr h="101469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2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2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2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Numbers of strata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</a:rPr>
                        <a:t>The ratio of winter wheat area accounting to population unit area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7179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Stratum interval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</a:rPr>
                        <a:t>（％）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Sample size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Relative error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</a:rPr>
                        <a:t>（％）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</a:rPr>
                        <a:t>Coefficient of variation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</a:rPr>
                        <a:t>（％）</a:t>
                      </a:r>
                      <a:endParaRPr kumimoji="0" 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5431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2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41.04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33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3.03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3.50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</a:tr>
              <a:tr h="5365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3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27.36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32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2.68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2.65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</a:tr>
              <a:tr h="5531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4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20.52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17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1.57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2.42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</a:tr>
              <a:tr h="5481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5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16.42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13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1.13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1.42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204092" name="Text Box 316"/>
          <p:cNvSpPr txBox="1">
            <a:spLocks noChangeArrowheads="1"/>
          </p:cNvSpPr>
          <p:nvPr/>
        </p:nvSpPr>
        <p:spPr bwMode="auto">
          <a:xfrm>
            <a:off x="900113" y="3644900"/>
            <a:ext cx="7127875" cy="1065213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altLang="zh-CN" sz="1800">
                <a:latin typeface="Arial" pitchFamily="34" charset="0"/>
              </a:rPr>
              <a:t>The increasing of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solidFill>
                  <a:srgbClr val="FF0000"/>
                </a:solidFill>
                <a:latin typeface="Arial" pitchFamily="34" charset="0"/>
              </a:rPr>
              <a:t>strata numbers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latin typeface="Arial" pitchFamily="34" charset="0"/>
              </a:rPr>
              <a:t>can reduce the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solidFill>
                  <a:srgbClr val="FF0000"/>
                </a:solidFill>
                <a:latin typeface="Arial" pitchFamily="34" charset="0"/>
              </a:rPr>
              <a:t>variance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latin typeface="Arial" pitchFamily="34" charset="0"/>
              </a:rPr>
              <a:t>of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solidFill>
                  <a:srgbClr val="FF0000"/>
                </a:solidFill>
                <a:latin typeface="Arial" pitchFamily="34" charset="0"/>
              </a:rPr>
              <a:t>population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latin typeface="Arial" pitchFamily="34" charset="0"/>
              </a:rPr>
              <a:t>units in each stratum, consequently improve the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solidFill>
                  <a:srgbClr val="FF0000"/>
                </a:solidFill>
                <a:latin typeface="Arial" pitchFamily="34" charset="0"/>
              </a:rPr>
              <a:t>precision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latin typeface="Arial" pitchFamily="34" charset="0"/>
              </a:rPr>
              <a:t>of population inference and reduce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 </a:t>
            </a:r>
            <a:r>
              <a:rPr lang="en-US" altLang="zh-CN" sz="1800">
                <a:solidFill>
                  <a:srgbClr val="FF0000"/>
                </a:solidFill>
                <a:latin typeface="Arial" pitchFamily="34" charset="0"/>
              </a:rPr>
              <a:t>sample costs</a:t>
            </a:r>
            <a:r>
              <a:rPr lang="en-US" altLang="zh-CN" sz="1800">
                <a:solidFill>
                  <a:srgbClr val="9933FF"/>
                </a:solidFill>
                <a:latin typeface="Arial" pitchFamily="34" charset="0"/>
              </a:rPr>
              <a:t>.</a:t>
            </a:r>
            <a:r>
              <a:rPr lang="en-US" altLang="zh-CN" sz="180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zh-CN" altLang="en-US" sz="180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99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0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5CE797CF-C6E6-45D1-A969-41290F08C247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4809" name="Rectangle 9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4810" name="Rectangle 9"/>
          <p:cNvSpPr>
            <a:spLocks noChangeArrowheads="1"/>
          </p:cNvSpPr>
          <p:nvPr/>
        </p:nvSpPr>
        <p:spPr bwMode="auto">
          <a:xfrm>
            <a:off x="468313" y="403126"/>
            <a:ext cx="82296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Arial" pitchFamily="34" charset="0"/>
              </a:rPr>
              <a:t>1.2.5 </a:t>
            </a:r>
            <a:r>
              <a:rPr lang="en-US" altLang="zh-CN" sz="3200" b="1" dirty="0">
                <a:solidFill>
                  <a:srgbClr val="0070C0"/>
                </a:solidFill>
                <a:latin typeface="Arial" pitchFamily="34" charset="0"/>
              </a:rPr>
              <a:t>Conclusion</a:t>
            </a:r>
          </a:p>
        </p:txBody>
      </p:sp>
      <p:sp>
        <p:nvSpPr>
          <p:cNvPr id="204854" name="Rectangle 5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 algn="just">
              <a:lnSpc>
                <a:spcPct val="120000"/>
              </a:lnSpc>
              <a:buSzPct val="60000"/>
              <a:buFont typeface="Wingdings" pitchFamily="2" charset="2"/>
              <a:buChar char="l"/>
            </a:pPr>
            <a:r>
              <a:rPr lang="en-US" altLang="zh-CN" sz="2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sampling efficiency of </a:t>
            </a:r>
            <a:r>
              <a:rPr lang="en-US" altLang="zh-CN" sz="22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stratified sampling </a:t>
            </a:r>
            <a:r>
              <a:rPr lang="en-US" altLang="zh-CN" sz="2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(the numbers of strata are 5) that the stratification sign is the ratio of winter wheat area accounting to population unit area is the highest in 5 kinds of sampling methods, comprehensively considering the relative error, stability and sample size.</a:t>
            </a:r>
          </a:p>
          <a:p>
            <a:pPr algn="just">
              <a:lnSpc>
                <a:spcPct val="120000"/>
              </a:lnSpc>
              <a:buSzPct val="60000"/>
              <a:buFont typeface="Wingdings" pitchFamily="2" charset="2"/>
              <a:buChar char="l"/>
            </a:pPr>
            <a:r>
              <a:rPr lang="en-US" altLang="zh-CN" sz="2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increasing of </a:t>
            </a:r>
            <a:r>
              <a:rPr lang="en-US" altLang="zh-CN" sz="22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strata numbers </a:t>
            </a:r>
            <a:r>
              <a:rPr lang="en-US" altLang="zh-CN" sz="2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can reduce the variance of population units in each stratum, consequently improve the precision of population inference and reduce sample costs. </a:t>
            </a:r>
            <a:endParaRPr lang="zh-CN" altLang="en-US" sz="22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04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 </a:t>
            </a:r>
            <a:r>
              <a:rPr lang="en-US" altLang="zh-CN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Groundtruth</a:t>
            </a:r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samples 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 </a:t>
            </a:r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b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segment sampling method </a:t>
            </a:r>
            <a:endParaRPr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556792"/>
            <a:ext cx="86764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: </a:t>
            </a:r>
            <a:r>
              <a:rPr lang="en-US" altLang="zh-CN" sz="2800" b="1" dirty="0" smtClean="0"/>
              <a:t>To collect </a:t>
            </a:r>
            <a:r>
              <a:rPr lang="en-US" altLang="zh-CN" sz="2800" b="1" dirty="0" err="1"/>
              <a:t>g</a:t>
            </a:r>
            <a:r>
              <a:rPr lang="en-US" altLang="zh-CN" sz="2800" b="1" dirty="0" err="1" smtClean="0"/>
              <a:t>roundtruth</a:t>
            </a:r>
            <a:r>
              <a:rPr lang="en-US" altLang="zh-CN" sz="2800" b="1" dirty="0" smtClean="0"/>
              <a:t> </a:t>
            </a:r>
            <a:r>
              <a:rPr lang="en-US" altLang="zh-CN" sz="2800" b="1" dirty="0"/>
              <a:t>samples </a:t>
            </a:r>
            <a:r>
              <a:rPr lang="en-US" altLang="zh-CN" sz="2800" b="1" dirty="0" smtClean="0"/>
              <a:t>for winter wheat</a:t>
            </a:r>
          </a:p>
          <a:p>
            <a:pPr marL="1257300" lvl="1" indent="-355600"/>
            <a:r>
              <a:rPr lang="en-US" altLang="zh-CN" sz="2400" dirty="0" smtClean="0"/>
              <a:t>Spots: 1411</a:t>
            </a:r>
          </a:p>
          <a:p>
            <a:pPr marL="1257300" lvl="1" indent="-355600">
              <a:tabLst>
                <a:tab pos="1257300" algn="l"/>
              </a:tabLst>
            </a:pPr>
            <a:r>
              <a:rPr lang="en-US" altLang="zh-CN" sz="2400" dirty="0" smtClean="0"/>
              <a:t>Plots: 12</a:t>
            </a:r>
            <a:r>
              <a:rPr lang="en-US" altLang="zh-CN" sz="2400" dirty="0"/>
              <a:t>, the average area of plot  25ha (500m*500m)</a:t>
            </a:r>
          </a:p>
          <a:p>
            <a:pPr marL="0" indent="0">
              <a:buNone/>
            </a:pPr>
            <a:r>
              <a:rPr lang="en-US" altLang="zh-CN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Second: </a:t>
            </a:r>
            <a:r>
              <a:rPr lang="en-US" altLang="zh-CN" sz="2800" b="1" dirty="0" smtClean="0"/>
              <a:t>To </a:t>
            </a:r>
            <a:r>
              <a:rPr lang="en-US" altLang="zh-CN" sz="2800" b="1" dirty="0"/>
              <a:t>collect </a:t>
            </a:r>
            <a:r>
              <a:rPr lang="en-US" altLang="zh-CN" sz="2800" b="1" dirty="0" err="1"/>
              <a:t>g</a:t>
            </a:r>
            <a:r>
              <a:rPr lang="en-US" altLang="zh-CN" sz="2800" b="1" dirty="0" err="1" smtClean="0"/>
              <a:t>roundtruth</a:t>
            </a:r>
            <a:r>
              <a:rPr lang="en-US" altLang="zh-CN" sz="2800" b="1" dirty="0" smtClean="0"/>
              <a:t> </a:t>
            </a:r>
            <a:r>
              <a:rPr lang="en-US" altLang="zh-CN" sz="2800" b="1" dirty="0"/>
              <a:t>samples for </a:t>
            </a:r>
            <a:r>
              <a:rPr lang="en-US" altLang="zh-CN" sz="2800" b="1" dirty="0" smtClean="0"/>
              <a:t>maize</a:t>
            </a:r>
          </a:p>
          <a:p>
            <a:pPr marL="1257300" lvl="1" indent="-355600">
              <a:tabLst>
                <a:tab pos="1257300" algn="l"/>
              </a:tabLst>
            </a:pPr>
            <a:r>
              <a:rPr lang="en-US" altLang="zh-CN" sz="2400" dirty="0"/>
              <a:t>Plots: </a:t>
            </a:r>
            <a:r>
              <a:rPr lang="en-US" altLang="zh-CN" sz="2400" dirty="0" smtClean="0"/>
              <a:t>31, </a:t>
            </a:r>
            <a:r>
              <a:rPr lang="en-US" altLang="zh-CN" sz="2400" dirty="0"/>
              <a:t>the average area of plot  25ha (500m*500m)</a:t>
            </a:r>
          </a:p>
          <a:p>
            <a:pPr marL="0" indent="0">
              <a:buNone/>
            </a:pPr>
            <a:r>
              <a:rPr lang="en-US" altLang="zh-CN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Third: </a:t>
            </a:r>
            <a:r>
              <a:rPr lang="en-US" altLang="zh-CN" sz="2800" b="1" dirty="0" smtClean="0"/>
              <a:t>To </a:t>
            </a:r>
            <a:r>
              <a:rPr lang="en-US" altLang="zh-CN" sz="2800" b="1" dirty="0"/>
              <a:t>collect </a:t>
            </a:r>
            <a:r>
              <a:rPr lang="en-US" altLang="zh-CN" sz="2800" b="1" dirty="0" err="1"/>
              <a:t>g</a:t>
            </a:r>
            <a:r>
              <a:rPr lang="en-US" altLang="zh-CN" sz="2800" b="1" dirty="0" err="1" smtClean="0"/>
              <a:t>roundtruth</a:t>
            </a:r>
            <a:r>
              <a:rPr lang="en-US" altLang="zh-CN" sz="2800" b="1" dirty="0" smtClean="0"/>
              <a:t> </a:t>
            </a:r>
            <a:r>
              <a:rPr lang="en-US" altLang="zh-CN" sz="2800" b="1" dirty="0"/>
              <a:t>samples for maize</a:t>
            </a:r>
          </a:p>
          <a:p>
            <a:pPr marL="1257300" lvl="1" indent="-355600">
              <a:tabLst>
                <a:tab pos="1257300" algn="l"/>
              </a:tabLst>
            </a:pPr>
            <a:r>
              <a:rPr lang="en-US" altLang="zh-CN" sz="2400" dirty="0"/>
              <a:t>Plots: </a:t>
            </a:r>
            <a:r>
              <a:rPr lang="en-US" altLang="zh-CN" sz="2400" dirty="0" smtClean="0"/>
              <a:t>30, the average area of plot  25ha (500m*500m)</a:t>
            </a:r>
            <a:endParaRPr lang="en-US" altLang="zh-CN" sz="2400" dirty="0"/>
          </a:p>
          <a:p>
            <a:pPr lvl="1"/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17189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In-situ samples for winter wheat</a:t>
            </a:r>
            <a:b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North Anhui, 2010-2011</a:t>
            </a:r>
            <a:endParaRPr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Samples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1411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3" t="18279" r="18952" b="11469"/>
          <a:stretch/>
        </p:blipFill>
        <p:spPr bwMode="auto">
          <a:xfrm>
            <a:off x="1043608" y="1988840"/>
            <a:ext cx="5420015" cy="433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L:\比利时合作项目FP7\安徽省蒙城县\安徽冬小麦验证点_样方\IMG_4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28800"/>
            <a:ext cx="1440000" cy="10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:\比利时合作项目FP7\安徽省蒙城县\安徽冬小麦验证点_样方\DSC071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208508"/>
            <a:ext cx="1440000" cy="10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L:\比利时合作项目FP7\安徽省蒙城县\安徽冬小麦验证点_样方\IMG_36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925064"/>
            <a:ext cx="1440000" cy="10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:\比利时合作项目FP7\安徽省蒙城县\安徽冬小麦验证点_样方\IMG_35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17352"/>
            <a:ext cx="1440000" cy="10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 b="16636"/>
          <a:stretch/>
        </p:blipFill>
        <p:spPr>
          <a:xfrm>
            <a:off x="251520" y="1916832"/>
            <a:ext cx="3433128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17037"/>
          <a:stretch/>
        </p:blipFill>
        <p:spPr>
          <a:xfrm>
            <a:off x="3686246" y="1412776"/>
            <a:ext cx="5425742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77231" y="6474822"/>
            <a:ext cx="5446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500*500m </a:t>
            </a:r>
            <a:r>
              <a:rPr lang="en-US" altLang="zh-CN" sz="2000" b="1" dirty="0" smtClean="0"/>
              <a:t>maize  </a:t>
            </a:r>
            <a:r>
              <a:rPr lang="en-US" altLang="zh-CN" sz="2000" b="1" dirty="0"/>
              <a:t>quadrats in </a:t>
            </a:r>
            <a:r>
              <a:rPr lang="en-US" altLang="zh-CN" sz="2000" b="1" dirty="0" err="1" smtClean="0"/>
              <a:t>Mengcheng</a:t>
            </a:r>
            <a:r>
              <a:rPr lang="en-US" altLang="zh-CN" sz="2000" b="1" dirty="0" smtClean="0"/>
              <a:t> </a:t>
            </a: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31</a:t>
            </a:r>
            <a:r>
              <a:rPr lang="zh-CN" altLang="en-US" sz="2000" b="1" dirty="0" smtClean="0"/>
              <a:t>）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658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17593"/>
          <a:stretch/>
        </p:blipFill>
        <p:spPr>
          <a:xfrm>
            <a:off x="3370566" y="1124744"/>
            <a:ext cx="5550156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6"/>
          <p:cNvSpPr txBox="1"/>
          <p:nvPr/>
        </p:nvSpPr>
        <p:spPr>
          <a:xfrm>
            <a:off x="3059832" y="6165304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/>
              <a:t>500*500m winter wheat quadrats in </a:t>
            </a:r>
          </a:p>
          <a:p>
            <a:pPr algn="ctr"/>
            <a:r>
              <a:rPr lang="en-US" altLang="zh-CN" sz="2000" b="1" dirty="0" err="1" smtClean="0"/>
              <a:t>Mengcheng</a:t>
            </a:r>
            <a:r>
              <a:rPr lang="en-US" altLang="zh-CN" sz="2000" b="1" dirty="0" smtClean="0"/>
              <a:t>, 2010-2011 </a:t>
            </a: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12</a:t>
            </a:r>
            <a:r>
              <a:rPr lang="zh-CN" altLang="en-US" sz="2000" b="1" dirty="0" smtClean="0"/>
              <a:t>）</a:t>
            </a:r>
            <a:endParaRPr lang="zh-CN" altLang="en-US" sz="2000" b="1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4" t="29391" r="21371" b="21506"/>
          <a:stretch>
            <a:fillRect/>
          </a:stretch>
        </p:blipFill>
        <p:spPr bwMode="auto">
          <a:xfrm>
            <a:off x="251520" y="44642"/>
            <a:ext cx="5451599" cy="420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Processing MODIS data (NDVI,EVI) in the research region</a:t>
            </a:r>
            <a:r>
              <a:rPr lang="zh-CN" altLang="en-US" sz="2400" dirty="0" smtClean="0">
                <a:latin typeface="Arial"/>
                <a:ea typeface="Arial Unicode MS" pitchFamily="34" charset="-122"/>
                <a:cs typeface="Arial"/>
              </a:rPr>
              <a:t>（</a:t>
            </a:r>
            <a:r>
              <a:rPr lang="en-US" altLang="zh-CN" sz="2400" dirty="0">
                <a:latin typeface="Arial"/>
                <a:ea typeface="Arial Unicode MS" pitchFamily="34" charset="-122"/>
                <a:cs typeface="Arial"/>
              </a:rPr>
              <a:t>2010.11.1-2011.10.31</a:t>
            </a:r>
            <a:r>
              <a:rPr lang="zh-CN" altLang="en-US" sz="2400" dirty="0">
                <a:latin typeface="Arial"/>
                <a:ea typeface="Arial Unicode MS" pitchFamily="34" charset="-122"/>
                <a:cs typeface="Arial"/>
              </a:rPr>
              <a:t>）</a:t>
            </a:r>
            <a:endParaRPr lang="en-US" altLang="zh-CN" sz="2400" dirty="0">
              <a:latin typeface="Arial"/>
              <a:ea typeface="Arial Unicode MS" pitchFamily="34" charset="-122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Data smoothing of NDVI, EVI by </a:t>
            </a:r>
            <a:r>
              <a:rPr lang="en-US" altLang="zh-CN" sz="2400" dirty="0" err="1" smtClean="0">
                <a:latin typeface="Arial"/>
                <a:ea typeface="Arial Unicode MS" pitchFamily="34" charset="-122"/>
                <a:cs typeface="Arial"/>
              </a:rPr>
              <a:t>Savitzky</a:t>
            </a:r>
            <a:r>
              <a:rPr lang="en-US" altLang="zh-CN" sz="2400" dirty="0" err="1">
                <a:latin typeface="Arial"/>
                <a:ea typeface="Arial Unicode MS" pitchFamily="34" charset="-122"/>
                <a:cs typeface="Arial"/>
              </a:rPr>
              <a:t>-</a:t>
            </a:r>
            <a:r>
              <a:rPr lang="en-US" altLang="zh-CN" sz="2400" dirty="0" err="1" smtClean="0">
                <a:latin typeface="Arial"/>
                <a:ea typeface="Arial Unicode MS" pitchFamily="34" charset="-122"/>
                <a:cs typeface="Arial"/>
              </a:rPr>
              <a:t>Golay</a:t>
            </a:r>
            <a:r>
              <a:rPr lang="en-US" altLang="zh-CN" sz="2400" dirty="0" smtClean="0">
                <a:latin typeface="Arial"/>
                <a:ea typeface="Arial Unicode MS" pitchFamily="34" charset="-122"/>
                <a:cs typeface="Arial"/>
              </a:rPr>
              <a:t> filter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Winter wheat phenology retrieval from remote sensing data by </a:t>
            </a:r>
            <a:r>
              <a:rPr lang="en-US" altLang="zh-CN" sz="2400" dirty="0" smtClean="0">
                <a:latin typeface="Arial"/>
                <a:ea typeface="Arial Unicode MS" pitchFamily="34" charset="-122"/>
                <a:cs typeface="Arial"/>
              </a:rPr>
              <a:t>Logistic</a:t>
            </a:r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 Model</a:t>
            </a:r>
          </a:p>
          <a:p>
            <a:pPr>
              <a:lnSpc>
                <a:spcPct val="150000"/>
              </a:lnSpc>
            </a:pPr>
            <a:endParaRPr lang="zh-CN" altLang="en-US" sz="2400" dirty="0"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 Retrieval of crop phenology by remote</a:t>
            </a:r>
            <a:b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sensing based on MODIS NDVI or EVI</a:t>
            </a:r>
            <a:endParaRPr lang="zh-CN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28800"/>
            <a:ext cx="3445632" cy="486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43508" y="6110992"/>
            <a:ext cx="161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 smtClean="0"/>
              <a:t>Anhui Province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20223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1783" r="4968" b="11204"/>
          <a:stretch/>
        </p:blipFill>
        <p:spPr>
          <a:xfrm>
            <a:off x="5039048" y="45095"/>
            <a:ext cx="3744912" cy="45196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12240" r="1496" b="9966"/>
          <a:stretch/>
        </p:blipFill>
        <p:spPr>
          <a:xfrm>
            <a:off x="539552" y="63374"/>
            <a:ext cx="4018770" cy="4562962"/>
          </a:xfrm>
          <a:prstGeom prst="rect">
            <a:avLst/>
          </a:prstGeom>
        </p:spPr>
      </p:pic>
      <p:graphicFrame>
        <p:nvGraphicFramePr>
          <p:cNvPr id="7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890344"/>
              </p:ext>
            </p:extLst>
          </p:nvPr>
        </p:nvGraphicFramePr>
        <p:xfrm>
          <a:off x="2051720" y="4293096"/>
          <a:ext cx="554461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00192" y="6467504"/>
            <a:ext cx="1292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00B050"/>
                </a:solidFill>
              </a:rPr>
              <a:t>Mengcheng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129332"/>
            <a:ext cx="1628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Original NDVI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131664"/>
            <a:ext cx="1603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Filtered NDVI</a:t>
            </a:r>
            <a:endParaRPr lang="en-US" altLang="zh-CN" sz="20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8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altLang="zh-CN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WP51: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sampling and data collection </a:t>
            </a:r>
            <a:b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(HUAIBEI Plain, China)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0070C0"/>
              </a:buClr>
              <a:buFont typeface="+mj-lt"/>
              <a:buAutoNum type="arabicPeriod"/>
            </a:pPr>
            <a:r>
              <a:rPr lang="en-US" altLang="zh-CN" sz="2400" b="1" dirty="0" smtClean="0"/>
              <a:t>To </a:t>
            </a:r>
            <a:r>
              <a:rPr lang="en-US" altLang="zh-CN" sz="2400" b="1" dirty="0"/>
              <a:t>Collect the </a:t>
            </a:r>
            <a:r>
              <a:rPr lang="en-US" altLang="zh-CN" sz="2400" b="1" dirty="0">
                <a:solidFill>
                  <a:srgbClr val="0070C0"/>
                </a:solidFill>
              </a:rPr>
              <a:t>background data</a:t>
            </a:r>
            <a:r>
              <a:rPr lang="en-US" altLang="zh-CN" sz="2400" b="1" dirty="0"/>
              <a:t> including the statistical crop area of recent 10 years, crop phenology data and other ancillary geographic data (such as boundary of administrative units, road map, </a:t>
            </a:r>
            <a:r>
              <a:rPr lang="en-US" altLang="zh-CN" sz="2400" b="1" dirty="0" err="1" smtClean="0"/>
              <a:t>etc</a:t>
            </a:r>
            <a:endParaRPr lang="en-US" altLang="zh-CN" sz="2400" b="1" dirty="0" smtClean="0"/>
          </a:p>
          <a:p>
            <a:pPr>
              <a:buClr>
                <a:srgbClr val="0070C0"/>
              </a:buClr>
              <a:buFont typeface="+mj-lt"/>
              <a:buAutoNum type="arabicPeriod"/>
            </a:pPr>
            <a:r>
              <a:rPr lang="en-US" altLang="zh-CN" sz="2400" b="1" dirty="0"/>
              <a:t>To adapt and design </a:t>
            </a:r>
            <a:r>
              <a:rPr lang="en-US" altLang="zh-CN" sz="2400" b="1" dirty="0">
                <a:solidFill>
                  <a:srgbClr val="0070C0"/>
                </a:solidFill>
              </a:rPr>
              <a:t>segment sampling method </a:t>
            </a:r>
          </a:p>
          <a:p>
            <a:pPr>
              <a:buClr>
                <a:srgbClr val="0070C0"/>
              </a:buClr>
              <a:buFont typeface="+mj-lt"/>
              <a:buAutoNum type="arabicPeriod"/>
            </a:pPr>
            <a:r>
              <a:rPr lang="en-US" altLang="zh-CN" sz="2400" b="1" dirty="0"/>
              <a:t>To collect the </a:t>
            </a:r>
            <a:r>
              <a:rPr lang="en-US" altLang="zh-CN" sz="2400" b="1" dirty="0" err="1">
                <a:solidFill>
                  <a:srgbClr val="0070C0"/>
                </a:solidFill>
              </a:rPr>
              <a:t>groundtruth</a:t>
            </a:r>
            <a:r>
              <a:rPr lang="en-US" altLang="zh-CN" sz="2400" b="1" dirty="0">
                <a:solidFill>
                  <a:srgbClr val="0070C0"/>
                </a:solidFill>
              </a:rPr>
              <a:t> samples </a:t>
            </a:r>
            <a:r>
              <a:rPr lang="en-US" altLang="zh-CN" sz="2400" b="1" dirty="0"/>
              <a:t>based on the segment sampling method </a:t>
            </a:r>
          </a:p>
          <a:p>
            <a:pPr>
              <a:buClr>
                <a:srgbClr val="0070C0"/>
              </a:buClr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70C0"/>
                </a:solidFill>
              </a:rPr>
              <a:t>Retrieval </a:t>
            </a:r>
            <a:r>
              <a:rPr lang="en-US" altLang="zh-CN" sz="2400" b="1" dirty="0">
                <a:solidFill>
                  <a:srgbClr val="0070C0"/>
                </a:solidFill>
              </a:rPr>
              <a:t>of crop phenology </a:t>
            </a:r>
            <a:r>
              <a:rPr lang="en-US" altLang="zh-CN" sz="2400" b="1" dirty="0"/>
              <a:t>by </a:t>
            </a:r>
            <a:r>
              <a:rPr lang="en-US" altLang="zh-CN" sz="2400" b="1" dirty="0" smtClean="0"/>
              <a:t>remote </a:t>
            </a:r>
            <a:r>
              <a:rPr lang="en-US" altLang="zh-CN" sz="2400" b="1" dirty="0"/>
              <a:t>sensing based on MODIS NDVI or EVI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326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131710"/>
              </p:ext>
            </p:extLst>
          </p:nvPr>
        </p:nvGraphicFramePr>
        <p:xfrm>
          <a:off x="179512" y="4114258"/>
          <a:ext cx="424847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581738"/>
              </p:ext>
            </p:extLst>
          </p:nvPr>
        </p:nvGraphicFramePr>
        <p:xfrm>
          <a:off x="179512" y="1556792"/>
          <a:ext cx="424279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59832" y="6094568"/>
            <a:ext cx="1292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00B050"/>
                </a:solidFill>
              </a:rPr>
              <a:t>Mengcheng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30724" name="Picture 4" descr="L:\比利时合作项目FP7\安徽省蒙城县\NDVI滤波\安徽省eVI时序数据_SG滤波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0363" r="1301" b="10220"/>
          <a:stretch/>
        </p:blipFill>
        <p:spPr bwMode="auto">
          <a:xfrm>
            <a:off x="4632423" y="1484784"/>
            <a:ext cx="4371797" cy="505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92280" y="1844824"/>
            <a:ext cx="1401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Filtered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EVI</a:t>
            </a:r>
            <a:endParaRPr lang="en-US" altLang="zh-CN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31443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Data smoothing for EVI by </a:t>
            </a:r>
            <a:r>
              <a:rPr lang="en-US" altLang="zh-CN" sz="2400" dirty="0" err="1" smtClean="0">
                <a:latin typeface="Arial"/>
                <a:ea typeface="Arial Unicode MS" pitchFamily="34" charset="-122"/>
                <a:cs typeface="Arial"/>
              </a:rPr>
              <a:t>Savitzky</a:t>
            </a:r>
            <a:r>
              <a:rPr lang="en-US" altLang="zh-CN" sz="2400" dirty="0" err="1">
                <a:latin typeface="Arial"/>
                <a:ea typeface="Arial Unicode MS" pitchFamily="34" charset="-122"/>
                <a:cs typeface="Arial"/>
              </a:rPr>
              <a:t>-</a:t>
            </a:r>
            <a:r>
              <a:rPr lang="en-US" altLang="zh-CN" sz="2400" dirty="0" err="1" smtClean="0">
                <a:latin typeface="Arial"/>
                <a:ea typeface="Arial Unicode MS" pitchFamily="34" charset="-122"/>
                <a:cs typeface="Arial"/>
              </a:rPr>
              <a:t>Golay</a:t>
            </a:r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 Filter</a:t>
            </a:r>
            <a:endParaRPr lang="en-US" altLang="zh-CN" sz="2400" dirty="0">
              <a:latin typeface="Arial"/>
              <a:ea typeface="黑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8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427984" y="5013176"/>
            <a:ext cx="3430421" cy="1342927"/>
            <a:chOff x="5076056" y="4869160"/>
            <a:chExt cx="3430421" cy="1342927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5076056" y="5053826"/>
              <a:ext cx="64807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813239" y="4869160"/>
              <a:ext cx="11683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Original NDVI</a:t>
              </a:r>
              <a:endParaRPr lang="zh-CN" altLang="en-US" sz="1400" dirty="0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5076056" y="5406112"/>
              <a:ext cx="648072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813239" y="5221446"/>
              <a:ext cx="11544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Filtered NDVI</a:t>
              </a:r>
              <a:endParaRPr lang="zh-CN" altLang="en-US" sz="1400" dirty="0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5076056" y="5775444"/>
              <a:ext cx="64807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813239" y="5590778"/>
              <a:ext cx="2693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Simulated Curve by Logistic Model</a:t>
              </a:r>
              <a:endParaRPr lang="zh-CN" altLang="en-US" sz="1400" dirty="0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5076056" y="6088976"/>
              <a:ext cx="64807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813239" y="5904310"/>
              <a:ext cx="2374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Derivative of Simulated Curve</a:t>
              </a:r>
              <a:endParaRPr lang="zh-CN" altLang="en-US" sz="1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3568" y="44624"/>
            <a:ext cx="374441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Regrowth (10</a:t>
            </a:r>
            <a:r>
              <a:rPr lang="en-US" altLang="zh-CN" b="1" baseline="30000" dirty="0" smtClean="0">
                <a:solidFill>
                  <a:srgbClr val="0070C0"/>
                </a:solidFill>
              </a:rPr>
              <a:t>th</a:t>
            </a:r>
            <a:r>
              <a:rPr lang="en-US" altLang="zh-CN" b="1" dirty="0" smtClean="0">
                <a:solidFill>
                  <a:srgbClr val="0070C0"/>
                </a:solidFill>
              </a:rPr>
              <a:t> Decade</a:t>
            </a:r>
            <a:r>
              <a:rPr lang="en-US" altLang="zh-CN" b="1" dirty="0">
                <a:solidFill>
                  <a:srgbClr val="0070C0"/>
                </a:solidFill>
              </a:rPr>
              <a:t>)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 algn="ctr"/>
            <a:r>
              <a:rPr lang="zh-CN" altLang="en-US" sz="1200" dirty="0" smtClean="0"/>
              <a:t>（</a:t>
            </a:r>
            <a:r>
              <a:rPr lang="en-US" altLang="zh-CN" sz="1200" dirty="0"/>
              <a:t>2</a:t>
            </a:r>
            <a:r>
              <a:rPr lang="zh-CN" altLang="en-US" sz="1200" dirty="0" smtClean="0"/>
              <a:t>月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日开始的那旬，从</a:t>
            </a:r>
            <a:r>
              <a:rPr lang="en-US" altLang="zh-CN" sz="1200" dirty="0" smtClean="0"/>
              <a:t>2010</a:t>
            </a:r>
            <a:r>
              <a:rPr lang="zh-CN" altLang="en-US" sz="1200" dirty="0" smtClean="0"/>
              <a:t>年</a:t>
            </a:r>
            <a:r>
              <a:rPr lang="en-US" altLang="zh-CN" sz="1200" dirty="0" smtClean="0"/>
              <a:t>11</a:t>
            </a:r>
            <a:r>
              <a:rPr lang="zh-CN" altLang="en-US" sz="1200" dirty="0" smtClean="0"/>
              <a:t>月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日开始计算）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</a:rPr>
              <a:t>抽穗：第</a:t>
            </a:r>
            <a:r>
              <a:rPr lang="en-US" altLang="zh-CN" b="1" dirty="0" smtClean="0">
                <a:solidFill>
                  <a:srgbClr val="0070C0"/>
                </a:solidFill>
              </a:rPr>
              <a:t>17</a:t>
            </a:r>
            <a:r>
              <a:rPr lang="zh-CN" altLang="en-US" b="1" dirty="0" smtClean="0">
                <a:solidFill>
                  <a:srgbClr val="0070C0"/>
                </a:solidFill>
              </a:rPr>
              <a:t>旬</a:t>
            </a:r>
            <a:r>
              <a:rPr lang="zh-CN" altLang="en-US" dirty="0" smtClean="0"/>
              <a:t>（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4" b="9764"/>
          <a:stretch/>
        </p:blipFill>
        <p:spPr>
          <a:xfrm>
            <a:off x="827584" y="585753"/>
            <a:ext cx="3628887" cy="40497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76056" y="-27384"/>
            <a:ext cx="36004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srgbClr val="0070C0"/>
                </a:solidFill>
              </a:rPr>
              <a:t>Heading  </a:t>
            </a:r>
            <a:r>
              <a:rPr lang="zh-CN" altLang="en-US" b="1" dirty="0" smtClean="0">
                <a:solidFill>
                  <a:srgbClr val="0070C0"/>
                </a:solidFill>
              </a:rPr>
              <a:t>（</a:t>
            </a:r>
            <a:r>
              <a:rPr lang="en-US" altLang="zh-CN" b="1" dirty="0" smtClean="0">
                <a:solidFill>
                  <a:srgbClr val="0070C0"/>
                </a:solidFill>
              </a:rPr>
              <a:t>17</a:t>
            </a:r>
            <a:r>
              <a:rPr lang="en-US" altLang="zh-CN" b="1" baseline="30000" dirty="0" smtClean="0">
                <a:solidFill>
                  <a:srgbClr val="0070C0"/>
                </a:solidFill>
              </a:rPr>
              <a:t>th</a:t>
            </a:r>
            <a:r>
              <a:rPr lang="en-US" altLang="zh-CN" b="1" dirty="0" smtClean="0">
                <a:solidFill>
                  <a:srgbClr val="0070C0"/>
                </a:solidFill>
              </a:rPr>
              <a:t> Decade</a:t>
            </a:r>
            <a:r>
              <a:rPr lang="en-US" altLang="zh-CN" b="1" dirty="0">
                <a:solidFill>
                  <a:srgbClr val="0070C0"/>
                </a:solidFill>
              </a:rPr>
              <a:t>)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2" b="9418"/>
          <a:stretch/>
        </p:blipFill>
        <p:spPr>
          <a:xfrm>
            <a:off x="4932039" y="621416"/>
            <a:ext cx="3608381" cy="4049765"/>
          </a:xfrm>
          <a:prstGeom prst="rect">
            <a:avLst/>
          </a:prstGeom>
        </p:spPr>
      </p:pic>
      <p:pic>
        <p:nvPicPr>
          <p:cNvPr id="29699" name="Picture 3" descr="L:\比利时合作项目FP7\安徽省蒙城县\作物物候数据\logistic模拟原理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91334"/>
            <a:ext cx="2592288" cy="19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WP52: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 area estimation </a:t>
            </a:r>
            <a:b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(HUAIBEI Plain, China)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Arial"/>
                <a:ea typeface="黑体" pitchFamily="2" charset="-122"/>
                <a:cs typeface="Arial"/>
              </a:rPr>
              <a:t>Winter wheat acreage monitoring by single </a:t>
            </a:r>
            <a:r>
              <a:rPr lang="en-US" altLang="zh-CN" sz="2800" dirty="0" smtClean="0">
                <a:latin typeface="Arial"/>
                <a:ea typeface="Arial Unicode MS" pitchFamily="34" charset="-122"/>
                <a:cs typeface="Arial"/>
              </a:rPr>
              <a:t>Landsat TM</a:t>
            </a:r>
            <a:endParaRPr lang="en-US" altLang="zh-CN" sz="2800" dirty="0" smtClean="0">
              <a:latin typeface="Arial"/>
              <a:ea typeface="黑体" pitchFamily="2" charset="-122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/>
                <a:ea typeface="黑体" pitchFamily="2" charset="-122"/>
                <a:cs typeface="Arial"/>
              </a:rPr>
              <a:t>Winter wheat acreage monitoring </a:t>
            </a:r>
            <a:r>
              <a:rPr lang="en-US" altLang="zh-CN" sz="2800" dirty="0" smtClean="0">
                <a:latin typeface="Arial"/>
                <a:ea typeface="黑体" pitchFamily="2" charset="-122"/>
                <a:cs typeface="Arial"/>
              </a:rPr>
              <a:t>by multi-date HJ-1 imagery</a:t>
            </a:r>
            <a:endParaRPr lang="en-US" altLang="zh-CN" sz="2800" dirty="0">
              <a:latin typeface="Arial"/>
              <a:ea typeface="黑体" pitchFamily="2" charset="-122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/>
                <a:ea typeface="黑体" pitchFamily="2" charset="-122"/>
                <a:cs typeface="Arial"/>
              </a:rPr>
              <a:t>Winter wheat acreage monitoring </a:t>
            </a:r>
            <a:r>
              <a:rPr lang="en-US" altLang="zh-CN" sz="2800" dirty="0" smtClean="0">
                <a:latin typeface="Arial"/>
                <a:ea typeface="黑体" pitchFamily="2" charset="-122"/>
                <a:cs typeface="Arial"/>
              </a:rPr>
              <a:t>by pixel </a:t>
            </a:r>
            <a:r>
              <a:rPr lang="en-US" altLang="zh-CN" sz="2800" dirty="0" err="1" smtClean="0">
                <a:latin typeface="Arial"/>
                <a:ea typeface="黑体" pitchFamily="2" charset="-122"/>
                <a:cs typeface="Arial"/>
              </a:rPr>
              <a:t>unmixing</a:t>
            </a:r>
            <a:r>
              <a:rPr lang="en-US" altLang="zh-CN" sz="2800" dirty="0" smtClean="0">
                <a:latin typeface="Arial"/>
                <a:ea typeface="黑体" pitchFamily="2" charset="-122"/>
                <a:cs typeface="Arial"/>
              </a:rPr>
              <a:t> of EOS-MODIS data</a:t>
            </a:r>
            <a:endParaRPr lang="zh-CN" altLang="en-US" sz="2800" dirty="0">
              <a:latin typeface="Arial"/>
              <a:ea typeface="黑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5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Arial"/>
                <a:ea typeface="黑体" pitchFamily="2" charset="-122"/>
                <a:cs typeface="Arial"/>
              </a:rPr>
              <a:t>Data</a:t>
            </a:r>
            <a:r>
              <a:rPr lang="zh-CN" altLang="en-US" sz="2800" dirty="0" smtClean="0">
                <a:latin typeface="Arial"/>
                <a:ea typeface="黑体" pitchFamily="2" charset="-122"/>
                <a:cs typeface="Arial"/>
              </a:rPr>
              <a:t>：</a:t>
            </a:r>
            <a:r>
              <a:rPr lang="en-US" altLang="zh-CN" sz="2800" dirty="0" smtClean="0">
                <a:latin typeface="Arial"/>
                <a:ea typeface="Arial Unicode MS" pitchFamily="34" charset="-122"/>
                <a:cs typeface="Arial"/>
              </a:rPr>
              <a:t>Landsat TM, 2011-3-29</a:t>
            </a:r>
          </a:p>
          <a:p>
            <a:r>
              <a:rPr lang="en-US" altLang="zh-CN" sz="2800" dirty="0" smtClean="0">
                <a:latin typeface="Arial"/>
                <a:ea typeface="黑体" pitchFamily="2" charset="-122"/>
                <a:cs typeface="Arial"/>
              </a:rPr>
              <a:t>Classification algorithms</a:t>
            </a:r>
            <a:r>
              <a:rPr lang="zh-CN" altLang="en-US" sz="2800" dirty="0" smtClean="0">
                <a:latin typeface="Arial"/>
                <a:ea typeface="黑体" pitchFamily="2" charset="-122"/>
                <a:cs typeface="Arial"/>
              </a:rPr>
              <a:t>：</a:t>
            </a:r>
            <a:endParaRPr lang="en-US" altLang="zh-CN" sz="2800" dirty="0" smtClean="0">
              <a:latin typeface="Arial"/>
              <a:ea typeface="黑体" pitchFamily="2" charset="-122"/>
              <a:cs typeface="Arial"/>
            </a:endParaRPr>
          </a:p>
          <a:p>
            <a:pPr lvl="1"/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Neural Network (NN)</a:t>
            </a:r>
          </a:p>
          <a:p>
            <a:pPr lvl="1"/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Object-oriented (OO)</a:t>
            </a:r>
          </a:p>
          <a:p>
            <a:pPr lvl="1"/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SVM</a:t>
            </a:r>
          </a:p>
          <a:p>
            <a:pPr lvl="1"/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Maximum likelihood classifier (MLC)</a:t>
            </a:r>
          </a:p>
          <a:p>
            <a:pPr lvl="1"/>
            <a:r>
              <a:rPr lang="en-US" altLang="zh-CN" sz="2400" dirty="0" smtClean="0">
                <a:latin typeface="Arial"/>
                <a:ea typeface="黑体" pitchFamily="2" charset="-122"/>
                <a:cs typeface="Arial"/>
              </a:rPr>
              <a:t>Decision tree (DT)</a:t>
            </a:r>
            <a:endParaRPr lang="zh-CN" altLang="en-US" sz="2400" dirty="0"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solidFill>
                  <a:srgbClr val="000090"/>
                </a:solidFill>
                <a:latin typeface="黑体" pitchFamily="2" charset="-122"/>
                <a:ea typeface="黑体" pitchFamily="2" charset="-122"/>
              </a:rPr>
              <a:t>1.</a:t>
            </a:r>
            <a:r>
              <a:rPr lang="en-US" altLang="zh-CN" sz="3200" dirty="0">
                <a:solidFill>
                  <a:srgbClr val="000090"/>
                </a:solidFill>
                <a:latin typeface="Arial"/>
                <a:ea typeface="黑体" pitchFamily="2" charset="-122"/>
                <a:cs typeface="Arial"/>
              </a:rPr>
              <a:t> Winter wheat acreage monitoring by single </a:t>
            </a:r>
            <a:r>
              <a:rPr lang="en-US" altLang="zh-CN" sz="3200" dirty="0">
                <a:solidFill>
                  <a:srgbClr val="000090"/>
                </a:solidFill>
                <a:latin typeface="Arial"/>
                <a:ea typeface="Arial Unicode MS" pitchFamily="34" charset="-122"/>
                <a:cs typeface="Arial"/>
              </a:rPr>
              <a:t>Landsat TM</a:t>
            </a:r>
            <a:endParaRPr lang="en-US" altLang="zh-CN" sz="3200" dirty="0">
              <a:solidFill>
                <a:srgbClr val="000090"/>
              </a:solidFill>
              <a:latin typeface="Arial"/>
              <a:ea typeface="黑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5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0090"/>
                </a:solidFill>
                <a:latin typeface="黑体" pitchFamily="2" charset="-122"/>
                <a:ea typeface="黑体" pitchFamily="2" charset="-122"/>
              </a:rPr>
              <a:t>.</a:t>
            </a:r>
            <a:r>
              <a:rPr lang="en-US" altLang="zh-CN" sz="3200" dirty="0">
                <a:solidFill>
                  <a:srgbClr val="000090"/>
                </a:solidFill>
                <a:latin typeface="Arial"/>
                <a:ea typeface="黑体" pitchFamily="2" charset="-122"/>
                <a:cs typeface="Arial"/>
              </a:rPr>
              <a:t> Winter wheat acreage monitoring by single </a:t>
            </a:r>
            <a:r>
              <a:rPr lang="en-US" altLang="zh-CN" sz="3200" dirty="0">
                <a:solidFill>
                  <a:srgbClr val="000090"/>
                </a:solidFill>
                <a:latin typeface="Arial"/>
                <a:ea typeface="Arial Unicode MS" pitchFamily="34" charset="-122"/>
                <a:cs typeface="Arial"/>
              </a:rPr>
              <a:t>Landsat TM</a:t>
            </a:r>
            <a:endParaRPr lang="zh-CN" altLang="en-US" sz="3200" dirty="0">
              <a:solidFill>
                <a:srgbClr val="0070C0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16324" r="8073" b="37011"/>
          <a:stretch/>
        </p:blipFill>
        <p:spPr>
          <a:xfrm>
            <a:off x="3959" y="1701444"/>
            <a:ext cx="4752000" cy="3785791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15973" r="9039" b="36765"/>
          <a:stretch/>
        </p:blipFill>
        <p:spPr>
          <a:xfrm>
            <a:off x="4732517" y="1665232"/>
            <a:ext cx="4348109" cy="38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5517232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TM12237-20110329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68907" y="5517232"/>
            <a:ext cx="29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Winter wheat area extraction</a:t>
            </a:r>
            <a:endParaRPr lang="en-US" altLang="zh-CN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97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899592" y="3573016"/>
            <a:ext cx="3667370" cy="2921695"/>
            <a:chOff x="3340725" y="2617916"/>
            <a:chExt cx="3667370" cy="2921695"/>
          </a:xfrm>
        </p:grpSpPr>
        <p:pic>
          <p:nvPicPr>
            <p:cNvPr id="9" name="内容占位符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3" t="16324" r="8073" b="37011"/>
            <a:stretch/>
          </p:blipFill>
          <p:spPr>
            <a:xfrm>
              <a:off x="3340725" y="2617916"/>
              <a:ext cx="3667370" cy="2921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圆角矩形 9"/>
            <p:cNvSpPr/>
            <p:nvPr/>
          </p:nvSpPr>
          <p:spPr>
            <a:xfrm>
              <a:off x="4644008" y="3875562"/>
              <a:ext cx="432048" cy="302609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796136" y="4250116"/>
              <a:ext cx="576064" cy="432048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4426958" y="2890492"/>
              <a:ext cx="576064" cy="432048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9" t="17778" r="19604" b="16191"/>
          <a:stretch/>
        </p:blipFill>
        <p:spPr bwMode="auto">
          <a:xfrm>
            <a:off x="611560" y="696916"/>
            <a:ext cx="290769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9" t="17797" r="19604" b="16666"/>
          <a:stretch/>
        </p:blipFill>
        <p:spPr bwMode="auto">
          <a:xfrm>
            <a:off x="5004048" y="687090"/>
            <a:ext cx="292417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30050" y="317758"/>
            <a:ext cx="272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  <a:latin typeface="Arial"/>
                <a:ea typeface="黑体" pitchFamily="2" charset="-122"/>
                <a:cs typeface="Arial"/>
              </a:rPr>
              <a:t>Herbal Medicine planting</a:t>
            </a:r>
            <a:endParaRPr lang="zh-CN" altLang="en-US" dirty="0">
              <a:solidFill>
                <a:srgbClr val="00B0F0"/>
              </a:solidFill>
              <a:latin typeface="Arial"/>
              <a:ea typeface="黑体" pitchFamily="2" charset="-122"/>
              <a:cs typeface="Arial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8282" r="19762" b="16049"/>
          <a:stretch/>
        </p:blipFill>
        <p:spPr bwMode="auto">
          <a:xfrm>
            <a:off x="5847045" y="3971321"/>
            <a:ext cx="291295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80112" y="3589124"/>
            <a:ext cx="293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  <a:latin typeface="Arial"/>
                <a:ea typeface="黑体" pitchFamily="2" charset="-122"/>
                <a:cs typeface="Arial"/>
              </a:rPr>
              <a:t>Winter wheat / rice rotation</a:t>
            </a:r>
            <a:endParaRPr lang="zh-CN" altLang="en-US" dirty="0">
              <a:solidFill>
                <a:srgbClr val="00B0F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584" y="327584"/>
            <a:ext cx="413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  <a:latin typeface="Arial"/>
                <a:ea typeface="黑体" pitchFamily="2" charset="-122"/>
                <a:cs typeface="Arial"/>
              </a:rPr>
              <a:t>Winter wheat/cash crop rotation region</a:t>
            </a:r>
            <a:endParaRPr lang="zh-CN" altLang="en-US" dirty="0">
              <a:solidFill>
                <a:srgbClr val="00B0F0"/>
              </a:solidFill>
              <a:latin typeface="Arial"/>
              <a:ea typeface="黑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0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4908" y="6021288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DT-3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5040" y="2915652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OO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961" y="6012276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MLC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6021288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DT-2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8304" y="292494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ea typeface="Arial Unicode MS" pitchFamily="34" charset="-122"/>
                <a:cs typeface="Arial"/>
              </a:rPr>
              <a:t>SVM</a:t>
            </a:r>
            <a:endParaRPr lang="zh-CN" altLang="en-US" b="1" dirty="0">
              <a:solidFill>
                <a:srgbClr val="FF0000"/>
              </a:solidFill>
              <a:latin typeface="Arial"/>
              <a:ea typeface="Arial Unicode MS" pitchFamily="34" charset="-122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387" y="2915652"/>
            <a:ext cx="51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NN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7963" r="19583" b="16667"/>
          <a:stretch/>
        </p:blipFill>
        <p:spPr bwMode="auto">
          <a:xfrm>
            <a:off x="-744" y="332656"/>
            <a:ext cx="294119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4" t="17963" r="19688" b="16667"/>
          <a:stretch/>
        </p:blipFill>
        <p:spPr bwMode="auto">
          <a:xfrm>
            <a:off x="3133682" y="332656"/>
            <a:ext cx="292691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7963" r="19688" b="16667"/>
          <a:stretch/>
        </p:blipFill>
        <p:spPr bwMode="auto">
          <a:xfrm>
            <a:off x="6227411" y="332656"/>
            <a:ext cx="293405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7963" r="19688" b="16018"/>
          <a:stretch/>
        </p:blipFill>
        <p:spPr bwMode="auto">
          <a:xfrm>
            <a:off x="-744" y="3429000"/>
            <a:ext cx="290524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t="17778" r="19603" b="16191"/>
          <a:stretch/>
        </p:blipFill>
        <p:spPr bwMode="auto">
          <a:xfrm>
            <a:off x="3102499" y="3429000"/>
            <a:ext cx="291307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7796" r="19603" b="16667"/>
          <a:stretch/>
        </p:blipFill>
        <p:spPr bwMode="auto">
          <a:xfrm>
            <a:off x="6214398" y="3408242"/>
            <a:ext cx="292960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5"/>
          <p:cNvSpPr txBox="1"/>
          <p:nvPr/>
        </p:nvSpPr>
        <p:spPr>
          <a:xfrm>
            <a:off x="2158381" y="6381328"/>
            <a:ext cx="603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  <a:latin typeface="Arial"/>
                <a:ea typeface="黑体" pitchFamily="2" charset="-122"/>
                <a:cs typeface="Arial"/>
              </a:rPr>
              <a:t>Winter Wheat / Cash Crop Planting Region</a:t>
            </a:r>
            <a:endParaRPr lang="zh-CN" altLang="en-US" sz="2400" dirty="0">
              <a:solidFill>
                <a:srgbClr val="00B0F0"/>
              </a:solidFill>
              <a:latin typeface="Arial"/>
              <a:ea typeface="黑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8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7936" r="19682" b="16667"/>
          <a:stretch/>
        </p:blipFill>
        <p:spPr bwMode="auto">
          <a:xfrm>
            <a:off x="6185462" y="332656"/>
            <a:ext cx="293048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7796" r="19683" b="16667"/>
          <a:stretch/>
        </p:blipFill>
        <p:spPr bwMode="auto">
          <a:xfrm>
            <a:off x="0" y="319651"/>
            <a:ext cx="292417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t="17796" r="19683" b="16667"/>
          <a:stretch/>
        </p:blipFill>
        <p:spPr bwMode="auto">
          <a:xfrm>
            <a:off x="3094237" y="332656"/>
            <a:ext cx="292960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7655" r="19682" b="16667"/>
          <a:stretch/>
        </p:blipFill>
        <p:spPr bwMode="auto">
          <a:xfrm>
            <a:off x="3105944" y="3492276"/>
            <a:ext cx="291789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7796" r="19603" b="16667"/>
          <a:stretch/>
        </p:blipFill>
        <p:spPr bwMode="auto">
          <a:xfrm>
            <a:off x="-5426" y="3501288"/>
            <a:ext cx="292960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9" t="17936" r="19604" b="16667"/>
          <a:stretch/>
        </p:blipFill>
        <p:spPr bwMode="auto">
          <a:xfrm>
            <a:off x="6244590" y="3501288"/>
            <a:ext cx="293592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58381" y="6381328"/>
            <a:ext cx="466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  <a:latin typeface="Arial"/>
                <a:ea typeface="黑体" pitchFamily="2" charset="-122"/>
                <a:cs typeface="Arial"/>
              </a:rPr>
              <a:t>Herbal Medicine Planting Region</a:t>
            </a:r>
            <a:endParaRPr lang="zh-CN" altLang="en-US" sz="2400" dirty="0">
              <a:solidFill>
                <a:srgbClr val="00B0F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7064908" y="6021288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DT-3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4005040" y="2915652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OO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991961" y="6012276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MLC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4211960" y="6021288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DT-2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7308304" y="292494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ea typeface="Arial Unicode MS" pitchFamily="34" charset="-122"/>
                <a:cs typeface="Arial"/>
              </a:rPr>
              <a:t>SVM</a:t>
            </a:r>
            <a:endParaRPr lang="zh-CN" altLang="en-US" b="1" dirty="0">
              <a:solidFill>
                <a:srgbClr val="FF0000"/>
              </a:solidFill>
              <a:latin typeface="Arial"/>
              <a:ea typeface="Arial Unicode MS" pitchFamily="34" charset="-122"/>
              <a:cs typeface="Arial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795387" y="2915652"/>
            <a:ext cx="51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NN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63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t="17778" r="19683" b="16191"/>
          <a:stretch/>
        </p:blipFill>
        <p:spPr bwMode="auto">
          <a:xfrm>
            <a:off x="6228184" y="3419988"/>
            <a:ext cx="290769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0" t="17778" r="19682" b="16191"/>
          <a:stretch/>
        </p:blipFill>
        <p:spPr bwMode="auto">
          <a:xfrm>
            <a:off x="3113933" y="332656"/>
            <a:ext cx="289822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t="17796" r="19683" b="16667"/>
          <a:stretch/>
        </p:blipFill>
        <p:spPr bwMode="auto">
          <a:xfrm>
            <a:off x="0" y="3419988"/>
            <a:ext cx="292960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t="17936" r="19603" b="16667"/>
          <a:stretch/>
        </p:blipFill>
        <p:spPr bwMode="auto">
          <a:xfrm>
            <a:off x="3114343" y="3417246"/>
            <a:ext cx="29413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7936" r="19683" b="16667"/>
          <a:stretch/>
        </p:blipFill>
        <p:spPr bwMode="auto">
          <a:xfrm>
            <a:off x="6215205" y="332656"/>
            <a:ext cx="293048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7919" r="19603" b="16190"/>
          <a:stretch/>
        </p:blipFill>
        <p:spPr bwMode="auto">
          <a:xfrm>
            <a:off x="15683" y="332656"/>
            <a:ext cx="291391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5"/>
          <p:cNvSpPr txBox="1"/>
          <p:nvPr/>
        </p:nvSpPr>
        <p:spPr>
          <a:xfrm>
            <a:off x="2158381" y="6381328"/>
            <a:ext cx="517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  <a:latin typeface="Arial"/>
                <a:ea typeface="黑体" pitchFamily="2" charset="-122"/>
                <a:cs typeface="Arial"/>
              </a:rPr>
              <a:t>Winter Wheat / Rice Planting Region</a:t>
            </a:r>
            <a:endParaRPr lang="zh-CN" altLang="en-US" sz="2400" dirty="0">
              <a:solidFill>
                <a:srgbClr val="00B0F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7064908" y="6021288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DT-3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4005040" y="2915652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OO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991961" y="6012276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MLC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4211960" y="6021288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DT-2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7308304" y="292494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ea typeface="Arial Unicode MS" pitchFamily="34" charset="-122"/>
                <a:cs typeface="Arial"/>
              </a:rPr>
              <a:t>SVM</a:t>
            </a:r>
            <a:endParaRPr lang="zh-CN" altLang="en-US" b="1" dirty="0">
              <a:solidFill>
                <a:srgbClr val="FF0000"/>
              </a:solidFill>
              <a:latin typeface="Arial"/>
              <a:ea typeface="Arial Unicode MS" pitchFamily="34" charset="-122"/>
              <a:cs typeface="Arial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795387" y="2915652"/>
            <a:ext cx="51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黑体" pitchFamily="2" charset="-122"/>
                <a:cs typeface="Arial"/>
              </a:rPr>
              <a:t>NN</a:t>
            </a:r>
            <a:endParaRPr lang="zh-CN" altLang="en-US" dirty="0">
              <a:solidFill>
                <a:srgbClr val="FF0000"/>
              </a:solidFill>
              <a:latin typeface="Arial"/>
              <a:ea typeface="黑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7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57716"/>
              </p:ext>
            </p:extLst>
          </p:nvPr>
        </p:nvGraphicFramePr>
        <p:xfrm>
          <a:off x="-6" y="908726"/>
          <a:ext cx="9144007" cy="5832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606"/>
                <a:gridCol w="648072"/>
                <a:gridCol w="648072"/>
                <a:gridCol w="607125"/>
                <a:gridCol w="523037"/>
                <a:gridCol w="521209"/>
                <a:gridCol w="523037"/>
                <a:gridCol w="523037"/>
                <a:gridCol w="523037"/>
                <a:gridCol w="521209"/>
                <a:gridCol w="523037"/>
                <a:gridCol w="523037"/>
                <a:gridCol w="521209"/>
                <a:gridCol w="523037"/>
                <a:gridCol w="523037"/>
                <a:gridCol w="521209"/>
              </a:tblGrid>
              <a:tr h="487558"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Class</a:t>
                      </a:r>
                      <a:endParaRPr lang="zh-CN" sz="18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b="0" kern="0" dirty="0" smtClean="0">
                          <a:effectLst/>
                          <a:latin typeface="黑体" pitchFamily="2" charset="-122"/>
                          <a:ea typeface="黑体" pitchFamily="2" charset="-122"/>
                        </a:rPr>
                        <a:t>Area in the </a:t>
                      </a:r>
                      <a:r>
                        <a:rPr lang="en-US" altLang="zh-CN" sz="1050" b="0" kern="0" dirty="0" err="1" smtClean="0">
                          <a:effectLst/>
                          <a:latin typeface="黑体" pitchFamily="2" charset="-122"/>
                          <a:ea typeface="黑体" pitchFamily="2" charset="-122"/>
                        </a:rPr>
                        <a:t>Qudrats</a:t>
                      </a:r>
                      <a:r>
                        <a:rPr lang="en-US" sz="1050" b="0" kern="0" dirty="0" err="1" smtClean="0">
                          <a:effectLst/>
                          <a:latin typeface="黑体" pitchFamily="2" charset="-122"/>
                          <a:ea typeface="黑体" pitchFamily="2" charset="-122"/>
                        </a:rPr>
                        <a:t>_ha</a:t>
                      </a:r>
                      <a:endParaRPr lang="zh-CN" sz="12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Classification</a:t>
                      </a:r>
                      <a:r>
                        <a:rPr lang="en-US" altLang="zh-CN" sz="1800" b="0" kern="0" baseline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 Accuracy for Winter Wheat</a:t>
                      </a:r>
                      <a:endParaRPr lang="zh-CN" sz="24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8755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NN</a:t>
                      </a:r>
                      <a:endParaRPr lang="zh-CN" sz="18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OO</a:t>
                      </a:r>
                      <a:endParaRPr lang="zh-CN" sz="18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黑体" pitchFamily="2" charset="-122"/>
                          <a:ea typeface="黑体" pitchFamily="2" charset="-122"/>
                        </a:rPr>
                        <a:t>SVM</a:t>
                      </a:r>
                      <a:endParaRPr lang="zh-CN" sz="18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MLC</a:t>
                      </a:r>
                      <a:endParaRPr lang="zh-CN" sz="18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 smtClean="0">
                          <a:effectLst/>
                          <a:latin typeface="黑体" pitchFamily="2" charset="-122"/>
                          <a:ea typeface="黑体" pitchFamily="2" charset="-122"/>
                        </a:rPr>
                        <a:t>DT-</a:t>
                      </a:r>
                      <a:r>
                        <a:rPr lang="en-US" sz="1400" b="0" kern="0" dirty="0">
                          <a:effectLst/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lang="zh-CN" sz="18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 smtClean="0">
                          <a:effectLst/>
                          <a:latin typeface="黑体" pitchFamily="2" charset="-122"/>
                          <a:ea typeface="黑体" pitchFamily="2" charset="-122"/>
                        </a:rPr>
                        <a:t>DT-</a:t>
                      </a:r>
                      <a:r>
                        <a:rPr lang="en-US" sz="1400" b="0" kern="0" dirty="0">
                          <a:effectLst/>
                          <a:latin typeface="黑体" pitchFamily="2" charset="-122"/>
                          <a:ea typeface="黑体" pitchFamily="2" charset="-122"/>
                        </a:rPr>
                        <a:t>2</a:t>
                      </a:r>
                      <a:endParaRPr lang="zh-CN" sz="18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0" dirty="0" smtClean="0">
                          <a:effectLst/>
                          <a:latin typeface="黑体" pitchFamily="2" charset="-122"/>
                          <a:ea typeface="黑体" pitchFamily="2" charset="-122"/>
                        </a:rPr>
                        <a:t>DT-</a:t>
                      </a:r>
                      <a:r>
                        <a:rPr lang="en-US" sz="1400" b="0" kern="0" dirty="0">
                          <a:effectLst/>
                          <a:latin typeface="黑体" pitchFamily="2" charset="-122"/>
                          <a:ea typeface="黑体" pitchFamily="2" charset="-122"/>
                        </a:rPr>
                        <a:t>3</a:t>
                      </a:r>
                      <a:endParaRPr lang="zh-CN" sz="18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72231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 smtClean="0">
                          <a:solidFill>
                            <a:srgbClr val="FFFF00"/>
                          </a:solidFill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Winter</a:t>
                      </a:r>
                      <a:r>
                        <a:rPr lang="en-US" altLang="zh-CN" sz="1400" b="1" kern="0" baseline="0" dirty="0" smtClean="0">
                          <a:solidFill>
                            <a:srgbClr val="FFFF00"/>
                          </a:solidFill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 Wheat</a:t>
                      </a:r>
                      <a:endParaRPr lang="zh-CN" sz="1400" b="1" kern="0" dirty="0">
                        <a:solidFill>
                          <a:srgbClr val="FFFF0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417.18</a:t>
                      </a:r>
                      <a:endParaRPr lang="zh-CN" sz="1100" b="1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406.53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97.4%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415.9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99.7%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409.50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98%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0" dirty="0"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415.98</a:t>
                      </a:r>
                      <a:endParaRPr lang="zh-CN" sz="1000" b="1" kern="0" dirty="0"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99.7%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390.87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93.7%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411.21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98.6%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409.23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98%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558">
                <a:tc>
                  <a:txBody>
                    <a:bodyPr/>
                    <a:lstStyle/>
                    <a:p>
                      <a:pPr indent="2095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 smtClean="0">
                          <a:solidFill>
                            <a:srgbClr val="FFFF00"/>
                          </a:solidFill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Non</a:t>
                      </a:r>
                      <a:r>
                        <a:rPr lang="en-US" altLang="zh-CN" sz="1400" b="1" kern="0" baseline="0" dirty="0" smtClean="0">
                          <a:solidFill>
                            <a:srgbClr val="FFFF00"/>
                          </a:solidFill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 WW</a:t>
                      </a:r>
                      <a:endParaRPr lang="zh-CN" sz="1800" b="1" kern="100" dirty="0">
                        <a:solidFill>
                          <a:srgbClr val="FFFF0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28.73</a:t>
                      </a:r>
                      <a:endParaRPr lang="zh-CN" sz="1050" b="1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19.44</a:t>
                      </a:r>
                      <a:endParaRPr lang="zh-CN" sz="9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30.1%</a:t>
                      </a:r>
                      <a:endParaRPr lang="zh-CN" sz="9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  <a:tabLst>
                          <a:tab pos="344170" algn="l"/>
                        </a:tabLst>
                      </a:pPr>
                      <a:r>
                        <a:rPr lang="en-US" sz="9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26.2</a:t>
                      </a:r>
                      <a:endParaRPr lang="zh-CN" sz="9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9.9%</a:t>
                      </a:r>
                      <a:endParaRPr lang="zh-CN" sz="9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20.97</a:t>
                      </a:r>
                      <a:endParaRPr lang="zh-CN" sz="9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28%</a:t>
                      </a:r>
                      <a:endParaRPr lang="zh-CN" sz="9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22.32</a:t>
                      </a:r>
                      <a:endParaRPr lang="zh-CN" sz="9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21.3%</a:t>
                      </a:r>
                      <a:endParaRPr lang="zh-CN" sz="9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16.11</a:t>
                      </a:r>
                      <a:endParaRPr lang="zh-CN" sz="1100" b="1" kern="0" dirty="0"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45.1%</a:t>
                      </a:r>
                      <a:endParaRPr lang="zh-CN" sz="9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22.05</a:t>
                      </a:r>
                      <a:endParaRPr lang="zh-CN" sz="9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24.4%</a:t>
                      </a:r>
                      <a:endParaRPr lang="zh-CN" sz="9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21.42</a:t>
                      </a:r>
                      <a:endParaRPr lang="zh-CN" sz="9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27%</a:t>
                      </a:r>
                      <a:endParaRPr lang="zh-CN" sz="9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558">
                <a:tc>
                  <a:txBody>
                    <a:bodyPr/>
                    <a:lstStyle/>
                    <a:p>
                      <a:pPr indent="20129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Fallow</a:t>
                      </a:r>
                      <a:endParaRPr lang="zh-CN" sz="14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162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0.88</a:t>
                      </a:r>
                      <a:endParaRPr lang="zh-CN" sz="1050" b="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0.90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  <a:tabLst>
                          <a:tab pos="344170" algn="l"/>
                        </a:tabLst>
                      </a:pPr>
                      <a:r>
                        <a:rPr lang="en-US" sz="900" b="0" kern="0" dirty="0" smtClea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0.9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0.90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0.90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317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0" dirty="0"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0.81</a:t>
                      </a:r>
                      <a:endParaRPr lang="zh-CN" sz="1050" b="1" kern="0" dirty="0"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0.99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0.90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87558">
                <a:tc>
                  <a:txBody>
                    <a:bodyPr/>
                    <a:lstStyle/>
                    <a:p>
                      <a:pPr indent="360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Greenhouse</a:t>
                      </a:r>
                      <a:endParaRPr lang="zh-CN" sz="14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162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3.83</a:t>
                      </a:r>
                      <a:endParaRPr lang="zh-CN" sz="1050" b="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10.80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  <a:tabLst>
                          <a:tab pos="344170" algn="l"/>
                        </a:tabLst>
                      </a:pPr>
                      <a:r>
                        <a:rPr lang="en-US" sz="900" b="0" kern="0" dirty="0" smtClea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2.3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0.27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0.36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317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0.18</a:t>
                      </a:r>
                      <a:endParaRPr lang="zh-CN" sz="1100" b="1" kern="0" dirty="0"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0.36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1.08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487558">
                <a:tc>
                  <a:txBody>
                    <a:bodyPr/>
                    <a:lstStyle/>
                    <a:p>
                      <a:pPr indent="20129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Water</a:t>
                      </a:r>
                      <a:endParaRPr lang="zh-CN" sz="14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162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14.39</a:t>
                      </a:r>
                      <a:endParaRPr lang="zh-CN" sz="1050" b="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0.36</a:t>
                      </a:r>
                      <a:endParaRPr lang="zh-CN" sz="1100" b="1" kern="0" dirty="0"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  <a:tabLst>
                          <a:tab pos="344170" algn="l"/>
                        </a:tabLst>
                      </a:pPr>
                      <a:r>
                        <a:rPr lang="en-US" sz="900" b="0" kern="0" dirty="0" smtClea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13.6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11.79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12.06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317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8.73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11.97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11.34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487558">
                <a:tc>
                  <a:txBody>
                    <a:bodyPr/>
                    <a:lstStyle/>
                    <a:p>
                      <a:pPr indent="20129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Forest</a:t>
                      </a:r>
                      <a:endParaRPr lang="zh-CN" sz="14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162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0.31</a:t>
                      </a:r>
                      <a:endParaRPr lang="zh-CN" sz="1050" b="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0.00</a:t>
                      </a:r>
                      <a:endParaRPr lang="zh-CN" sz="1100" b="1" kern="0" dirty="0"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  <a:tabLst>
                          <a:tab pos="344170" algn="l"/>
                        </a:tabLs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0.3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0.36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0.27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317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0.36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0.36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0.36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487558">
                <a:tc>
                  <a:txBody>
                    <a:bodyPr/>
                    <a:lstStyle/>
                    <a:p>
                      <a:pPr indent="360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Residential</a:t>
                      </a:r>
                      <a:endParaRPr lang="zh-CN" sz="14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162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0.19</a:t>
                      </a:r>
                      <a:endParaRPr lang="zh-CN" sz="1050" b="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7.38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  <a:tabLst>
                          <a:tab pos="344170" algn="l"/>
                        </a:tabLs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0.2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0.18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0.18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317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0.00</a:t>
                      </a:r>
                      <a:endParaRPr lang="zh-CN" sz="1100" b="1" kern="0" dirty="0"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0.18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0.18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487558">
                <a:tc>
                  <a:txBody>
                    <a:bodyPr/>
                    <a:lstStyle/>
                    <a:p>
                      <a:pPr indent="20129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b="0" kern="0" dirty="0" smtClean="0"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Traffic</a:t>
                      </a:r>
                      <a:endParaRPr lang="zh-CN" sz="1400" b="0" kern="100" dirty="0">
                        <a:effectLst/>
                        <a:latin typeface="黑体" pitchFamily="2" charset="-122"/>
                        <a:ea typeface="黑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162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9.12</a:t>
                      </a:r>
                      <a:endParaRPr lang="zh-CN" sz="1050" b="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0.00</a:t>
                      </a:r>
                      <a:endParaRPr lang="zh-CN" sz="1100" b="1" kern="0" dirty="0">
                        <a:solidFill>
                          <a:srgbClr val="FF000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  <a:tabLst>
                          <a:tab pos="344170" algn="l"/>
                        </a:tabLs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9.0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7.47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8.55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17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6.03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8.19</a:t>
                      </a:r>
                      <a:endParaRPr lang="zh-CN" sz="900" b="0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7.56</a:t>
                      </a:r>
                      <a:endParaRPr lang="zh-CN" sz="900" b="0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 </a:t>
                      </a:r>
                      <a:endParaRPr lang="zh-CN" sz="900" b="0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310">
                <a:tc>
                  <a:txBody>
                    <a:bodyPr/>
                    <a:lstStyle/>
                    <a:p>
                      <a:pPr marL="0" indent="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 smtClean="0">
                          <a:solidFill>
                            <a:srgbClr val="FFFF00"/>
                          </a:solidFill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Overall</a:t>
                      </a:r>
                      <a:r>
                        <a:rPr lang="en-US" altLang="zh-CN" sz="1400" b="1" kern="0" baseline="0" dirty="0" smtClean="0">
                          <a:solidFill>
                            <a:srgbClr val="FFFF00"/>
                          </a:solidFill>
                          <a:effectLst/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 </a:t>
                      </a:r>
                      <a:endParaRPr lang="zh-CN" sz="1400" b="1" kern="0" dirty="0">
                        <a:solidFill>
                          <a:srgbClr val="FFFF00"/>
                        </a:solidFill>
                        <a:effectLst/>
                        <a:latin typeface="黑体" pitchFamily="2" charset="-122"/>
                        <a:ea typeface="黑体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317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445.91</a:t>
                      </a:r>
                      <a:endParaRPr lang="zh-CN" sz="1100" b="1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425.97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93.1%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442.1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93.9%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430.47</a:t>
                      </a:r>
                      <a:endParaRPr lang="zh-CN" sz="1000" b="1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93.7%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438.30</a:t>
                      </a:r>
                      <a:endParaRPr lang="zh-CN" sz="1000" b="1" kern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94.7%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406.98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90.6%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556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433.26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93.8%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dk1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430.65</a:t>
                      </a:r>
                      <a:endParaRPr lang="zh-CN" sz="1000" b="1" kern="0" dirty="0">
                        <a:solidFill>
                          <a:schemeClr val="dk1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B05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93.5%</a:t>
                      </a:r>
                      <a:endParaRPr lang="zh-CN" sz="1000" b="1" kern="0" dirty="0">
                        <a:solidFill>
                          <a:srgbClr val="00B050"/>
                        </a:solidFill>
                        <a:effectLst/>
                        <a:latin typeface="Cambria Math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标题 1"/>
          <p:cNvSpPr txBox="1">
            <a:spLocks/>
          </p:cNvSpPr>
          <p:nvPr/>
        </p:nvSpPr>
        <p:spPr>
          <a:xfrm>
            <a:off x="0" y="260648"/>
            <a:ext cx="9144000" cy="4320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样方内</a:t>
            </a:r>
            <a:r>
              <a:rPr lang="zh-CN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黑体" pitchFamily="2" charset="-122"/>
              </a:rPr>
              <a:t>不同分类方法冬小麦面积统计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5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Background Data Collection</a:t>
            </a:r>
            <a:endParaRPr lang="zh-CN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b="1" dirty="0"/>
              <a:t>S</a:t>
            </a:r>
            <a:r>
              <a:rPr lang="en-US" altLang="zh-CN" b="1" dirty="0" smtClean="0"/>
              <a:t>tatistical crop data for recent 10 years</a:t>
            </a:r>
          </a:p>
          <a:p>
            <a:r>
              <a:rPr lang="en-US" altLang="zh-CN" b="1" dirty="0" smtClean="0"/>
              <a:t>Crop phenology data </a:t>
            </a:r>
          </a:p>
          <a:p>
            <a:r>
              <a:rPr lang="en-US" altLang="zh-CN" b="1" dirty="0" smtClean="0"/>
              <a:t>Geographic map</a:t>
            </a:r>
            <a:endParaRPr lang="en-US" altLang="zh-CN" dirty="0" smtClean="0"/>
          </a:p>
          <a:p>
            <a:pPr lvl="1"/>
            <a:r>
              <a:rPr lang="en-US" altLang="zh-CN" sz="2400" b="1" dirty="0" smtClean="0"/>
              <a:t>boundary </a:t>
            </a:r>
            <a:r>
              <a:rPr lang="en-US" altLang="zh-CN" sz="2400" b="1" dirty="0"/>
              <a:t>of administrative units</a:t>
            </a:r>
          </a:p>
          <a:p>
            <a:pPr lvl="1"/>
            <a:r>
              <a:rPr lang="en-US" altLang="zh-CN" sz="2400" b="1" dirty="0" smtClean="0"/>
              <a:t>road map</a:t>
            </a:r>
          </a:p>
          <a:p>
            <a:r>
              <a:rPr lang="en-US" altLang="zh-CN" b="1" dirty="0" smtClean="0"/>
              <a:t>Agricultural zoning map</a:t>
            </a:r>
          </a:p>
          <a:p>
            <a:pPr lvl="1"/>
            <a:r>
              <a:rPr lang="en-US" altLang="zh-CN" sz="2400" b="1" dirty="0" smtClean="0"/>
              <a:t>comprehensive </a:t>
            </a:r>
            <a:r>
              <a:rPr lang="en-US" altLang="zh-CN" sz="2400" b="1" dirty="0"/>
              <a:t>agricultural </a:t>
            </a:r>
            <a:r>
              <a:rPr lang="en-US" altLang="zh-CN" sz="2400" b="1" dirty="0" smtClean="0"/>
              <a:t>zoning</a:t>
            </a:r>
          </a:p>
          <a:p>
            <a:pPr lvl="1"/>
            <a:r>
              <a:rPr lang="en-US" altLang="zh-CN" sz="2400" b="1" dirty="0" err="1" smtClean="0"/>
              <a:t>Landuse</a:t>
            </a:r>
            <a:r>
              <a:rPr lang="en-US" altLang="zh-CN" sz="2400" b="1" dirty="0" smtClean="0"/>
              <a:t> zoning</a:t>
            </a:r>
          </a:p>
          <a:p>
            <a:pPr lvl="1"/>
            <a:r>
              <a:rPr lang="en-US" altLang="zh-CN" sz="2400" b="1" dirty="0" smtClean="0"/>
              <a:t>Zoning of agricultural mechanization</a:t>
            </a:r>
            <a:endParaRPr lang="en-US" altLang="zh-CN" sz="2400" dirty="0"/>
          </a:p>
          <a:p>
            <a:endParaRPr lang="en-US" altLang="zh-CN" b="1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77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432048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Winter wheat area estimation using different </a:t>
            </a:r>
            <a:r>
              <a:rPr lang="en-US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classification </a:t>
            </a:r>
            <a:r>
              <a:rPr lang="en-US" altLang="zh-C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methods</a:t>
            </a:r>
            <a:endParaRPr lang="zh-CN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黑体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748415"/>
              </p:ext>
            </p:extLst>
          </p:nvPr>
        </p:nvGraphicFramePr>
        <p:xfrm>
          <a:off x="323529" y="729405"/>
          <a:ext cx="8496943" cy="6154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718"/>
                <a:gridCol w="730449"/>
                <a:gridCol w="720080"/>
                <a:gridCol w="720080"/>
                <a:gridCol w="792088"/>
                <a:gridCol w="720080"/>
                <a:gridCol w="792088"/>
                <a:gridCol w="864096"/>
                <a:gridCol w="864096"/>
                <a:gridCol w="792088"/>
                <a:gridCol w="720080"/>
              </a:tblGrid>
              <a:tr h="356366"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 smtClean="0">
                          <a:effectLst/>
                        </a:rPr>
                        <a:t>县名城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effectLst/>
                        </a:rPr>
                        <a:t>County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900" b="1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County</a:t>
                      </a:r>
                      <a:r>
                        <a:rPr lang="en-US" altLang="zh-CN" sz="900" b="1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Area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900" b="1" kern="100" dirty="0" smtClean="0">
                          <a:effectLst/>
                        </a:rPr>
                        <a:t>Monitoring</a:t>
                      </a:r>
                      <a:r>
                        <a:rPr lang="en-US" altLang="zh-CN" sz="900" b="1" kern="100" baseline="0" dirty="0" smtClean="0">
                          <a:effectLst/>
                        </a:rPr>
                        <a:t> Area</a:t>
                      </a:r>
                      <a:endParaRPr lang="zh-CN" sz="1000" b="1" kern="100" dirty="0">
                        <a:effectLst/>
                      </a:endParaRPr>
                    </a:p>
                  </a:txBody>
                  <a:tcPr marL="56838" marR="56838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effectLst/>
                        </a:rPr>
                        <a:t>2011</a:t>
                      </a:r>
                      <a:r>
                        <a:rPr lang="zh-CN" sz="900" b="1" kern="100" dirty="0">
                          <a:effectLst/>
                        </a:rPr>
                        <a:t>年冬小麦种植面积</a:t>
                      </a:r>
                      <a:r>
                        <a:rPr lang="en-US" sz="900" b="1" kern="100" dirty="0">
                          <a:effectLst/>
                        </a:rPr>
                        <a:t> (ha)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6302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900" b="1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NN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900" b="1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OO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effectLst/>
                        </a:rPr>
                        <a:t>SVM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900" b="1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MLC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effectLst/>
                        </a:rPr>
                        <a:t>DT-</a:t>
                      </a:r>
                      <a:r>
                        <a:rPr lang="en-US" sz="900" b="1" kern="100" dirty="0">
                          <a:effectLst/>
                        </a:rPr>
                        <a:t>1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effectLst/>
                        </a:rPr>
                        <a:t>DT-</a:t>
                      </a:r>
                      <a:r>
                        <a:rPr lang="en-US" sz="900" b="1" kern="100" dirty="0">
                          <a:effectLst/>
                        </a:rPr>
                        <a:t>2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effectLst/>
                        </a:rPr>
                        <a:t>DT-</a:t>
                      </a:r>
                      <a:r>
                        <a:rPr lang="en-US" sz="900" b="1" kern="100" dirty="0">
                          <a:effectLst/>
                        </a:rPr>
                        <a:t>3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涡阳县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Guoyang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210862.1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210862.1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151885.4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173769.0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156877.0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169539.6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136275.3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161057.0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158268.2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颖上县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Yingshang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199158.4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199158.4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85073.6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122539.3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101742.0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119372.2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68356.8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103064.5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99396.5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宿州市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Suzhou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289090.9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158021.7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98369.4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112214.8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104787.6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110973.4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93253.77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108378.0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102646.2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亳州市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Bozhou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226067.5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212662.4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95608.1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111219.9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91914.7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105973.4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77096.52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101703.7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97278.4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濉溪县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Suixi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242205.9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204983.4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157064.0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168593.6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161023.8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165473.4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148575.15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161627.0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160241.2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界首市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Jieshou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67147.7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67147.7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41879.4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47142.1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42324.8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44771.6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36771.3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42721.3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43070.6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固镇县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Guzhen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145898.6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17490.1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8980.1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11990.5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10310.1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12088.1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8207.73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11565.2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9660.2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蒙城县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Mengcheng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214880.1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214880.1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160445.7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175930.8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165443.9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172268.6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148247.1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167060.0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164486.8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利辛县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Lixin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200148.6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200148.6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137890.9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157322.7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145293.1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154873.6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125440.74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146998.5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143660.3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怀远县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Huaiyuan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244159.4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155848.4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93663.6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118200.7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101569.9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119158.3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76310.19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112029.2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99901.8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阜阳市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Fuyang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182685.4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182685.4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98407.3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123049.3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106682.6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118141.3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82942.56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107467.7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107150.1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临泉县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Linquan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183974.0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151958.0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97201.9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109856.4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97612.7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106369.6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82709.73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99551.1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99152.6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凤台县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Fengtai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109495.3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109495.3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39994.9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68468.1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59509.4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67357.4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31459.5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54536.0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55603.0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淮南市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Huainan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102290.6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77178.6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18279.7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38292.6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30846.6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37194.8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14179.77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27753.5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27537.4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阜南县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Funan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192379.0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178819.8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103821.4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119805.5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99268.6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118718.0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78565.41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111037.9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104016.7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寿县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Shouxian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296397.0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102396.0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45185.0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71407.2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59560.7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69536.2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34128.72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59370.6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57387.2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长丰县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Changfeng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238913.1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12860.9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1057.2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5089.9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3045.2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4701.5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567.09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2568.5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2629.6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6818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霍邱县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Huoqiu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379887.5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64710.1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28897.2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40665.3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33277.2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39741.4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21579.66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34766.3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32845.0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00">
                          <a:effectLst/>
                        </a:rPr>
                        <a:t>太和县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Taihe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186083.2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186083.2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106178.9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132939.3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112050.1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128137.8 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85580.55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115349.9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>
                          <a:effectLst/>
                        </a:rPr>
                        <a:t>115504.5</a:t>
                      </a:r>
                      <a:endParaRPr lang="zh-CN" sz="100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  <a:tr h="275469">
                <a:tc gridSpan="4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r>
                        <a:rPr lang="en-US" altLang="zh-CN" sz="1000" b="1" kern="100" dirty="0" smtClean="0">
                          <a:effectLst/>
                        </a:rPr>
                        <a:t>Total</a:t>
                      </a: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zh-CN" sz="10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</a:rPr>
                        <a:t>1569883.7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</a:rPr>
                        <a:t>1908497.1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</a:rPr>
                        <a:t>1683139.9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</a:rPr>
                        <a:t>1864390.1 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</a:rPr>
                        <a:t>1350247.59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</a:rPr>
                        <a:t>1728605.7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</a:rPr>
                        <a:t>1680436.2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838" marR="5683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02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</a:t>
            </a:r>
            <a:r>
              <a:rPr lang="en-US" altLang="zh-CN" sz="3200" dirty="0">
                <a:latin typeface="Arial"/>
                <a:ea typeface="黑体" pitchFamily="2" charset="-122"/>
                <a:cs typeface="Arial"/>
              </a:rPr>
              <a:t> </a:t>
            </a:r>
            <a:r>
              <a:rPr lang="en-US" altLang="zh-CN" sz="3200" dirty="0">
                <a:solidFill>
                  <a:srgbClr val="000090"/>
                </a:solidFill>
                <a:latin typeface="Arial"/>
                <a:ea typeface="黑体" pitchFamily="2" charset="-122"/>
                <a:cs typeface="Arial"/>
              </a:rPr>
              <a:t>Winter wheat acreage monitoring by multi-date HJ-1 imagery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-46856" y="1600200"/>
            <a:ext cx="89393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/>
            <a:r>
              <a:rPr lang="en-US" altLang="zh-CN" sz="24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Data:</a:t>
            </a:r>
          </a:p>
          <a:p>
            <a:pPr lvl="1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HJ-1 CCD Imagery</a:t>
            </a:r>
          </a:p>
          <a:p>
            <a:pPr lvl="1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2011.2.6.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、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2011.3.7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、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2011.4.20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、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2011.4.29……</a:t>
            </a:r>
          </a:p>
          <a:p>
            <a:pPr indent="-165100"/>
            <a:r>
              <a:rPr lang="en-US" altLang="zh-CN" sz="24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Winter wheat extraction methods:</a:t>
            </a:r>
          </a:p>
          <a:p>
            <a:pPr lvl="1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Spectral analysis</a:t>
            </a:r>
          </a:p>
          <a:p>
            <a:pPr lvl="1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Multi-date NDVI time series</a:t>
            </a:r>
          </a:p>
          <a:p>
            <a:pPr indent="-165100"/>
            <a:r>
              <a:rPr lang="en-US" altLang="zh-CN" sz="24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Classification results:</a:t>
            </a:r>
          </a:p>
          <a:p>
            <a:pPr lvl="1"/>
            <a:r>
              <a:rPr lang="en-US" altLang="zh-CN" sz="2000" b="1" dirty="0" smtClean="0"/>
              <a:t>NDVI time series decision tree</a:t>
            </a:r>
            <a:r>
              <a:rPr lang="zh-CN" altLang="en-US" sz="2000" b="1" dirty="0" smtClean="0"/>
              <a:t>决</a:t>
            </a:r>
            <a:endParaRPr lang="en-US" altLang="zh-CN" sz="2000" b="1" dirty="0" smtClean="0"/>
          </a:p>
          <a:p>
            <a:pPr lvl="1"/>
            <a:r>
              <a:rPr lang="en-US" altLang="zh-CN" sz="2000" b="1" dirty="0" smtClean="0"/>
              <a:t>other</a:t>
            </a:r>
            <a:r>
              <a:rPr lang="zh-CN" altLang="en-US" sz="2000" b="1" dirty="0" smtClean="0"/>
              <a:t>：</a:t>
            </a:r>
            <a:r>
              <a:rPr lang="en-US" altLang="zh-CN" sz="2000" b="1" dirty="0" smtClean="0"/>
              <a:t>ongoing……</a:t>
            </a:r>
            <a:endParaRPr lang="zh-CN" altLang="en-US" sz="2000" b="1" dirty="0" smtClean="0"/>
          </a:p>
          <a:p>
            <a:pPr lvl="1"/>
            <a:endParaRPr lang="zh-CN" altLang="en-US" sz="2000" dirty="0" smtClean="0"/>
          </a:p>
          <a:p>
            <a:pPr lvl="1"/>
            <a:endParaRPr lang="en-US" altLang="zh-CN" sz="20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31746" name="Picture 2" descr="L:\比利时合作项目FP7\安徽省蒙城县\中高分辨率遥感数据\NDVI-all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13919" b="26564"/>
          <a:stretch/>
        </p:blipFill>
        <p:spPr bwMode="auto">
          <a:xfrm>
            <a:off x="6399489" y="4120852"/>
            <a:ext cx="2637007" cy="226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L:\比利时合作项目FP7\安徽省蒙城县\中高分辨率遥感数据\环境小卫星影像20110420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3567" b="26277"/>
          <a:stretch/>
        </p:blipFill>
        <p:spPr bwMode="auto">
          <a:xfrm>
            <a:off x="6388405" y="1710419"/>
            <a:ext cx="2648091" cy="229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13519" b="26581"/>
          <a:stretch/>
        </p:blipFill>
        <p:spPr>
          <a:xfrm>
            <a:off x="3730023" y="4120852"/>
            <a:ext cx="2614102" cy="226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33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3.</a:t>
            </a:r>
            <a:r>
              <a:rPr lang="en-US" altLang="zh-CN" sz="2800" dirty="0">
                <a:solidFill>
                  <a:srgbClr val="000090"/>
                </a:solidFill>
                <a:latin typeface="Arial"/>
                <a:ea typeface="黑体" pitchFamily="2" charset="-122"/>
                <a:cs typeface="Arial"/>
              </a:rPr>
              <a:t> Winter wheat acreage monitoring by pixel </a:t>
            </a:r>
            <a:r>
              <a:rPr lang="en-US" altLang="zh-CN" sz="2800" dirty="0" err="1">
                <a:solidFill>
                  <a:srgbClr val="000090"/>
                </a:solidFill>
                <a:latin typeface="Arial"/>
                <a:ea typeface="黑体" pitchFamily="2" charset="-122"/>
                <a:cs typeface="Arial"/>
              </a:rPr>
              <a:t>unmixing</a:t>
            </a:r>
            <a:r>
              <a:rPr lang="en-US" altLang="zh-CN" sz="2800" dirty="0">
                <a:solidFill>
                  <a:srgbClr val="000090"/>
                </a:solidFill>
                <a:latin typeface="Arial"/>
                <a:ea typeface="黑体" pitchFamily="2" charset="-122"/>
                <a:cs typeface="Arial"/>
              </a:rPr>
              <a:t> of EOS-MODIS data</a:t>
            </a:r>
            <a:endParaRPr lang="zh-CN" altLang="en-US" sz="2800" dirty="0">
              <a:solidFill>
                <a:srgbClr val="000090"/>
              </a:solidFill>
              <a:latin typeface="Arial"/>
              <a:ea typeface="黑体" pitchFamily="2" charset="-122"/>
              <a:cs typeface="Arial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-46856" y="1600200"/>
            <a:ext cx="5443994" cy="4525963"/>
          </a:xfrm>
        </p:spPr>
        <p:txBody>
          <a:bodyPr>
            <a:normAutofit lnSpcReduction="10000"/>
          </a:bodyPr>
          <a:lstStyle/>
          <a:p>
            <a:pPr indent="-165100"/>
            <a:r>
              <a:rPr lang="en-US" altLang="zh-CN" sz="24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Data:</a:t>
            </a:r>
          </a:p>
          <a:p>
            <a:pPr lvl="1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Smoothed </a:t>
            </a:r>
            <a:r>
              <a:rPr lang="en-US" altLang="zh-CN" sz="20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Modis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-NDVI time series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（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2010.11.1-2011.5.31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</a:t>
            </a:r>
            <a:endParaRPr lang="en-US" altLang="zh-CN" sz="20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Landsat TM, 2011-3-29</a:t>
            </a:r>
          </a:p>
          <a:p>
            <a:pPr indent="-165100"/>
            <a:r>
              <a:rPr lang="en-US" altLang="zh-CN" sz="2400" b="1" dirty="0" err="1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Classifcation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Methods:</a:t>
            </a:r>
            <a:endParaRPr lang="en-US" altLang="zh-CN" sz="2400" b="1" dirty="0">
              <a:solidFill>
                <a:srgbClr val="0070C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MODIS: pixel </a:t>
            </a:r>
            <a:r>
              <a:rPr lang="en-US" altLang="zh-CN" sz="20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unmixing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by neural network</a:t>
            </a:r>
          </a:p>
          <a:p>
            <a:pPr lvl="1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TM: MLC</a:t>
            </a:r>
          </a:p>
          <a:p>
            <a:pPr indent="-165100"/>
            <a:r>
              <a:rPr lang="en-US" altLang="zh-CN" sz="2400" b="1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Results:</a:t>
            </a:r>
            <a:endParaRPr lang="en-US" altLang="zh-CN" sz="2400" b="1" dirty="0">
              <a:solidFill>
                <a:srgbClr val="0070C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/>
            <a:r>
              <a:rPr lang="en-US" altLang="zh-CN" sz="2000" dirty="0" smtClean="0"/>
              <a:t>2246030 ha</a:t>
            </a:r>
          </a:p>
          <a:p>
            <a:pPr lvl="1"/>
            <a:r>
              <a:rPr lang="en-US" altLang="zh-CN" sz="2000" dirty="0" smtClean="0"/>
              <a:t>compared with statistical winter wheat acreage (2466017ha)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diff 219987ha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ca. 8.9%</a:t>
            </a:r>
          </a:p>
          <a:p>
            <a:pPr lvl="1"/>
            <a:endParaRPr lang="zh-CN" altLang="en-US" sz="2000" b="1" dirty="0"/>
          </a:p>
          <a:p>
            <a:pPr lvl="1"/>
            <a:endParaRPr lang="zh-CN" altLang="en-US" sz="2000" dirty="0"/>
          </a:p>
          <a:p>
            <a:pPr lvl="1"/>
            <a:endParaRPr lang="en-US" altLang="zh-CN" sz="20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buNone/>
            </a:pPr>
            <a:endParaRPr lang="zh-CN" altLang="en-US" sz="2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10925" r="1849" b="10185"/>
          <a:stretch/>
        </p:blipFill>
        <p:spPr>
          <a:xfrm>
            <a:off x="5397138" y="1592312"/>
            <a:ext cx="3639358" cy="42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3608" y="267613"/>
            <a:ext cx="79208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Grazie		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Bedankt</a:t>
            </a:r>
            <a:endParaRPr lang="en-US" altLang="zh-CN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  <a:p>
            <a:pPr>
              <a:defRPr/>
            </a:pP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Merci		</a:t>
            </a:r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谢 谢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!</a:t>
            </a:r>
          </a:p>
          <a:p>
            <a:pPr>
              <a:defRPr/>
            </a:pP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Thanks </a:t>
            </a:r>
            <a:endParaRPr lang="en-US" altLang="zh-CN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59632" y="4057499"/>
            <a:ext cx="6361048" cy="1650994"/>
            <a:chOff x="1259632" y="4057499"/>
            <a:chExt cx="6361048" cy="1650994"/>
          </a:xfrm>
        </p:grpSpPr>
        <p:pic>
          <p:nvPicPr>
            <p:cNvPr id="9" name="Picture 15" descr="FP7-gen-RGB-Transp2.gif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632" y="4244710"/>
              <a:ext cx="1691680" cy="1368152"/>
            </a:xfrm>
            <a:prstGeom prst="rect">
              <a:avLst/>
            </a:prstGeom>
          </p:spPr>
        </p:pic>
        <p:pic>
          <p:nvPicPr>
            <p:cNvPr id="10" name="Picture 4" descr="ISAC_Logo_Def4_Transparant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6096" y="4057499"/>
              <a:ext cx="2184584" cy="1596309"/>
            </a:xfrm>
            <a:prstGeom prst="rect">
              <a:avLst/>
            </a:prstGeom>
          </p:spPr>
        </p:pic>
        <p:pic>
          <p:nvPicPr>
            <p:cNvPr id="11" name="Picture 8" descr="D:\工 作\863PPT\1286786661951R5PoxMs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051" y="4149080"/>
              <a:ext cx="1584176" cy="155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98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Statistical Crop Data for Recent 10 Years</a:t>
            </a:r>
            <a:endParaRPr lang="zh-CN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4294967295"/>
          </p:nvPr>
        </p:nvSpPr>
        <p:spPr>
          <a:xfrm>
            <a:off x="0" y="1484313"/>
            <a:ext cx="8964488" cy="4525962"/>
          </a:xfrm>
        </p:spPr>
        <p:txBody>
          <a:bodyPr>
            <a:normAutofit/>
          </a:bodyPr>
          <a:lstStyle/>
          <a:p>
            <a:pPr indent="-1619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latin typeface="Arial"/>
                <a:ea typeface="黑体" pitchFamily="2" charset="-122"/>
                <a:cs typeface="Arial"/>
              </a:rPr>
              <a:t>Crop</a:t>
            </a:r>
            <a:r>
              <a:rPr kumimoji="0" lang="en-US" altLang="zh-CN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黑体" pitchFamily="2" charset="-122"/>
                <a:cs typeface="Arial"/>
              </a:rPr>
              <a:t> production and acreage in Anhui</a:t>
            </a:r>
            <a:r>
              <a:rPr kumimoji="0" lang="en-US" altLang="zh-CN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2" charset="-122"/>
                <a:ea typeface="黑体" pitchFamily="2" charset="-122"/>
                <a:cs typeface="Times New Roman" pitchFamily="18" charset="0"/>
              </a:rPr>
              <a:t>(</a:t>
            </a:r>
            <a:r>
              <a:rPr kumimoji="0" lang="en-US" altLang="zh-CN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黑体" pitchFamily="2" charset="-122"/>
                <a:cs typeface="Arial"/>
              </a:rPr>
              <a:t>county-level </a:t>
            </a:r>
            <a:r>
              <a:rPr kumimoji="0" lang="en-US" altLang="zh-CN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2" charset="-122"/>
                <a:ea typeface="黑体" pitchFamily="2" charset="-122"/>
                <a:cs typeface="Times New Roman" pitchFamily="18" charset="0"/>
              </a:rPr>
              <a:t>2000-2009)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  <a:cs typeface="Times New Roman" pitchFamily="18" charset="0"/>
            </a:endParaRPr>
          </a:p>
          <a:p>
            <a:pPr indent="-1619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黑体" pitchFamily="2" charset="-122"/>
                <a:cs typeface="Arial"/>
              </a:rPr>
              <a:t>Crop-specific</a:t>
            </a:r>
            <a:r>
              <a:rPr kumimoji="0" lang="en-US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黑体" pitchFamily="2" charset="-122"/>
                <a:cs typeface="Arial"/>
              </a:rPr>
              <a:t> crop production and acreage in Anhui 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黑体" pitchFamily="2" charset="-122"/>
                <a:cs typeface="Arial"/>
              </a:rPr>
              <a:t>(prefecture 2000-2009)</a:t>
            </a:r>
          </a:p>
          <a:p>
            <a:pPr marL="180975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2400" dirty="0" smtClean="0">
              <a:latin typeface="黑体" pitchFamily="2" charset="-122"/>
              <a:ea typeface="黑体" pitchFamily="2" charset="-122"/>
              <a:cs typeface="Times New Roman" pitchFamily="18" charset="0"/>
            </a:endParaRPr>
          </a:p>
          <a:p>
            <a:pPr marL="180975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2400" dirty="0">
              <a:latin typeface="黑体" pitchFamily="2" charset="-122"/>
              <a:ea typeface="黑体" pitchFamily="2" charset="-122"/>
              <a:cs typeface="Times New Roman" pitchFamily="18" charset="0"/>
            </a:endParaRPr>
          </a:p>
          <a:p>
            <a:pPr indent="-1619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latin typeface="Arial"/>
                <a:ea typeface="黑体" pitchFamily="2" charset="-122"/>
                <a:cs typeface="Arial"/>
              </a:rPr>
              <a:t>Crop-specific crop production and acreage in </a:t>
            </a:r>
            <a:r>
              <a:rPr lang="en-US" altLang="zh-CN" sz="2000" dirty="0" err="1" smtClean="0">
                <a:latin typeface="Arial"/>
                <a:ea typeface="黑体" pitchFamily="2" charset="-122"/>
                <a:cs typeface="Arial"/>
              </a:rPr>
              <a:t>Bozhou</a:t>
            </a:r>
            <a:r>
              <a:rPr lang="en-US" altLang="zh-CN" sz="2000" dirty="0" smtClean="0">
                <a:latin typeface="Arial"/>
                <a:ea typeface="黑体" pitchFamily="2" charset="-122"/>
                <a:cs typeface="Arial"/>
              </a:rPr>
              <a:t> 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黑体" pitchFamily="2" charset="-122"/>
                <a:cs typeface="Arial"/>
              </a:rPr>
              <a:t>(county 1999-2009)</a:t>
            </a:r>
          </a:p>
          <a:p>
            <a:pPr indent="-161925">
              <a:lnSpc>
                <a:spcPct val="150000"/>
              </a:lnSpc>
            </a:pPr>
            <a:endParaRPr lang="zh-CN" altLang="en-US" sz="2400" dirty="0">
              <a:latin typeface="黑体" pitchFamily="2" charset="-122"/>
              <a:ea typeface="黑体" pitchFamily="2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677053"/>
              </p:ext>
            </p:extLst>
          </p:nvPr>
        </p:nvGraphicFramePr>
        <p:xfrm>
          <a:off x="971600" y="2060848"/>
          <a:ext cx="7704856" cy="467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3796"/>
                <a:gridCol w="733796"/>
                <a:gridCol w="1174073"/>
                <a:gridCol w="1399505"/>
                <a:gridCol w="1242159"/>
                <a:gridCol w="1269399"/>
                <a:gridCol w="1152128"/>
              </a:tblGrid>
              <a:tr h="467844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</a:rPr>
                        <a:t>粮食</a:t>
                      </a:r>
                      <a:r>
                        <a:rPr lang="en-US" sz="900" kern="0" dirty="0">
                          <a:effectLst/>
                        </a:rPr>
                        <a:t>(</a:t>
                      </a:r>
                      <a:r>
                        <a:rPr lang="zh-CN" sz="900" kern="0" dirty="0">
                          <a:effectLst/>
                        </a:rPr>
                        <a:t>吨</a:t>
                      </a:r>
                      <a:r>
                        <a:rPr lang="en-US" sz="900" kern="0" dirty="0">
                          <a:effectLst/>
                        </a:rPr>
                        <a:t>) Grain(ton)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</a:rPr>
                        <a:t>棉花</a:t>
                      </a:r>
                      <a:r>
                        <a:rPr lang="en-US" sz="900" kern="0" dirty="0">
                          <a:effectLst/>
                        </a:rPr>
                        <a:t>(</a:t>
                      </a:r>
                      <a:r>
                        <a:rPr lang="zh-CN" sz="900" kern="0" dirty="0">
                          <a:effectLst/>
                        </a:rPr>
                        <a:t>吨</a:t>
                      </a:r>
                      <a:r>
                        <a:rPr lang="en-US" sz="900" kern="0" dirty="0">
                          <a:effectLst/>
                        </a:rPr>
                        <a:t>) Cotton(ton)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</a:rPr>
                        <a:t>油料</a:t>
                      </a:r>
                      <a:r>
                        <a:rPr lang="en-US" sz="900" kern="0" dirty="0">
                          <a:effectLst/>
                        </a:rPr>
                        <a:t>(</a:t>
                      </a:r>
                      <a:r>
                        <a:rPr lang="zh-CN" sz="900" kern="0" dirty="0">
                          <a:effectLst/>
                        </a:rPr>
                        <a:t>吨</a:t>
                      </a:r>
                      <a:r>
                        <a:rPr lang="en-US" sz="900" kern="0" dirty="0">
                          <a:effectLst/>
                        </a:rPr>
                        <a:t>) Oil-bearing Crops(ton)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</a:rPr>
                        <a:t>耕地面积</a:t>
                      </a:r>
                      <a:r>
                        <a:rPr lang="en-US" sz="900" kern="0" dirty="0">
                          <a:effectLst/>
                        </a:rPr>
                        <a:t>(</a:t>
                      </a:r>
                      <a:r>
                        <a:rPr lang="zh-CN" sz="900" kern="0" dirty="0">
                          <a:effectLst/>
                        </a:rPr>
                        <a:t>公顷</a:t>
                      </a:r>
                      <a:r>
                        <a:rPr lang="en-US" sz="900" kern="0" dirty="0">
                          <a:effectLst/>
                        </a:rPr>
                        <a:t>) Cultivated Area(hectares)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#</a:t>
                      </a:r>
                      <a:r>
                        <a:rPr lang="zh-CN" sz="900" kern="0">
                          <a:effectLst/>
                        </a:rPr>
                        <a:t>水田</a:t>
                      </a:r>
                      <a:r>
                        <a:rPr lang="en-US" sz="900" kern="0">
                          <a:effectLst/>
                        </a:rPr>
                        <a:t>PaddyField(hectares)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</a:rPr>
                        <a:t>播种面积</a:t>
                      </a:r>
                      <a:r>
                        <a:rPr lang="en-US" sz="900" kern="0">
                          <a:effectLst/>
                        </a:rPr>
                        <a:t>(</a:t>
                      </a:r>
                      <a:r>
                        <a:rPr lang="zh-CN" sz="900" kern="0">
                          <a:effectLst/>
                        </a:rPr>
                        <a:t>公顷</a:t>
                      </a:r>
                      <a:r>
                        <a:rPr lang="en-US" sz="900" kern="0">
                          <a:effectLst/>
                        </a:rPr>
                        <a:t>) Total Sown Area(hectares)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</a:rPr>
                        <a:t>果园面积</a:t>
                      </a:r>
                      <a:r>
                        <a:rPr lang="en-US" sz="900" kern="0" dirty="0">
                          <a:effectLst/>
                        </a:rPr>
                        <a:t>(</a:t>
                      </a:r>
                      <a:r>
                        <a:rPr lang="zh-CN" sz="900" kern="0" dirty="0">
                          <a:effectLst/>
                        </a:rPr>
                        <a:t>公顷</a:t>
                      </a:r>
                      <a:r>
                        <a:rPr lang="en-US" sz="900" kern="0" dirty="0">
                          <a:effectLst/>
                        </a:rPr>
                        <a:t>)Area of Orchards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497526"/>
              </p:ext>
            </p:extLst>
          </p:nvPr>
        </p:nvGraphicFramePr>
        <p:xfrm>
          <a:off x="971601" y="2996952"/>
          <a:ext cx="7704855" cy="1224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344"/>
                <a:gridCol w="1213895"/>
                <a:gridCol w="936104"/>
                <a:gridCol w="1083606"/>
                <a:gridCol w="1004626"/>
                <a:gridCol w="928138"/>
                <a:gridCol w="795300"/>
                <a:gridCol w="796842"/>
              </a:tblGrid>
              <a:tr h="408214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农作物播种面积</a:t>
                      </a:r>
                      <a:r>
                        <a:rPr lang="en-US" sz="800" kern="0" dirty="0">
                          <a:effectLst/>
                        </a:rPr>
                        <a:t>Total Sown Area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粮食作物播种面积</a:t>
                      </a:r>
                      <a:r>
                        <a:rPr lang="en-US" sz="800" kern="0">
                          <a:effectLst/>
                        </a:rPr>
                        <a:t>Sown Area of Grain Crops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#</a:t>
                      </a:r>
                      <a:r>
                        <a:rPr lang="zh-CN" sz="800" kern="0" dirty="0">
                          <a:effectLst/>
                        </a:rPr>
                        <a:t>谷物</a:t>
                      </a:r>
                      <a:r>
                        <a:rPr lang="en-US" sz="800" kern="0" dirty="0">
                          <a:effectLst/>
                        </a:rPr>
                        <a:t>Cereal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##</a:t>
                      </a:r>
                      <a:r>
                        <a:rPr lang="zh-CN" sz="800" kern="0">
                          <a:effectLst/>
                        </a:rPr>
                        <a:t>稻谷</a:t>
                      </a:r>
                      <a:r>
                        <a:rPr lang="en-US" sz="800" kern="0">
                          <a:effectLst/>
                        </a:rPr>
                        <a:t>Rice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##</a:t>
                      </a:r>
                      <a:r>
                        <a:rPr lang="zh-CN" sz="800" kern="0" dirty="0">
                          <a:effectLst/>
                        </a:rPr>
                        <a:t>小麦</a:t>
                      </a:r>
                      <a:r>
                        <a:rPr lang="en-US" sz="800" kern="0" dirty="0">
                          <a:effectLst/>
                        </a:rPr>
                        <a:t>Wheat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##</a:t>
                      </a:r>
                      <a:r>
                        <a:rPr lang="zh-CN" sz="800" kern="0">
                          <a:effectLst/>
                        </a:rPr>
                        <a:t>玉米</a:t>
                      </a:r>
                      <a:r>
                        <a:rPr lang="en-US" sz="800" kern="0">
                          <a:effectLst/>
                        </a:rPr>
                        <a:t>Corn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</a:t>
                      </a:r>
                      <a:r>
                        <a:rPr lang="zh-CN" sz="800" kern="0">
                          <a:effectLst/>
                        </a:rPr>
                        <a:t>豆类</a:t>
                      </a:r>
                      <a:r>
                        <a:rPr lang="en-US" sz="800" kern="0">
                          <a:effectLst/>
                        </a:rPr>
                        <a:t>Soybean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</a:t>
                      </a:r>
                      <a:r>
                        <a:rPr lang="zh-CN" sz="800" kern="0">
                          <a:effectLst/>
                        </a:rPr>
                        <a:t>薯类</a:t>
                      </a:r>
                      <a:r>
                        <a:rPr lang="en-US" sz="800" kern="0">
                          <a:effectLst/>
                        </a:rPr>
                        <a:t>Tubers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</a:tr>
              <a:tr h="408214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油料</a:t>
                      </a:r>
                      <a:r>
                        <a:rPr lang="en-US" sz="800" kern="100">
                          <a:effectLst/>
                        </a:rPr>
                        <a:t>Oil-bearingCrops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#</a:t>
                      </a:r>
                      <a:r>
                        <a:rPr lang="zh-CN" sz="800" kern="100">
                          <a:effectLst/>
                        </a:rPr>
                        <a:t>花生</a:t>
                      </a:r>
                      <a:r>
                        <a:rPr lang="en-US" sz="800" kern="100">
                          <a:effectLst/>
                        </a:rPr>
                        <a:t>Peanuts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#</a:t>
                      </a:r>
                      <a:r>
                        <a:rPr lang="zh-CN" sz="800" kern="100" dirty="0">
                          <a:effectLst/>
                        </a:rPr>
                        <a:t>油菜籽</a:t>
                      </a:r>
                      <a:r>
                        <a:rPr lang="en-US" sz="800" kern="100" dirty="0">
                          <a:effectLst/>
                        </a:rPr>
                        <a:t>Rapeseeds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#</a:t>
                      </a:r>
                      <a:r>
                        <a:rPr lang="zh-CN" sz="800" kern="100">
                          <a:effectLst/>
                        </a:rPr>
                        <a:t>芝麻</a:t>
                      </a:r>
                      <a:r>
                        <a:rPr lang="en-US" sz="800" kern="100">
                          <a:effectLst/>
                        </a:rPr>
                        <a:t>Sesame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棉花</a:t>
                      </a:r>
                      <a:r>
                        <a:rPr lang="en-US" sz="800" kern="100">
                          <a:effectLst/>
                        </a:rPr>
                        <a:t>Cotton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麻类</a:t>
                      </a:r>
                      <a:r>
                        <a:rPr lang="en-US" sz="800" kern="100">
                          <a:effectLst/>
                        </a:rPr>
                        <a:t>FiberCrops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糖料</a:t>
                      </a:r>
                      <a:r>
                        <a:rPr lang="en-US" sz="800" kern="100">
                          <a:effectLst/>
                        </a:rPr>
                        <a:t>SugarCrops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烟叶</a:t>
                      </a:r>
                      <a:r>
                        <a:rPr lang="en-US" sz="800" kern="100">
                          <a:effectLst/>
                        </a:rPr>
                        <a:t>Tobacco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</a:tr>
              <a:tr h="408214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药材</a:t>
                      </a:r>
                      <a:r>
                        <a:rPr lang="en-US" sz="800" kern="100" dirty="0" err="1">
                          <a:effectLst/>
                        </a:rPr>
                        <a:t>MedicinalMaterials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蔬菜</a:t>
                      </a:r>
                      <a:r>
                        <a:rPr lang="en-US" sz="800" kern="100">
                          <a:effectLst/>
                        </a:rPr>
                        <a:t>Vegetables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瓜果类</a:t>
                      </a:r>
                      <a:r>
                        <a:rPr lang="en-US" sz="800" kern="100">
                          <a:effectLst/>
                        </a:rPr>
                        <a:t>Melon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茶园面积</a:t>
                      </a:r>
                      <a:r>
                        <a:rPr lang="en-US" sz="800" kern="100">
                          <a:effectLst/>
                        </a:rPr>
                        <a:t>Area of Tea Plantations at Year-end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果园面积</a:t>
                      </a:r>
                      <a:r>
                        <a:rPr lang="en-US" sz="800" kern="100">
                          <a:effectLst/>
                        </a:rPr>
                        <a:t>Area of Orchards at Year-end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药材</a:t>
                      </a:r>
                      <a:r>
                        <a:rPr lang="en-US" sz="800" kern="100">
                          <a:effectLst/>
                        </a:rPr>
                        <a:t>MedicinalMaterials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蔬菜</a:t>
                      </a:r>
                      <a:r>
                        <a:rPr lang="en-US" sz="800" kern="100">
                          <a:effectLst/>
                        </a:rPr>
                        <a:t>Vegetables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瓜果类</a:t>
                      </a:r>
                      <a:r>
                        <a:rPr lang="en-US" sz="800" kern="100" dirty="0">
                          <a:effectLst/>
                        </a:rPr>
                        <a:t>Melon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499856"/>
              </p:ext>
            </p:extLst>
          </p:nvPr>
        </p:nvGraphicFramePr>
        <p:xfrm>
          <a:off x="971601" y="4797152"/>
          <a:ext cx="7704855" cy="1224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344"/>
                <a:gridCol w="1213895"/>
                <a:gridCol w="936104"/>
                <a:gridCol w="1083606"/>
                <a:gridCol w="1004626"/>
                <a:gridCol w="928138"/>
                <a:gridCol w="795300"/>
                <a:gridCol w="796842"/>
              </a:tblGrid>
              <a:tr h="408214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农作物播种面积</a:t>
                      </a:r>
                      <a:r>
                        <a:rPr lang="en-US" sz="800" kern="0" dirty="0">
                          <a:effectLst/>
                        </a:rPr>
                        <a:t>Total Sown Area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粮食作物播种面积</a:t>
                      </a:r>
                      <a:r>
                        <a:rPr lang="en-US" sz="800" kern="0">
                          <a:effectLst/>
                        </a:rPr>
                        <a:t>Sown Area of Grain Crops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</a:t>
                      </a:r>
                      <a:r>
                        <a:rPr lang="zh-CN" sz="800" kern="0">
                          <a:effectLst/>
                        </a:rPr>
                        <a:t>谷物</a:t>
                      </a:r>
                      <a:r>
                        <a:rPr lang="en-US" sz="800" kern="0">
                          <a:effectLst/>
                        </a:rPr>
                        <a:t>Cereal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##</a:t>
                      </a:r>
                      <a:r>
                        <a:rPr lang="zh-CN" sz="800" kern="0">
                          <a:effectLst/>
                        </a:rPr>
                        <a:t>稻谷</a:t>
                      </a:r>
                      <a:r>
                        <a:rPr lang="en-US" sz="800" kern="0">
                          <a:effectLst/>
                        </a:rPr>
                        <a:t>Rice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##</a:t>
                      </a:r>
                      <a:r>
                        <a:rPr lang="zh-CN" sz="800" kern="0">
                          <a:effectLst/>
                        </a:rPr>
                        <a:t>小麦</a:t>
                      </a:r>
                      <a:r>
                        <a:rPr lang="en-US" sz="800" kern="0">
                          <a:effectLst/>
                        </a:rPr>
                        <a:t>Wheat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##</a:t>
                      </a:r>
                      <a:r>
                        <a:rPr lang="zh-CN" sz="800" kern="0" dirty="0">
                          <a:effectLst/>
                        </a:rPr>
                        <a:t>玉米</a:t>
                      </a:r>
                      <a:r>
                        <a:rPr lang="en-US" sz="800" kern="0" dirty="0">
                          <a:effectLst/>
                        </a:rPr>
                        <a:t>Corn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</a:t>
                      </a:r>
                      <a:r>
                        <a:rPr lang="zh-CN" sz="800" kern="0">
                          <a:effectLst/>
                        </a:rPr>
                        <a:t>豆类</a:t>
                      </a:r>
                      <a:r>
                        <a:rPr lang="en-US" sz="800" kern="0">
                          <a:effectLst/>
                        </a:rPr>
                        <a:t>Soybean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#</a:t>
                      </a:r>
                      <a:r>
                        <a:rPr lang="zh-CN" sz="800" kern="0">
                          <a:effectLst/>
                        </a:rPr>
                        <a:t>薯类</a:t>
                      </a:r>
                      <a:r>
                        <a:rPr lang="en-US" sz="800" kern="0">
                          <a:effectLst/>
                        </a:rPr>
                        <a:t>Tubers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</a:tr>
              <a:tr h="408214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油料</a:t>
                      </a:r>
                      <a:r>
                        <a:rPr lang="en-US" sz="800" kern="100">
                          <a:effectLst/>
                        </a:rPr>
                        <a:t>Oil-bearingCrops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#</a:t>
                      </a:r>
                      <a:r>
                        <a:rPr lang="zh-CN" sz="800" kern="100">
                          <a:effectLst/>
                        </a:rPr>
                        <a:t>花生</a:t>
                      </a:r>
                      <a:r>
                        <a:rPr lang="en-US" sz="800" kern="100">
                          <a:effectLst/>
                        </a:rPr>
                        <a:t>Peanuts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#</a:t>
                      </a:r>
                      <a:r>
                        <a:rPr lang="zh-CN" sz="800" kern="100">
                          <a:effectLst/>
                        </a:rPr>
                        <a:t>油菜籽</a:t>
                      </a:r>
                      <a:r>
                        <a:rPr lang="en-US" sz="800" kern="100">
                          <a:effectLst/>
                        </a:rPr>
                        <a:t>Rapeseeds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#</a:t>
                      </a:r>
                      <a:r>
                        <a:rPr lang="zh-CN" sz="800" kern="100">
                          <a:effectLst/>
                        </a:rPr>
                        <a:t>芝麻</a:t>
                      </a:r>
                      <a:r>
                        <a:rPr lang="en-US" sz="800" kern="100">
                          <a:effectLst/>
                        </a:rPr>
                        <a:t>Sesame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棉花</a:t>
                      </a:r>
                      <a:r>
                        <a:rPr lang="en-US" sz="800" kern="100">
                          <a:effectLst/>
                        </a:rPr>
                        <a:t>Cotton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麻类</a:t>
                      </a:r>
                      <a:r>
                        <a:rPr lang="en-US" sz="800" kern="100">
                          <a:effectLst/>
                        </a:rPr>
                        <a:t>FiberCrops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糖料</a:t>
                      </a:r>
                      <a:r>
                        <a:rPr lang="en-US" sz="800" kern="100">
                          <a:effectLst/>
                        </a:rPr>
                        <a:t>SugarCrops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烟叶</a:t>
                      </a:r>
                      <a:r>
                        <a:rPr lang="en-US" sz="800" kern="100">
                          <a:effectLst/>
                        </a:rPr>
                        <a:t>Tobacco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</a:tr>
              <a:tr h="408214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药材</a:t>
                      </a:r>
                      <a:r>
                        <a:rPr lang="en-US" sz="800" kern="100">
                          <a:effectLst/>
                        </a:rPr>
                        <a:t>MedicinalMaterials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蔬菜</a:t>
                      </a:r>
                      <a:r>
                        <a:rPr lang="en-US" sz="800" kern="100">
                          <a:effectLst/>
                        </a:rPr>
                        <a:t>Vegetables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瓜果类</a:t>
                      </a:r>
                      <a:r>
                        <a:rPr lang="en-US" sz="800" kern="100">
                          <a:effectLst/>
                        </a:rPr>
                        <a:t>Melon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茶园面积</a:t>
                      </a:r>
                      <a:r>
                        <a:rPr lang="en-US" sz="800" kern="100">
                          <a:effectLst/>
                        </a:rPr>
                        <a:t>Area of Tea Plantations at Year-end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果园面积</a:t>
                      </a:r>
                      <a:r>
                        <a:rPr lang="en-US" sz="800" kern="100">
                          <a:effectLst/>
                        </a:rPr>
                        <a:t>Area of Orchards at Year-end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药材</a:t>
                      </a:r>
                      <a:r>
                        <a:rPr lang="en-US" sz="800" kern="100">
                          <a:effectLst/>
                        </a:rPr>
                        <a:t>MedicinalMaterials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蔬菜</a:t>
                      </a:r>
                      <a:r>
                        <a:rPr lang="en-US" sz="800" kern="100">
                          <a:effectLst/>
                        </a:rPr>
                        <a:t>Vegetables</a:t>
                      </a:r>
                      <a:endParaRPr lang="zh-CN" sz="9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瓜果类</a:t>
                      </a:r>
                      <a:r>
                        <a:rPr lang="en-US" sz="800" kern="100" dirty="0">
                          <a:effectLst/>
                        </a:rPr>
                        <a:t>Melon</a:t>
                      </a:r>
                      <a:endParaRPr lang="zh-CN" sz="9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1232" marR="6123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3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231477"/>
              </p:ext>
            </p:extLst>
          </p:nvPr>
        </p:nvGraphicFramePr>
        <p:xfrm>
          <a:off x="2771800" y="3933056"/>
          <a:ext cx="5534025" cy="2814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54001"/>
              </p:ext>
            </p:extLst>
          </p:nvPr>
        </p:nvGraphicFramePr>
        <p:xfrm>
          <a:off x="179512" y="1412776"/>
          <a:ext cx="8712968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矩形 8"/>
          <p:cNvSpPr/>
          <p:nvPr/>
        </p:nvSpPr>
        <p:spPr>
          <a:xfrm>
            <a:off x="755576" y="692696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000" dirty="0" smtClean="0"/>
              <a:t>Total </a:t>
            </a:r>
            <a:r>
              <a:rPr lang="en-US" altLang="zh-CN" sz="2000" dirty="0"/>
              <a:t>grain </a:t>
            </a:r>
            <a:r>
              <a:rPr lang="en-US" altLang="zh-CN" sz="2000" dirty="0" smtClean="0"/>
              <a:t>crop area </a:t>
            </a:r>
            <a:r>
              <a:rPr lang="en-US" altLang="zh-CN" sz="2000" dirty="0"/>
              <a:t>of Anhui province </a:t>
            </a:r>
            <a:r>
              <a:rPr lang="en-US" altLang="zh-CN" sz="2000" dirty="0" smtClean="0"/>
              <a:t>(ha)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61955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Crop phenology data </a:t>
            </a:r>
            <a:endParaRPr lang="zh-CN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698438"/>
              </p:ext>
            </p:extLst>
          </p:nvPr>
        </p:nvGraphicFramePr>
        <p:xfrm>
          <a:off x="683568" y="980728"/>
          <a:ext cx="7776864" cy="54409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0671"/>
                <a:gridCol w="2044496"/>
                <a:gridCol w="4471697"/>
              </a:tblGrid>
              <a:tr h="320311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时间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sz="1100" kern="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Data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作物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sz="1100" kern="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Crop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生长</a:t>
                      </a: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阶段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dirty="0" smtClean="0">
                          <a:effectLst/>
                        </a:rPr>
                        <a:t>Growth period</a:t>
                      </a:r>
                    </a:p>
                  </a:txBody>
                  <a:tcPr marL="46820" marR="46820" marT="0" marB="0" anchor="ctr"/>
                </a:tc>
              </a:tr>
              <a:tr h="176295">
                <a:tc row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12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-2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Dec.-Feb.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冬小麦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 Winter Wheat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Slow growth stage, ear differentiation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油菜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 </a:t>
                      </a:r>
                      <a:r>
                        <a:rPr lang="en-US" altLang="zh-CN" sz="1100" kern="10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Rapeseeds</a:t>
                      </a:r>
                      <a:endParaRPr lang="zh-CN" altLang="zh-CN" sz="1200" kern="100" dirty="0" smtClean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Coming into leaf, budding, and bolting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3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  <a:cs typeface="+mn-cs"/>
                        </a:rPr>
                        <a:t>Mar.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冬小麦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Winter Wheat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Jointing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油菜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kern="10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Rapeseeds</a:t>
                      </a:r>
                      <a:endParaRPr lang="zh-CN" altLang="zh-CN" sz="1200" kern="100" dirty="0" smtClean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Budding, bloom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4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　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  <a:cs typeface="+mn-cs"/>
                        </a:rPr>
                        <a:t>Apr.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冬小麦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Winter Wheat</a:t>
                      </a:r>
                      <a:endParaRPr lang="zh-CN" altLang="zh-CN" sz="1100" kern="100" dirty="0" smtClean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Heading and bloom, grain filling and milk ripeness in the last </a:t>
                      </a:r>
                      <a:r>
                        <a:rPr lang="en-GB" sz="1200" kern="100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decade</a:t>
                      </a:r>
                      <a:endParaRPr lang="zh-CN" sz="105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油菜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kern="10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Rapeseeds</a:t>
                      </a:r>
                      <a:endParaRPr lang="zh-CN" altLang="zh-CN" sz="1200" kern="100" dirty="0" smtClean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Bloom, scab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棉花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Cotton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Seeding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5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　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  <a:cs typeface="+mn-cs"/>
                        </a:rPr>
                        <a:t>May.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冬小麦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Winter Wheat</a:t>
                      </a:r>
                      <a:endParaRPr lang="zh-CN" altLang="zh-CN" sz="1100" kern="100" dirty="0" smtClean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Milk ripeness, ripeness, harvesting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油菜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kern="100" dirty="0" smtClean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Rapeseeds</a:t>
                      </a:r>
                      <a:endParaRPr lang="zh-CN" altLang="zh-CN" sz="1200" kern="100" dirty="0" smtClean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Ripeness, harvesting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一季</a:t>
                      </a: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水稻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dirty="0" smtClean="0">
                          <a:effectLst/>
                        </a:rPr>
                        <a:t>Season Rice</a:t>
                      </a: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Seeding, raising rice seedlings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4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6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June.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　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　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冬小麦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Winter</a:t>
                      </a:r>
                      <a:r>
                        <a:rPr lang="en-US" altLang="zh-CN" sz="1100" kern="0" baseline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Wheat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Finishing harvesting within the first third of this month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玉米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Maize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Seeding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棉花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Cotton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Budding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一季</a:t>
                      </a: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水稻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dirty="0" smtClean="0">
                          <a:effectLst/>
                        </a:rPr>
                        <a:t>Season Rice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Transplant, reviving, tiller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7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July.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　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玉米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Maize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Tasseling, bloom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棉花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Cotton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Bloom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一季</a:t>
                      </a: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水稻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b="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Season Rice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Jointing, heading, bloom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8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Aug.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　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玉米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Maize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Grain filling, milky ripeness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棉花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Cotton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Bloom, </a:t>
                      </a:r>
                      <a:r>
                        <a:rPr lang="en-GB" sz="1200" i="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splitting boll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一季</a:t>
                      </a: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水稻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Season</a:t>
                      </a:r>
                      <a:r>
                        <a:rPr lang="en-US" altLang="zh-CN" sz="1100" kern="0" baseline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Rice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Bloom, milk ripeness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4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9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　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Sept.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　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油菜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kern="0" dirty="0" err="1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Papeseeds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Seeding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玉米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Maize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Ripeness, harvesting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棉花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Cotton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Opening bolls, picking up cottons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一季</a:t>
                      </a: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水稻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Season Rice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Milk ripeness, ripeness, harvesting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10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Oct.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冬小麦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Winter Wheat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Seeding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油菜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</a:t>
                      </a:r>
                      <a:r>
                        <a:rPr lang="en-US" altLang="zh-CN" sz="1100" kern="0" dirty="0" err="1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Papeseeds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Emergency of seedlings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row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11</a:t>
                      </a:r>
                      <a:r>
                        <a:rPr lang="zh-CN" sz="1100" kern="0" dirty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月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Nov.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冬小麦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Winter Wheat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Emergency of seedlings, tiller</a:t>
                      </a:r>
                      <a:endParaRPr lang="zh-CN" sz="105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油菜</a:t>
                      </a:r>
                      <a:r>
                        <a:rPr lang="en-US" altLang="zh-CN" sz="1100" kern="0" dirty="0" smtClean="0">
                          <a:effectLst/>
                          <a:latin typeface="Cambria Math" pitchFamily="18" charset="0"/>
                          <a:ea typeface="黑体" pitchFamily="2" charset="-122"/>
                        </a:rPr>
                        <a:t> Rapeseeds</a:t>
                      </a:r>
                      <a:endParaRPr lang="zh-CN" sz="1100" kern="100" dirty="0">
                        <a:effectLst/>
                        <a:latin typeface="Cambria Math" pitchFamily="18" charset="0"/>
                        <a:ea typeface="黑体" pitchFamily="2" charset="-122"/>
                        <a:cs typeface="Times New Roman"/>
                      </a:endParaRPr>
                    </a:p>
                  </a:txBody>
                  <a:tcPr marL="46820" marR="4682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In the fifth </a:t>
                      </a:r>
                      <a:r>
                        <a:rPr lang="en-GB" sz="1200" kern="100" dirty="0" err="1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euphylla</a:t>
                      </a:r>
                      <a:r>
                        <a:rPr lang="en-GB" sz="1200" kern="100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, transplant</a:t>
                      </a:r>
                      <a:endParaRPr lang="zh-CN" sz="105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47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Geographic map</a:t>
            </a:r>
            <a:endParaRPr lang="en-US" altLang="zh-CN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51179"/>
            <a:ext cx="3969078" cy="2808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13993" r="2989" b="12343"/>
          <a:stretch/>
        </p:blipFill>
        <p:spPr>
          <a:xfrm>
            <a:off x="4320480" y="1628800"/>
            <a:ext cx="4572000" cy="505183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2843808" y="3356992"/>
            <a:ext cx="1656184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99159" y="1853877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Anhui Province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0180" y="1600200"/>
            <a:ext cx="8229600" cy="452596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58851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(4) Zoning Map</a:t>
            </a:r>
            <a:endParaRPr lang="en-US" altLang="zh-CN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L:\比利时合作项目FP7\安徽省蒙城县\农业统计数据\安徽省农业机械化区划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4159" r="2687" b="4218"/>
          <a:stretch/>
        </p:blipFill>
        <p:spPr bwMode="auto">
          <a:xfrm>
            <a:off x="205558" y="156210"/>
            <a:ext cx="316015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L:\比利时合作项目FP7\安徽省蒙城县\农业统计数据\安徽省土地利用类型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4247" r="3148" b="4130"/>
          <a:stretch/>
        </p:blipFill>
        <p:spPr bwMode="auto">
          <a:xfrm>
            <a:off x="2931415" y="1268760"/>
            <a:ext cx="312653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L:\比利时合作项目FP7\安徽省蒙城县\农业统计数据\安徽综合农业区划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4130" r="2309" b="4249"/>
          <a:stretch/>
        </p:blipFill>
        <p:spPr bwMode="auto">
          <a:xfrm>
            <a:off x="5629077" y="2204864"/>
            <a:ext cx="318256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908996" y="6453336"/>
            <a:ext cx="4415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b="1" dirty="0" smtClean="0"/>
              <a:t>Comprehensive </a:t>
            </a:r>
            <a:r>
              <a:rPr lang="en-US" altLang="zh-CN" sz="2000" b="1" dirty="0"/>
              <a:t>agricultural zoning</a:t>
            </a:r>
          </a:p>
        </p:txBody>
      </p:sp>
      <p:sp>
        <p:nvSpPr>
          <p:cNvPr id="4" name="矩形 3"/>
          <p:cNvSpPr/>
          <p:nvPr/>
        </p:nvSpPr>
        <p:spPr>
          <a:xfrm>
            <a:off x="2892772" y="5559623"/>
            <a:ext cx="2604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400" b="1" dirty="0" err="1"/>
              <a:t>Landuse</a:t>
            </a:r>
            <a:r>
              <a:rPr lang="en-US" altLang="zh-CN" sz="2400" b="1" dirty="0"/>
              <a:t> </a:t>
            </a:r>
            <a:r>
              <a:rPr lang="en-US" altLang="zh-CN" sz="2400" b="1" dirty="0" smtClean="0"/>
              <a:t>zoning</a:t>
            </a:r>
            <a:endParaRPr lang="en-US" altLang="zh-CN" sz="2400" b="1" dirty="0"/>
          </a:p>
        </p:txBody>
      </p:sp>
      <p:sp>
        <p:nvSpPr>
          <p:cNvPr id="5" name="矩形 4"/>
          <p:cNvSpPr/>
          <p:nvPr/>
        </p:nvSpPr>
        <p:spPr>
          <a:xfrm>
            <a:off x="-42068" y="4449306"/>
            <a:ext cx="2957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b="1" dirty="0"/>
              <a:t>Zoning of </a:t>
            </a:r>
            <a:r>
              <a:rPr lang="en-US" altLang="zh-CN" sz="2000" b="1" dirty="0" smtClean="0"/>
              <a:t>agricultural </a:t>
            </a:r>
          </a:p>
          <a:p>
            <a:pPr lvl="1"/>
            <a:r>
              <a:rPr lang="en-US" altLang="zh-CN" sz="2000" b="1" dirty="0" smtClean="0"/>
              <a:t>mechanization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0953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2398</Words>
  <Application>Microsoft Office PowerPoint</Application>
  <PresentationFormat>On-screen Show (4:3)</PresentationFormat>
  <Paragraphs>868</Paragraphs>
  <Slides>43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主题​​</vt:lpstr>
      <vt:lpstr>自定义设计方案</vt:lpstr>
      <vt:lpstr>公式</vt:lpstr>
      <vt:lpstr>Crop Area Estimation  in Huaibei, China</vt:lpstr>
      <vt:lpstr>Work package 5 </vt:lpstr>
      <vt:lpstr>WP51: Ground sampling and data collection               (HUAIBEI Plain, China)</vt:lpstr>
      <vt:lpstr>1.1 Background Data Collection</vt:lpstr>
      <vt:lpstr>(1) Statistical Crop Data for Recent 10 Years</vt:lpstr>
      <vt:lpstr>PowerPoint Presentation</vt:lpstr>
      <vt:lpstr>(2) Crop phenology data </vt:lpstr>
      <vt:lpstr>(3) Geographic map</vt:lpstr>
      <vt:lpstr>PowerPoint Presentation</vt:lpstr>
      <vt:lpstr>1.2 Segment sampling method Design</vt:lpstr>
      <vt:lpstr>1.2.1 Technical procedure</vt:lpstr>
      <vt:lpstr>1.2.2 Construction of sampling frame</vt:lpstr>
      <vt:lpstr>1.2.3 Inferences of population parameter   and            estimations of sampling error </vt:lpstr>
      <vt:lpstr>(1) Simple random sampling </vt:lpstr>
      <vt:lpstr>(2) Spatial random sampling </vt:lpstr>
      <vt:lpstr>(3) Systematic sampling </vt:lpstr>
      <vt:lpstr>(4) Stratified sampling </vt:lpstr>
      <vt:lpstr>Results of relative error and sample size from 5 spatial sampling for winter wheat area estimation</vt:lpstr>
      <vt:lpstr>PowerPoint Presentation</vt:lpstr>
      <vt:lpstr>PowerPoint Presentation</vt:lpstr>
      <vt:lpstr>PowerPoint Presentation</vt:lpstr>
      <vt:lpstr>Results of relative error and sample size using stratified sampling under 4 strata levels </vt:lpstr>
      <vt:lpstr>PowerPoint Presentation</vt:lpstr>
      <vt:lpstr>1.3 Groundtruth samples collected based        on the segment sampling method </vt:lpstr>
      <vt:lpstr>In-situ samples for winter wheat  in North Anhui, 2010-2011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WP52: Crop area estimation               (HUAIBEI Plain, China)</vt:lpstr>
      <vt:lpstr>1. Winter wheat acreage monitoring by single Landsat TM</vt:lpstr>
      <vt:lpstr>. Winter wheat acreage monitoring by single Landsat TM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Winter wheat area estimation using different classification methods</vt:lpstr>
      <vt:lpstr>2. Winter wheat acreage monitoring by multi-date HJ-1 imagery</vt:lpstr>
      <vt:lpstr>3. Winter wheat acreage monitoring by pixel unmixing of EOS-MODIS data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 </dc:creator>
  <cp:lastModifiedBy>mb</cp:lastModifiedBy>
  <cp:revision>102</cp:revision>
  <dcterms:created xsi:type="dcterms:W3CDTF">2011-11-15T10:45:11Z</dcterms:created>
  <dcterms:modified xsi:type="dcterms:W3CDTF">2011-11-23T13:55:36Z</dcterms:modified>
</cp:coreProperties>
</file>