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7" r:id="rId3"/>
    <p:sldId id="298" r:id="rId4"/>
    <p:sldId id="301" r:id="rId5"/>
    <p:sldId id="300" r:id="rId6"/>
    <p:sldId id="291" r:id="rId7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292E3F"/>
    <a:srgbClr val="795B05"/>
    <a:srgbClr val="F6ECA4"/>
    <a:srgbClr val="ECD840"/>
    <a:srgbClr val="F1E277"/>
    <a:srgbClr val="E4CA5A"/>
    <a:srgbClr val="513D03"/>
    <a:srgbClr val="554003"/>
    <a:srgbClr val="F5F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663D4-D5ED-44F1-9AA6-53F57A7E15DC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80786E1-0920-4787-9E7E-4EDEBE378C05}">
      <dgm:prSet phldrT="[Text]"/>
      <dgm:spPr/>
      <dgm:t>
        <a:bodyPr/>
        <a:lstStyle/>
        <a:p>
          <a:r>
            <a:rPr lang="en-US" b="1" dirty="0" smtClean="0">
              <a:solidFill>
                <a:srgbClr val="660033"/>
              </a:solidFill>
            </a:rPr>
            <a:t>Project objective</a:t>
          </a:r>
          <a:endParaRPr lang="en-US" b="1" dirty="0">
            <a:solidFill>
              <a:srgbClr val="660033"/>
            </a:solidFill>
          </a:endParaRPr>
        </a:p>
      </dgm:t>
    </dgm:pt>
    <dgm:pt modelId="{89B35234-B429-4634-8E49-C917D042F733}" type="parTrans" cxnId="{13A80214-C756-43DA-8B24-F9F8B42BD45F}">
      <dgm:prSet/>
      <dgm:spPr/>
      <dgm:t>
        <a:bodyPr/>
        <a:lstStyle/>
        <a:p>
          <a:endParaRPr lang="en-US"/>
        </a:p>
      </dgm:t>
    </dgm:pt>
    <dgm:pt modelId="{0F87D16E-9E6B-49CB-972F-6A9F76530A83}" type="sibTrans" cxnId="{13A80214-C756-43DA-8B24-F9F8B42BD45F}">
      <dgm:prSet/>
      <dgm:spPr/>
      <dgm:t>
        <a:bodyPr/>
        <a:lstStyle/>
        <a:p>
          <a:endParaRPr lang="en-US"/>
        </a:p>
      </dgm:t>
    </dgm:pt>
    <dgm:pt modelId="{D4394EF2-033F-44DA-B04C-07FDD26AB1AE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Focus of reviewers</a:t>
          </a:r>
          <a:endParaRPr lang="en-US" b="1" dirty="0">
            <a:solidFill>
              <a:srgbClr val="FFFF00"/>
            </a:solidFill>
          </a:endParaRPr>
        </a:p>
      </dgm:t>
    </dgm:pt>
    <dgm:pt modelId="{B372BCB6-03C5-4B8A-90A4-24E65E89F70B}" type="parTrans" cxnId="{BD88839B-C634-4637-ABF5-FD4DCD25DE97}">
      <dgm:prSet/>
      <dgm:spPr/>
      <dgm:t>
        <a:bodyPr/>
        <a:lstStyle/>
        <a:p>
          <a:endParaRPr lang="en-US"/>
        </a:p>
      </dgm:t>
    </dgm:pt>
    <dgm:pt modelId="{4DBD099E-C96C-49E3-AA9C-C0AB349B476B}" type="sibTrans" cxnId="{BD88839B-C634-4637-ABF5-FD4DCD25DE97}">
      <dgm:prSet/>
      <dgm:spPr/>
      <dgm:t>
        <a:bodyPr/>
        <a:lstStyle/>
        <a:p>
          <a:endParaRPr lang="en-US"/>
        </a:p>
      </dgm:t>
    </dgm:pt>
    <dgm:pt modelId="{E85C8256-D9BC-4060-97B4-682B7F9BC61A}">
      <dgm:prSet phldrT="[Text]" custT="1"/>
      <dgm:spPr/>
      <dgm:t>
        <a:bodyPr/>
        <a:lstStyle/>
        <a:p>
          <a:r>
            <a:rPr lang="en-US" sz="1600" dirty="0" smtClean="0"/>
            <a:t>Management</a:t>
          </a:r>
          <a:endParaRPr lang="en-US" sz="1600" dirty="0"/>
        </a:p>
      </dgm:t>
    </dgm:pt>
    <dgm:pt modelId="{C92DDCC1-B810-4DC7-BBD7-2B841419BEDE}" type="parTrans" cxnId="{6BDB800B-BF65-4FA8-B017-0D636E12D9A0}">
      <dgm:prSet/>
      <dgm:spPr/>
      <dgm:t>
        <a:bodyPr/>
        <a:lstStyle/>
        <a:p>
          <a:endParaRPr lang="en-US"/>
        </a:p>
      </dgm:t>
    </dgm:pt>
    <dgm:pt modelId="{2607DA09-44FE-41D8-B656-9741A7C1CCDA}" type="sibTrans" cxnId="{6BDB800B-BF65-4FA8-B017-0D636E12D9A0}">
      <dgm:prSet/>
      <dgm:spPr/>
      <dgm:t>
        <a:bodyPr/>
        <a:lstStyle/>
        <a:p>
          <a:endParaRPr lang="en-US"/>
        </a:p>
      </dgm:t>
    </dgm:pt>
    <dgm:pt modelId="{43472D55-AB6C-4D01-8D96-DE1324709D4C}">
      <dgm:prSet phldrT="[Text]" custT="1"/>
      <dgm:spPr/>
      <dgm:t>
        <a:bodyPr/>
        <a:lstStyle/>
        <a:p>
          <a:r>
            <a:rPr lang="en-US" sz="1600" dirty="0" smtClean="0"/>
            <a:t>Aspects of Capacity building</a:t>
          </a:r>
          <a:endParaRPr lang="en-US" sz="1600" dirty="0"/>
        </a:p>
      </dgm:t>
    </dgm:pt>
    <dgm:pt modelId="{C5D8EE67-0CB0-47E2-B793-4C2CF7FAFC00}" type="parTrans" cxnId="{3427A038-A5F9-458F-8EF8-7EBC32DDA307}">
      <dgm:prSet/>
      <dgm:spPr/>
      <dgm:t>
        <a:bodyPr/>
        <a:lstStyle/>
        <a:p>
          <a:endParaRPr lang="en-US"/>
        </a:p>
      </dgm:t>
    </dgm:pt>
    <dgm:pt modelId="{7C3C0B17-002A-4D5C-BFD1-6FD152DF13E4}" type="sibTrans" cxnId="{3427A038-A5F9-458F-8EF8-7EBC32DDA307}">
      <dgm:prSet/>
      <dgm:spPr/>
      <dgm:t>
        <a:bodyPr/>
        <a:lstStyle/>
        <a:p>
          <a:endParaRPr lang="en-US"/>
        </a:p>
      </dgm:t>
    </dgm:pt>
    <dgm:pt modelId="{C3586EBC-B632-47E4-83C1-7A2B4C0115E5}">
      <dgm:prSet phldrT="[Text]" custT="1"/>
      <dgm:spPr/>
      <dgm:t>
        <a:bodyPr/>
        <a:lstStyle/>
        <a:p>
          <a:r>
            <a:rPr lang="en-US" sz="1600" dirty="0" smtClean="0"/>
            <a:t>Dissemination activities</a:t>
          </a:r>
          <a:endParaRPr lang="en-US" sz="1600" dirty="0"/>
        </a:p>
      </dgm:t>
    </dgm:pt>
    <dgm:pt modelId="{57E7DA82-DBA2-4042-97D7-9B2FB9CE3F29}" type="parTrans" cxnId="{9603D400-556B-4D58-8026-D131695B72DD}">
      <dgm:prSet/>
      <dgm:spPr/>
      <dgm:t>
        <a:bodyPr/>
        <a:lstStyle/>
        <a:p>
          <a:endParaRPr lang="en-US"/>
        </a:p>
      </dgm:t>
    </dgm:pt>
    <dgm:pt modelId="{1AD5D722-2277-4298-A6AF-5AF366025495}" type="sibTrans" cxnId="{9603D400-556B-4D58-8026-D131695B72DD}">
      <dgm:prSet/>
      <dgm:spPr/>
      <dgm:t>
        <a:bodyPr/>
        <a:lstStyle/>
        <a:p>
          <a:endParaRPr lang="en-US"/>
        </a:p>
      </dgm:t>
    </dgm:pt>
    <dgm:pt modelId="{55367C4E-60D9-4D87-94DF-808DD5EC1ABD}">
      <dgm:prSet phldrT="[Text]" custT="1"/>
      <dgm:spPr/>
      <dgm:t>
        <a:bodyPr/>
        <a:lstStyle/>
        <a:p>
          <a:r>
            <a:rPr lang="en-US" sz="2000" dirty="0" smtClean="0"/>
            <a:t>Transfer of technology</a:t>
          </a:r>
          <a:endParaRPr lang="en-US" sz="2000" dirty="0"/>
        </a:p>
      </dgm:t>
    </dgm:pt>
    <dgm:pt modelId="{19605929-B585-4788-9D90-7E40F95297F6}" type="parTrans" cxnId="{AB3410A5-6B50-4E31-A8E1-DB0692B82462}">
      <dgm:prSet/>
      <dgm:spPr/>
      <dgm:t>
        <a:bodyPr/>
        <a:lstStyle/>
        <a:p>
          <a:endParaRPr lang="en-US"/>
        </a:p>
      </dgm:t>
    </dgm:pt>
    <dgm:pt modelId="{A3811457-95A1-44E7-BCBF-3BE3C80B6977}" type="sibTrans" cxnId="{AB3410A5-6B50-4E31-A8E1-DB0692B82462}">
      <dgm:prSet/>
      <dgm:spPr/>
      <dgm:t>
        <a:bodyPr/>
        <a:lstStyle/>
        <a:p>
          <a:endParaRPr lang="en-US"/>
        </a:p>
      </dgm:t>
    </dgm:pt>
    <dgm:pt modelId="{8068879F-B9F2-4DDE-849D-B024E586531D}" type="pres">
      <dgm:prSet presAssocID="{782663D4-D5ED-44F1-9AA6-53F57A7E15DC}" presName="Name0" presStyleCnt="0">
        <dgm:presLayoutVars>
          <dgm:dir/>
          <dgm:animLvl val="lvl"/>
          <dgm:resizeHandles/>
        </dgm:presLayoutVars>
      </dgm:prSet>
      <dgm:spPr/>
    </dgm:pt>
    <dgm:pt modelId="{E8DD0E67-5DA4-4E9A-B2F6-107E61FD4B49}" type="pres">
      <dgm:prSet presAssocID="{980786E1-0920-4787-9E7E-4EDEBE378C05}" presName="linNode" presStyleCnt="0"/>
      <dgm:spPr/>
    </dgm:pt>
    <dgm:pt modelId="{DF139E21-308D-49BF-8998-F7ED0275C152}" type="pres">
      <dgm:prSet presAssocID="{980786E1-0920-4787-9E7E-4EDEBE378C05}" presName="parentShp" presStyleLbl="node1" presStyleIdx="0" presStyleCnt="2">
        <dgm:presLayoutVars>
          <dgm:bulletEnabled val="1"/>
        </dgm:presLayoutVars>
      </dgm:prSet>
      <dgm:spPr/>
    </dgm:pt>
    <dgm:pt modelId="{0EAD8935-A4C3-4C5C-99AA-F8E70B881002}" type="pres">
      <dgm:prSet presAssocID="{980786E1-0920-4787-9E7E-4EDEBE378C0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9F2B7-5934-495D-B8FF-BBCF46F88948}" type="pres">
      <dgm:prSet presAssocID="{0F87D16E-9E6B-49CB-972F-6A9F76530A83}" presName="spacing" presStyleCnt="0"/>
      <dgm:spPr/>
    </dgm:pt>
    <dgm:pt modelId="{F3F4BEC4-11FC-4C01-A662-FF91996ABFA0}" type="pres">
      <dgm:prSet presAssocID="{D4394EF2-033F-44DA-B04C-07FDD26AB1AE}" presName="linNode" presStyleCnt="0"/>
      <dgm:spPr/>
    </dgm:pt>
    <dgm:pt modelId="{BE74146E-271C-4BC9-BAA7-F6E2B59CDC4F}" type="pres">
      <dgm:prSet presAssocID="{D4394EF2-033F-44DA-B04C-07FDD26AB1AE}" presName="parentShp" presStyleLbl="node1" presStyleIdx="1" presStyleCnt="2">
        <dgm:presLayoutVars>
          <dgm:bulletEnabled val="1"/>
        </dgm:presLayoutVars>
      </dgm:prSet>
      <dgm:spPr/>
    </dgm:pt>
    <dgm:pt modelId="{4EC80432-8A6E-496C-81E9-4872537028FD}" type="pres">
      <dgm:prSet presAssocID="{D4394EF2-033F-44DA-B04C-07FDD26AB1A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F2B13C-62E4-4551-A595-C68E453AEF19}" type="presOf" srcId="{E85C8256-D9BC-4060-97B4-682B7F9BC61A}" destId="{4EC80432-8A6E-496C-81E9-4872537028FD}" srcOrd="0" destOrd="0" presId="urn:microsoft.com/office/officeart/2005/8/layout/vList6"/>
    <dgm:cxn modelId="{13A80214-C756-43DA-8B24-F9F8B42BD45F}" srcId="{782663D4-D5ED-44F1-9AA6-53F57A7E15DC}" destId="{980786E1-0920-4787-9E7E-4EDEBE378C05}" srcOrd="0" destOrd="0" parTransId="{89B35234-B429-4634-8E49-C917D042F733}" sibTransId="{0F87D16E-9E6B-49CB-972F-6A9F76530A83}"/>
    <dgm:cxn modelId="{BE49B236-7BE6-48A1-AF1A-7643A8BD8C9C}" type="presOf" srcId="{C3586EBC-B632-47E4-83C1-7A2B4C0115E5}" destId="{4EC80432-8A6E-496C-81E9-4872537028FD}" srcOrd="0" destOrd="2" presId="urn:microsoft.com/office/officeart/2005/8/layout/vList6"/>
    <dgm:cxn modelId="{5A13E5EC-F38C-4202-BC62-4D1973B86AE5}" type="presOf" srcId="{980786E1-0920-4787-9E7E-4EDEBE378C05}" destId="{DF139E21-308D-49BF-8998-F7ED0275C152}" srcOrd="0" destOrd="0" presId="urn:microsoft.com/office/officeart/2005/8/layout/vList6"/>
    <dgm:cxn modelId="{7E6C9459-DBE3-4CE2-9C30-49AA954D881A}" type="presOf" srcId="{D4394EF2-033F-44DA-B04C-07FDD26AB1AE}" destId="{BE74146E-271C-4BC9-BAA7-F6E2B59CDC4F}" srcOrd="0" destOrd="0" presId="urn:microsoft.com/office/officeart/2005/8/layout/vList6"/>
    <dgm:cxn modelId="{AB3410A5-6B50-4E31-A8E1-DB0692B82462}" srcId="{980786E1-0920-4787-9E7E-4EDEBE378C05}" destId="{55367C4E-60D9-4D87-94DF-808DD5EC1ABD}" srcOrd="0" destOrd="0" parTransId="{19605929-B585-4788-9D90-7E40F95297F6}" sibTransId="{A3811457-95A1-44E7-BCBF-3BE3C80B6977}"/>
    <dgm:cxn modelId="{6BDB800B-BF65-4FA8-B017-0D636E12D9A0}" srcId="{D4394EF2-033F-44DA-B04C-07FDD26AB1AE}" destId="{E85C8256-D9BC-4060-97B4-682B7F9BC61A}" srcOrd="0" destOrd="0" parTransId="{C92DDCC1-B810-4DC7-BBD7-2B841419BEDE}" sibTransId="{2607DA09-44FE-41D8-B656-9741A7C1CCDA}"/>
    <dgm:cxn modelId="{3427A038-A5F9-458F-8EF8-7EBC32DDA307}" srcId="{D4394EF2-033F-44DA-B04C-07FDD26AB1AE}" destId="{43472D55-AB6C-4D01-8D96-DE1324709D4C}" srcOrd="1" destOrd="0" parTransId="{C5D8EE67-0CB0-47E2-B793-4C2CF7FAFC00}" sibTransId="{7C3C0B17-002A-4D5C-BFD1-6FD152DF13E4}"/>
    <dgm:cxn modelId="{56377C16-9506-49E1-A3F0-4CB154D3B921}" type="presOf" srcId="{782663D4-D5ED-44F1-9AA6-53F57A7E15DC}" destId="{8068879F-B9F2-4DDE-849D-B024E586531D}" srcOrd="0" destOrd="0" presId="urn:microsoft.com/office/officeart/2005/8/layout/vList6"/>
    <dgm:cxn modelId="{B7424FCB-E709-4397-8474-3466219B9D9E}" type="presOf" srcId="{55367C4E-60D9-4D87-94DF-808DD5EC1ABD}" destId="{0EAD8935-A4C3-4C5C-99AA-F8E70B881002}" srcOrd="0" destOrd="0" presId="urn:microsoft.com/office/officeart/2005/8/layout/vList6"/>
    <dgm:cxn modelId="{A02EB213-16EA-42B1-8AF2-209E9DBD42E7}" type="presOf" srcId="{43472D55-AB6C-4D01-8D96-DE1324709D4C}" destId="{4EC80432-8A6E-496C-81E9-4872537028FD}" srcOrd="0" destOrd="1" presId="urn:microsoft.com/office/officeart/2005/8/layout/vList6"/>
    <dgm:cxn modelId="{BD88839B-C634-4637-ABF5-FD4DCD25DE97}" srcId="{782663D4-D5ED-44F1-9AA6-53F57A7E15DC}" destId="{D4394EF2-033F-44DA-B04C-07FDD26AB1AE}" srcOrd="1" destOrd="0" parTransId="{B372BCB6-03C5-4B8A-90A4-24E65E89F70B}" sibTransId="{4DBD099E-C96C-49E3-AA9C-C0AB349B476B}"/>
    <dgm:cxn modelId="{9603D400-556B-4D58-8026-D131695B72DD}" srcId="{D4394EF2-033F-44DA-B04C-07FDD26AB1AE}" destId="{C3586EBC-B632-47E4-83C1-7A2B4C0115E5}" srcOrd="2" destOrd="0" parTransId="{57E7DA82-DBA2-4042-97D7-9B2FB9CE3F29}" sibTransId="{1AD5D722-2277-4298-A6AF-5AF366025495}"/>
    <dgm:cxn modelId="{5F746714-2688-4F92-9970-191EB047B75F}" type="presParOf" srcId="{8068879F-B9F2-4DDE-849D-B024E586531D}" destId="{E8DD0E67-5DA4-4E9A-B2F6-107E61FD4B49}" srcOrd="0" destOrd="0" presId="urn:microsoft.com/office/officeart/2005/8/layout/vList6"/>
    <dgm:cxn modelId="{25C0A0FF-4171-46DA-AA18-A7F5406FC54A}" type="presParOf" srcId="{E8DD0E67-5DA4-4E9A-B2F6-107E61FD4B49}" destId="{DF139E21-308D-49BF-8998-F7ED0275C152}" srcOrd="0" destOrd="0" presId="urn:microsoft.com/office/officeart/2005/8/layout/vList6"/>
    <dgm:cxn modelId="{F629B0A7-DF0D-4681-A3EC-E7C3E0B164AB}" type="presParOf" srcId="{E8DD0E67-5DA4-4E9A-B2F6-107E61FD4B49}" destId="{0EAD8935-A4C3-4C5C-99AA-F8E70B881002}" srcOrd="1" destOrd="0" presId="urn:microsoft.com/office/officeart/2005/8/layout/vList6"/>
    <dgm:cxn modelId="{53E29FB7-DB4B-42C0-95DC-19913B3C3639}" type="presParOf" srcId="{8068879F-B9F2-4DDE-849D-B024E586531D}" destId="{7669F2B7-5934-495D-B8FF-BBCF46F88948}" srcOrd="1" destOrd="0" presId="urn:microsoft.com/office/officeart/2005/8/layout/vList6"/>
    <dgm:cxn modelId="{3FF2D164-D2FD-40B1-8F48-D42FBB51E1D6}" type="presParOf" srcId="{8068879F-B9F2-4DDE-849D-B024E586531D}" destId="{F3F4BEC4-11FC-4C01-A662-FF91996ABFA0}" srcOrd="2" destOrd="0" presId="urn:microsoft.com/office/officeart/2005/8/layout/vList6"/>
    <dgm:cxn modelId="{20CFE8DF-0256-4B05-9B12-4E6B095CA6B8}" type="presParOf" srcId="{F3F4BEC4-11FC-4C01-A662-FF91996ABFA0}" destId="{BE74146E-271C-4BC9-BAA7-F6E2B59CDC4F}" srcOrd="0" destOrd="0" presId="urn:microsoft.com/office/officeart/2005/8/layout/vList6"/>
    <dgm:cxn modelId="{8C7D16F9-0EB4-45D7-9EC5-657DC3718991}" type="presParOf" srcId="{F3F4BEC4-11FC-4C01-A662-FF91996ABFA0}" destId="{4EC80432-8A6E-496C-81E9-4872537028F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D8935-A4C3-4C5C-99AA-F8E70B881002}">
      <dsp:nvSpPr>
        <dsp:cNvPr id="0" name=""/>
        <dsp:cNvSpPr/>
      </dsp:nvSpPr>
      <dsp:spPr>
        <a:xfrm>
          <a:off x="2729435" y="225"/>
          <a:ext cx="4094154" cy="8813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Transfer of technology</a:t>
          </a:r>
          <a:endParaRPr lang="en-US" sz="2000" kern="1200" dirty="0"/>
        </a:p>
      </dsp:txBody>
      <dsp:txXfrm>
        <a:off x="2729435" y="110391"/>
        <a:ext cx="3763655" cy="660998"/>
      </dsp:txXfrm>
    </dsp:sp>
    <dsp:sp modelId="{DF139E21-308D-49BF-8998-F7ED0275C152}">
      <dsp:nvSpPr>
        <dsp:cNvPr id="0" name=""/>
        <dsp:cNvSpPr/>
      </dsp:nvSpPr>
      <dsp:spPr>
        <a:xfrm>
          <a:off x="0" y="225"/>
          <a:ext cx="2729436" cy="8813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660033"/>
              </a:solidFill>
            </a:rPr>
            <a:t>Project objective</a:t>
          </a:r>
          <a:endParaRPr lang="en-US" sz="2600" b="1" kern="1200" dirty="0">
            <a:solidFill>
              <a:srgbClr val="660033"/>
            </a:solidFill>
          </a:endParaRPr>
        </a:p>
      </dsp:txBody>
      <dsp:txXfrm>
        <a:off x="43023" y="43248"/>
        <a:ext cx="2643390" cy="795284"/>
      </dsp:txXfrm>
    </dsp:sp>
    <dsp:sp modelId="{4EC80432-8A6E-496C-81E9-4872537028FD}">
      <dsp:nvSpPr>
        <dsp:cNvPr id="0" name=""/>
        <dsp:cNvSpPr/>
      </dsp:nvSpPr>
      <dsp:spPr>
        <a:xfrm>
          <a:off x="2729435" y="969690"/>
          <a:ext cx="4094154" cy="8813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725845"/>
            <a:satOff val="-65429"/>
            <a:lumOff val="-4794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1725845"/>
              <a:satOff val="-65429"/>
              <a:lumOff val="-4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Management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Aspects of Capacity building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Dissemination activities</a:t>
          </a:r>
          <a:endParaRPr lang="en-US" sz="1600" kern="1200" dirty="0"/>
        </a:p>
      </dsp:txBody>
      <dsp:txXfrm>
        <a:off x="2729435" y="1079856"/>
        <a:ext cx="3763655" cy="660998"/>
      </dsp:txXfrm>
    </dsp:sp>
    <dsp:sp modelId="{BE74146E-271C-4BC9-BAA7-F6E2B59CDC4F}">
      <dsp:nvSpPr>
        <dsp:cNvPr id="0" name=""/>
        <dsp:cNvSpPr/>
      </dsp:nvSpPr>
      <dsp:spPr>
        <a:xfrm>
          <a:off x="0" y="969690"/>
          <a:ext cx="2729436" cy="881330"/>
        </a:xfrm>
        <a:prstGeom prst="roundRect">
          <a:avLst/>
        </a:prstGeom>
        <a:solidFill>
          <a:schemeClr val="accent4">
            <a:hueOff val="-1774290"/>
            <a:satOff val="-59734"/>
            <a:lumOff val="-145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FFFF00"/>
              </a:solidFill>
            </a:rPr>
            <a:t>Focus of reviewers</a:t>
          </a:r>
          <a:endParaRPr lang="en-US" sz="2600" b="1" kern="1200" dirty="0">
            <a:solidFill>
              <a:srgbClr val="FFFF00"/>
            </a:solidFill>
          </a:endParaRPr>
        </a:p>
      </dsp:txBody>
      <dsp:txXfrm>
        <a:off x="43023" y="1012713"/>
        <a:ext cx="2643390" cy="795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A474F-5ABD-4E2C-9476-C8E258F024C5}" type="datetimeFigureOut">
              <a:rPr lang="nl-BE" smtClean="0"/>
              <a:pPr/>
              <a:t>17/01/2014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15E1B-6EEF-4EA3-9566-C5781BEA05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6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665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1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1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1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15E1B-6EEF-4EA3-9566-C5781BEA058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6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1/17/2014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C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1/17/2014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786058"/>
            <a:ext cx="2285984" cy="1233540"/>
          </a:xfrm>
          <a:prstGeom prst="rect">
            <a:avLst/>
          </a:prstGeom>
        </p:spPr>
      </p:pic>
      <p:pic>
        <p:nvPicPr>
          <p:cNvPr id="8" name="Picture 7" descr="Logo_E-AGRI_Definitief_Transparant_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00892" y="5286388"/>
            <a:ext cx="1738312" cy="113100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285984" y="2786058"/>
            <a:ext cx="6429420" cy="121444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5400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Arial" pitchFamily="34" charset="0"/>
              </a:rPr>
              <a:t>Crop monitoring as an E-agriculture tool in developing countries (E-AGRI)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554003"/>
              </a:solidFill>
              <a:effectLst/>
              <a:uLnTx/>
              <a:uFillTx/>
              <a:latin typeface="Monotype Corsiva" pitchFamily="66" charset="0"/>
              <a:ea typeface="+mj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27784" y="4509120"/>
            <a:ext cx="5126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i="1" dirty="0" smtClean="0">
                <a:solidFill>
                  <a:srgbClr val="513D03"/>
                </a:solidFill>
                <a:latin typeface="Vivaldi" pitchFamily="66" charset="0"/>
              </a:rPr>
              <a:t>Summary of the </a:t>
            </a:r>
            <a:r>
              <a:rPr lang="en-GB" sz="2800" b="1" i="1" dirty="0" smtClean="0">
                <a:solidFill>
                  <a:srgbClr val="513D03"/>
                </a:solidFill>
                <a:latin typeface="Vivaldi" pitchFamily="66" charset="0"/>
              </a:rPr>
              <a:t>second Periodic </a:t>
            </a:r>
            <a:r>
              <a:rPr lang="en-GB" sz="2800" b="1" i="1" dirty="0" smtClean="0">
                <a:solidFill>
                  <a:srgbClr val="513D03"/>
                </a:solidFill>
                <a:latin typeface="Vivaldi" pitchFamily="66" charset="0"/>
              </a:rPr>
              <a:t>Review</a:t>
            </a:r>
            <a:endParaRPr lang="en-GB" sz="2800" b="1" dirty="0">
              <a:solidFill>
                <a:srgbClr val="513D03"/>
              </a:solidFill>
              <a:latin typeface="Vivaldi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83768" y="1052736"/>
            <a:ext cx="4248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513D03"/>
                </a:solidFill>
              </a:rPr>
              <a:t>FP7 STREP Project </a:t>
            </a:r>
            <a:r>
              <a:rPr lang="en-GB" sz="2000" dirty="0" smtClean="0">
                <a:solidFill>
                  <a:srgbClr val="513D03"/>
                </a:solidFill>
              </a:rPr>
              <a:t>(GA 270351)</a:t>
            </a:r>
          </a:p>
          <a:p>
            <a:r>
              <a:rPr lang="en-GB" sz="2000" dirty="0" smtClean="0">
                <a:solidFill>
                  <a:srgbClr val="513D03"/>
                </a:solidFill>
              </a:rPr>
              <a:t>Final Meeting (2014-01-20)</a:t>
            </a:r>
            <a:endParaRPr lang="en-GB" sz="2000" dirty="0">
              <a:solidFill>
                <a:srgbClr val="513D03"/>
              </a:solidFill>
            </a:endParaRPr>
          </a:p>
        </p:txBody>
      </p:sp>
      <p:pic>
        <p:nvPicPr>
          <p:cNvPr id="7" name="Picture 6" descr="Copy of fp7-logo transparent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59632" y="1052736"/>
            <a:ext cx="1011759" cy="729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0958" y="5912917"/>
            <a:ext cx="1452560" cy="94508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311643" y="404664"/>
            <a:ext cx="6715172" cy="550984"/>
          </a:xfrm>
          <a:prstGeom prst="rect">
            <a:avLst/>
          </a:prstGeom>
          <a:ln>
            <a:noFill/>
          </a:ln>
        </p:spPr>
        <p:txBody>
          <a:bodyPr vert="horz" anchor="t" anchorCtr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E-AGRI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2nd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Periodic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Review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Meeting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: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43396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BE" dirty="0" smtClean="0"/>
              <a:t>Time and place: 	April 9, 2013, Brussels</a:t>
            </a:r>
            <a:endParaRPr lang="nl-BE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2204864"/>
            <a:ext cx="8648586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European Commission: 	</a:t>
            </a:r>
            <a:r>
              <a:rPr lang="en-GB" dirty="0" err="1" smtClean="0"/>
              <a:t>Ardiel</a:t>
            </a:r>
            <a:r>
              <a:rPr lang="en-GB" dirty="0" smtClean="0"/>
              <a:t> Cabrera, PO</a:t>
            </a:r>
          </a:p>
          <a:p>
            <a:r>
              <a:rPr lang="en-GB" dirty="0" smtClean="0"/>
              <a:t>External Reviewers: 	</a:t>
            </a:r>
            <a:r>
              <a:rPr lang="en-GB" dirty="0" err="1" smtClean="0"/>
              <a:t>Prof.</a:t>
            </a:r>
            <a:r>
              <a:rPr lang="en-GB" dirty="0" smtClean="0"/>
              <a:t> </a:t>
            </a:r>
            <a:r>
              <a:rPr lang="en-GB" dirty="0" err="1" smtClean="0"/>
              <a:t>Juergeb</a:t>
            </a:r>
            <a:r>
              <a:rPr lang="en-GB" dirty="0" smtClean="0"/>
              <a:t> </a:t>
            </a:r>
            <a:r>
              <a:rPr lang="en-GB" dirty="0" err="1" smtClean="0"/>
              <a:t>Kreyssig</a:t>
            </a:r>
            <a:r>
              <a:rPr lang="en-GB" dirty="0" smtClean="0"/>
              <a:t> (University of Applied Sciences, </a:t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dirty="0" err="1" smtClean="0"/>
              <a:t>Braunschweig</a:t>
            </a:r>
            <a:r>
              <a:rPr lang="en-GB" dirty="0" smtClean="0"/>
              <a:t>, GE)</a:t>
            </a:r>
          </a:p>
          <a:p>
            <a:pPr marL="2778125"/>
            <a:r>
              <a:rPr lang="en-GB" dirty="0" smtClean="0"/>
              <a:t>Dr, Nikos </a:t>
            </a:r>
            <a:r>
              <a:rPr lang="en-GB" dirty="0" err="1" smtClean="0"/>
              <a:t>VoGIATZIS</a:t>
            </a:r>
            <a:r>
              <a:rPr lang="en-GB" dirty="0" smtClean="0"/>
              <a:t> (Hellenic technology Clusters Initiatives)</a:t>
            </a:r>
          </a:p>
          <a:p>
            <a:pPr marL="2778125"/>
            <a:r>
              <a:rPr lang="en-GB" dirty="0" smtClean="0"/>
              <a:t>Mrs </a:t>
            </a:r>
            <a:r>
              <a:rPr lang="en-GB" dirty="0" err="1" smtClean="0"/>
              <a:t>Antal</a:t>
            </a:r>
            <a:r>
              <a:rPr lang="en-GB" dirty="0" smtClean="0"/>
              <a:t> BULANZA, </a:t>
            </a:r>
            <a:r>
              <a:rPr lang="en-GB" dirty="0" err="1" smtClean="0"/>
              <a:t>Belgacom</a:t>
            </a:r>
            <a:endParaRPr lang="en-GB" dirty="0" smtClean="0"/>
          </a:p>
          <a:p>
            <a:r>
              <a:rPr lang="en-GB" dirty="0" smtClean="0"/>
              <a:t>			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12904" y="4540959"/>
            <a:ext cx="5070619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nl-BE" dirty="0" smtClean="0"/>
              <a:t>E-AGRI consortium:	</a:t>
            </a:r>
            <a:r>
              <a:rPr lang="nl-BE" dirty="0" err="1" smtClean="0"/>
              <a:t>Qinghan</a:t>
            </a:r>
            <a:r>
              <a:rPr lang="nl-BE" dirty="0" smtClean="0"/>
              <a:t> Dong</a:t>
            </a:r>
          </a:p>
          <a:p>
            <a:r>
              <a:rPr lang="nl-BE" dirty="0" smtClean="0"/>
              <a:t>			Allard de Wit</a:t>
            </a:r>
          </a:p>
          <a:p>
            <a:r>
              <a:rPr lang="nl-BE" dirty="0" smtClean="0"/>
              <a:t>			Roberto </a:t>
            </a:r>
            <a:r>
              <a:rPr lang="en-US" dirty="0" smtClean="0"/>
              <a:t>Confalonieri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0958" y="5912917"/>
            <a:ext cx="1452560" cy="94508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28828" y="285728"/>
            <a:ext cx="6715172" cy="1127048"/>
          </a:xfrm>
          <a:prstGeom prst="rect">
            <a:avLst/>
          </a:prstGeom>
          <a:ln>
            <a:noFill/>
          </a:ln>
        </p:spPr>
        <p:txBody>
          <a:bodyPr vert="horz" anchor="t" anchorCtr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E-AGRI 2</a:t>
            </a:r>
            <a:r>
              <a:rPr kumimoji="0" lang="en-GB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nd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Periodic Review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Meeting: Commission’s recommendation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0672" y="2060848"/>
            <a:ext cx="8125933" cy="206210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66700"/>
            <a:r>
              <a:rPr lang="en-US" sz="1600" b="1" dirty="0" smtClean="0"/>
              <a:t>1</a:t>
            </a:r>
            <a:r>
              <a:rPr lang="en-US" sz="1600" b="1" dirty="0"/>
              <a:t>: The progress is acceptable, where the </a:t>
            </a:r>
            <a:r>
              <a:rPr lang="en-US" sz="1600" b="1" dirty="0" smtClean="0"/>
              <a:t>technical advance is good, </a:t>
            </a:r>
          </a:p>
          <a:p>
            <a:pPr marL="538163"/>
            <a:r>
              <a:rPr lang="en-US" sz="1600" b="1" dirty="0" smtClean="0"/>
              <a:t>while the management effort has been </a:t>
            </a:r>
            <a:r>
              <a:rPr lang="en-US" sz="1600" b="1" dirty="0" smtClean="0"/>
              <a:t>weak (no presentation on UOR).</a:t>
            </a:r>
            <a:endParaRPr lang="en-US" sz="1600" b="1" dirty="0" smtClean="0"/>
          </a:p>
          <a:p>
            <a:pPr marL="538163"/>
            <a:endParaRPr lang="en-US" sz="1600" b="1" dirty="0" smtClean="0"/>
          </a:p>
          <a:p>
            <a:pPr marL="538163" indent="-266700"/>
            <a:r>
              <a:rPr lang="en-US" sz="1600" b="1" dirty="0" smtClean="0"/>
              <a:t>2. Resubmission of the annual report with more detailed information including </a:t>
            </a:r>
            <a:r>
              <a:rPr lang="en-US" sz="1600" b="1" dirty="0" smtClean="0"/>
              <a:t>roles of task </a:t>
            </a:r>
            <a:r>
              <a:rPr lang="en-US" sz="1600" b="1" dirty="0" smtClean="0"/>
              <a:t>implementing </a:t>
            </a:r>
            <a:r>
              <a:rPr lang="en-US" sz="1600" b="1" dirty="0" smtClean="0"/>
              <a:t>organizations (basically who did what)</a:t>
            </a:r>
            <a:endParaRPr lang="en-US" sz="1600" b="1" dirty="0" smtClean="0"/>
          </a:p>
          <a:p>
            <a:pPr marL="538163" indent="-266700"/>
            <a:endParaRPr lang="en-US" sz="1600" b="1" dirty="0" smtClean="0"/>
          </a:p>
          <a:p>
            <a:pPr marL="538163" indent="-266700"/>
            <a:r>
              <a:rPr lang="en-US" sz="1600" b="1" dirty="0" smtClean="0"/>
              <a:t>3. Resubmission of the deliverables on dissemination activities: D71.3 and D71.5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509614"/>
            <a:ext cx="7211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three recommendations were integrally followed and the requested report and deliverables were submitted by May </a:t>
            </a:r>
            <a:r>
              <a:rPr lang="en-US" dirty="0" smtClean="0"/>
              <a:t>8, 2013</a:t>
            </a:r>
            <a:r>
              <a:rPr lang="en-US" dirty="0" smtClean="0"/>
              <a:t>. The Commission accepted the submissions on its letter of June10,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5671" y="1507705"/>
            <a:ext cx="629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Commission’s  </a:t>
            </a:r>
            <a:r>
              <a:rPr lang="en-US" b="1" i="1" dirty="0"/>
              <a:t>recommendations</a:t>
            </a:r>
            <a:r>
              <a:rPr lang="en-US" dirty="0"/>
              <a:t> are be summarized:</a:t>
            </a:r>
          </a:p>
        </p:txBody>
      </p:sp>
    </p:spTree>
    <p:extLst>
      <p:ext uri="{BB962C8B-B14F-4D97-AF65-F5344CB8AC3E}">
        <p14:creationId xmlns:p14="http://schemas.microsoft.com/office/powerpoint/2010/main" val="29484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28828" y="285728"/>
            <a:ext cx="6391644" cy="1127048"/>
          </a:xfrm>
          <a:prstGeom prst="rect">
            <a:avLst/>
          </a:prstGeom>
          <a:ln>
            <a:noFill/>
          </a:ln>
        </p:spPr>
        <p:txBody>
          <a:bodyPr vert="horz" anchor="t" anchorCtr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E-AGRI 2nd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Periodic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Review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Meeting: Reviewer’s recommendation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610350385"/>
              </p:ext>
            </p:extLst>
          </p:nvPr>
        </p:nvGraphicFramePr>
        <p:xfrm>
          <a:off x="1142992" y="1414002"/>
          <a:ext cx="6823590" cy="1851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186215"/>
              </p:ext>
            </p:extLst>
          </p:nvPr>
        </p:nvGraphicFramePr>
        <p:xfrm>
          <a:off x="755576" y="3645024"/>
          <a:ext cx="7920880" cy="27736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92688"/>
                <a:gridCol w="1728192"/>
              </a:tblGrid>
              <a:tr h="356567">
                <a:tc>
                  <a:txBody>
                    <a:bodyPr/>
                    <a:lstStyle/>
                    <a:p>
                      <a:r>
                        <a:rPr lang="en-US" dirty="0" smtClean="0"/>
                        <a:t>Reviewers </a:t>
                      </a:r>
                      <a:r>
                        <a:rPr lang="en-US" dirty="0" smtClean="0"/>
                        <a:t>recommendation of the 2nd</a:t>
                      </a:r>
                      <a:r>
                        <a:rPr lang="en-US" baseline="0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80227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Updated annual report</a:t>
                      </a:r>
                      <a:r>
                        <a:rPr lang="en-US" sz="1600" baseline="0" dirty="0" smtClean="0"/>
                        <a:t> including m</a:t>
                      </a:r>
                      <a:r>
                        <a:rPr lang="en-US" sz="1600" dirty="0" smtClean="0"/>
                        <a:t>ore detailed</a:t>
                      </a:r>
                      <a:r>
                        <a:rPr lang="en-US" sz="1600" baseline="0" dirty="0" smtClean="0"/>
                        <a:t> information on each of the activities such as </a:t>
                      </a:r>
                      <a:r>
                        <a:rPr lang="en-US" sz="1600" baseline="0" dirty="0" smtClean="0"/>
                        <a:t>implementation </a:t>
                      </a:r>
                      <a:r>
                        <a:rPr lang="en-US" sz="1600" baseline="0" dirty="0" smtClean="0"/>
                        <a:t>bodies and results, as well as information on use of resources (especially from UMIL)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Comparative</a:t>
                      </a:r>
                      <a:r>
                        <a:rPr lang="en-US" sz="1600" baseline="0" dirty="0" smtClean="0"/>
                        <a:t> information on the recommendation issued from the 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review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Declaration of a commitment from each of the partners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More elaborated</a:t>
                      </a:r>
                      <a:r>
                        <a:rPr lang="en-US" sz="1600" baseline="0" dirty="0" smtClean="0"/>
                        <a:t> dissemination plan ( new deliverable D71.5)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Involvement</a:t>
                      </a:r>
                      <a:r>
                        <a:rPr lang="en-US" sz="1600" baseline="0" dirty="0" smtClean="0"/>
                        <a:t> by Chinese partners beyond data collection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??, Implemented</a:t>
                      </a:r>
                      <a:endParaRPr lang="en-US" sz="16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4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0958" y="5912917"/>
            <a:ext cx="1452560" cy="94508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28828" y="285728"/>
            <a:ext cx="6715172" cy="1127048"/>
          </a:xfrm>
          <a:prstGeom prst="rect">
            <a:avLst/>
          </a:prstGeom>
          <a:ln>
            <a:noFill/>
          </a:ln>
        </p:spPr>
        <p:txBody>
          <a:bodyPr vert="horz" anchor="t" anchorCtr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E-AGRI Project 2nd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Periodic Review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Meeting: Reviewer’s recommendation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398545"/>
              </p:ext>
            </p:extLst>
          </p:nvPr>
        </p:nvGraphicFramePr>
        <p:xfrm>
          <a:off x="683568" y="1628800"/>
          <a:ext cx="8269950" cy="30670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336704"/>
                <a:gridCol w="1933246"/>
              </a:tblGrid>
              <a:tr h="356567">
                <a:tc>
                  <a:txBody>
                    <a:bodyPr/>
                    <a:lstStyle/>
                    <a:p>
                      <a:r>
                        <a:rPr lang="en-US" dirty="0" smtClean="0"/>
                        <a:t>Reviewers recommendation for final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Bi-annual report at the 30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month  in the same format as</a:t>
                      </a:r>
                      <a:r>
                        <a:rPr lang="en-US" sz="1600" baseline="0" dirty="0" smtClean="0"/>
                        <a:t> annual report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 </a:t>
                      </a:r>
                      <a:r>
                        <a:rPr lang="en-US" sz="1600" dirty="0" smtClean="0"/>
                        <a:t>deliverables made public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??, 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Updating the project web site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More elaborated</a:t>
                      </a:r>
                      <a:r>
                        <a:rPr lang="en-US" sz="1600" baseline="0" dirty="0" smtClean="0"/>
                        <a:t> dissemination plan ( new deliverable D71.5)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Involvement</a:t>
                      </a:r>
                      <a:r>
                        <a:rPr lang="en-US" sz="1600" baseline="0" dirty="0" smtClean="0"/>
                        <a:t> by Chinese partners beyond data collection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??, 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Dissemination</a:t>
                      </a:r>
                      <a:r>
                        <a:rPr lang="en-US" sz="1600" baseline="0" dirty="0" smtClean="0"/>
                        <a:t> by social media </a:t>
                      </a:r>
                      <a:r>
                        <a:rPr lang="en-US" sz="1600" baseline="0" dirty="0" smtClean="0"/>
                        <a:t>(Twitter</a:t>
                      </a:r>
                      <a:r>
                        <a:rPr lang="en-US" sz="1600" baseline="0" dirty="0" smtClean="0"/>
                        <a:t>, </a:t>
                      </a:r>
                      <a:r>
                        <a:rPr lang="en-US" sz="1600" baseline="0" dirty="0" smtClean="0"/>
                        <a:t>Facebook…)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Quantification</a:t>
                      </a:r>
                      <a:r>
                        <a:rPr lang="en-US" sz="1600" baseline="0" dirty="0" smtClean="0"/>
                        <a:t> of dissemination activities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??, implemented</a:t>
                      </a:r>
                      <a:endParaRPr lang="en-US" sz="1600" i="1" dirty="0"/>
                    </a:p>
                  </a:txBody>
                  <a:tcPr/>
                </a:tc>
              </a:tr>
              <a:tr h="326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More management effort, more man power more time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implemented</a:t>
                      </a:r>
                      <a:endParaRPr lang="en-US" sz="16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569064"/>
              </p:ext>
            </p:extLst>
          </p:nvPr>
        </p:nvGraphicFramePr>
        <p:xfrm>
          <a:off x="1043608" y="5157192"/>
          <a:ext cx="6649070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6490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One self critic</a:t>
                      </a:r>
                      <a:r>
                        <a:rPr lang="en-US" baseline="0" dirty="0" smtClean="0"/>
                        <a:t> from the coordination:  too many </a:t>
                      </a:r>
                      <a:r>
                        <a:rPr lang="en-US" baseline="0" dirty="0" smtClean="0"/>
                        <a:t>deliverables (60+) </a:t>
                      </a:r>
                      <a:r>
                        <a:rPr lang="en-US" baseline="0" dirty="0" smtClean="0"/>
                        <a:t>planned and submissions were poorly </a:t>
                      </a:r>
                      <a:r>
                        <a:rPr lang="en-US" baseline="0" dirty="0" smtClean="0"/>
                        <a:t>scheduled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3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wheat_Gr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5984" cy="1233540"/>
          </a:xfrm>
          <a:prstGeom prst="rect">
            <a:avLst/>
          </a:prstGeom>
        </p:spPr>
      </p:pic>
      <p:pic>
        <p:nvPicPr>
          <p:cNvPr id="9" name="Picture 8" descr="Logo_E-AGRI_Definitief_Transparant_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0958" y="5912917"/>
            <a:ext cx="1452560" cy="94508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16997" y="476672"/>
            <a:ext cx="6319636" cy="550984"/>
          </a:xfrm>
          <a:prstGeom prst="rect">
            <a:avLst/>
          </a:prstGeom>
          <a:ln>
            <a:noFill/>
          </a:ln>
        </p:spPr>
        <p:txBody>
          <a:bodyPr vert="horz" anchor="t" anchorCtr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GB" sz="2400" b="1" baseline="300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nd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Periodic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Review: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Follow-up and actions</a:t>
            </a:r>
            <a:endParaRPr lang="en-US" sz="24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 fontAlgn="auto">
              <a:spcAft>
                <a:spcPts val="0"/>
              </a:spcAft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5984" y="0"/>
            <a:ext cx="6858016" cy="121442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204226" y="2059107"/>
            <a:ext cx="756084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17550" indent="-179388">
              <a:buFont typeface="Arial" pitchFamily="34" charset="0"/>
              <a:buChar char="•"/>
            </a:pPr>
            <a:r>
              <a:rPr lang="en-US" i="1" dirty="0" smtClean="0"/>
              <a:t>User of Resources Table</a:t>
            </a:r>
          </a:p>
          <a:p>
            <a:pPr marL="717550" indent="-179388">
              <a:buFont typeface="Arial" pitchFamily="34" charset="0"/>
              <a:buChar char="•"/>
            </a:pPr>
            <a:r>
              <a:rPr lang="en-US" i="1" dirty="0" smtClean="0"/>
              <a:t>Dissemination activities including: attended conferences, proceedings, publications, public folders </a:t>
            </a:r>
          </a:p>
          <a:p>
            <a:pPr marL="717550" indent="-179388">
              <a:buFont typeface="Arial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Trainings, feedback of training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8262" y="1412775"/>
            <a:ext cx="7937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RP3 Report: Before </a:t>
            </a:r>
            <a:r>
              <a:rPr lang="en-US" b="1" dirty="0" smtClean="0"/>
              <a:t>the February 28, 2014: providing an update of the previous Periodic </a:t>
            </a:r>
            <a:r>
              <a:rPr lang="en-US" b="1" dirty="0" smtClean="0"/>
              <a:t>Report, </a:t>
            </a:r>
            <a:r>
              <a:rPr lang="en-US" b="1" dirty="0" smtClean="0"/>
              <a:t>including financial aspects: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88263" y="3501008"/>
            <a:ext cx="7937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Before the February 28, 2014: all deliverables or justification </a:t>
            </a:r>
            <a:r>
              <a:rPr lang="en-US" b="1" dirty="0" smtClean="0"/>
              <a:t>letters 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8264" y="4437112"/>
            <a:ext cx="7937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Before the March 15, 2014: </a:t>
            </a:r>
            <a:r>
              <a:rPr lang="en-US" b="1" dirty="0" smtClean="0"/>
              <a:t>Input for the Final report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5435</TotalTime>
  <Words>454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DONGQ</dc:creator>
  <cp:lastModifiedBy>dongq</cp:lastModifiedBy>
  <cp:revision>515</cp:revision>
  <dcterms:created xsi:type="dcterms:W3CDTF">2011-03-18T14:06:36Z</dcterms:created>
  <dcterms:modified xsi:type="dcterms:W3CDTF">2014-01-17T16:15:08Z</dcterms:modified>
</cp:coreProperties>
</file>