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99" r:id="rId3"/>
    <p:sldId id="313" r:id="rId4"/>
    <p:sldId id="258" r:id="rId5"/>
    <p:sldId id="298" r:id="rId6"/>
    <p:sldId id="304" r:id="rId7"/>
    <p:sldId id="305" r:id="rId8"/>
    <p:sldId id="294" r:id="rId9"/>
    <p:sldId id="306" r:id="rId10"/>
    <p:sldId id="307" r:id="rId11"/>
    <p:sldId id="295" r:id="rId12"/>
    <p:sldId id="309" r:id="rId13"/>
    <p:sldId id="310" r:id="rId14"/>
    <p:sldId id="296" r:id="rId15"/>
    <p:sldId id="300" r:id="rId16"/>
    <p:sldId id="301" r:id="rId17"/>
    <p:sldId id="302" r:id="rId18"/>
    <p:sldId id="287" r:id="rId19"/>
    <p:sldId id="311" r:id="rId20"/>
    <p:sldId id="312" r:id="rId21"/>
    <p:sldId id="276" r:id="rId22"/>
    <p:sldId id="303" r:id="rId23"/>
    <p:sldId id="293" r:id="rId24"/>
    <p:sldId id="308" r:id="rId25"/>
    <p:sldId id="288" r:id="rId26"/>
    <p:sldId id="275" r:id="rId27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009900"/>
    <a:srgbClr val="62580A"/>
    <a:srgbClr val="BDA913"/>
    <a:srgbClr val="F4E99A"/>
    <a:srgbClr val="F1E277"/>
    <a:srgbClr val="ECD842"/>
    <a:srgbClr val="CDB715"/>
    <a:srgbClr val="660033"/>
    <a:srgbClr val="F6E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1ECD4-72BF-46D0-9778-2BCA9E91336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2FA33-31C5-479E-A271-BD2EF459C88C}">
      <dgm:prSet phldrT="[Text]"/>
      <dgm:spPr>
        <a:solidFill>
          <a:srgbClr val="62580A"/>
        </a:solidFill>
      </dgm:spPr>
      <dgm:t>
        <a:bodyPr/>
        <a:lstStyle/>
        <a:p>
          <a:r>
            <a:rPr lang="en-US" b="1" dirty="0" smtClean="0"/>
            <a:t>Finalizing the project by presenting the most relevant results with emphasis on activities during RP3</a:t>
          </a:r>
          <a:endParaRPr lang="en-US" dirty="0"/>
        </a:p>
      </dgm:t>
    </dgm:pt>
    <dgm:pt modelId="{CE204B77-FC26-4D9E-AF99-82DD5D802BEF}" type="parTrans" cxnId="{C9A0010D-D699-4EDA-8262-7F4CD5C66119}">
      <dgm:prSet/>
      <dgm:spPr/>
      <dgm:t>
        <a:bodyPr/>
        <a:lstStyle/>
        <a:p>
          <a:endParaRPr lang="en-US"/>
        </a:p>
      </dgm:t>
    </dgm:pt>
    <dgm:pt modelId="{A2CE74B6-96E7-4AAE-BDAF-4CA0C5FAE554}" type="sibTrans" cxnId="{C9A0010D-D699-4EDA-8262-7F4CD5C66119}">
      <dgm:prSet/>
      <dgm:spPr/>
      <dgm:t>
        <a:bodyPr/>
        <a:lstStyle/>
        <a:p>
          <a:endParaRPr lang="en-US"/>
        </a:p>
      </dgm:t>
    </dgm:pt>
    <dgm:pt modelId="{A7D3C201-6D20-43B5-A14A-7AD02A4E503F}">
      <dgm:prSet phldrT="[Text]"/>
      <dgm:spPr>
        <a:solidFill>
          <a:srgbClr val="62580A"/>
        </a:solidFill>
      </dgm:spPr>
      <dgm:t>
        <a:bodyPr/>
        <a:lstStyle/>
        <a:p>
          <a:r>
            <a:rPr lang="en-US" b="1" dirty="0" smtClean="0"/>
            <a:t>Summarizing the lessons learned during the E-AGRI  implementation (positive &amp; negative)</a:t>
          </a:r>
          <a:endParaRPr lang="en-US" dirty="0"/>
        </a:p>
      </dgm:t>
    </dgm:pt>
    <dgm:pt modelId="{01E8FCB7-DA59-4F16-A29C-643CB09B64B1}" type="parTrans" cxnId="{9863FB4C-0DF9-41F5-9AB4-0D55FB78B835}">
      <dgm:prSet/>
      <dgm:spPr/>
      <dgm:t>
        <a:bodyPr/>
        <a:lstStyle/>
        <a:p>
          <a:endParaRPr lang="en-US"/>
        </a:p>
      </dgm:t>
    </dgm:pt>
    <dgm:pt modelId="{27124F90-38B8-4DA2-8300-9D5960FFD53B}" type="sibTrans" cxnId="{9863FB4C-0DF9-41F5-9AB4-0D55FB78B835}">
      <dgm:prSet/>
      <dgm:spPr/>
      <dgm:t>
        <a:bodyPr/>
        <a:lstStyle/>
        <a:p>
          <a:endParaRPr lang="en-US"/>
        </a:p>
      </dgm:t>
    </dgm:pt>
    <dgm:pt modelId="{5BBCB5DF-CDCD-40DF-A6FD-6826D84AEAFF}">
      <dgm:prSet phldrT="[Text]"/>
      <dgm:spPr>
        <a:solidFill>
          <a:srgbClr val="62580A"/>
        </a:solidFill>
      </dgm:spPr>
      <dgm:t>
        <a:bodyPr/>
        <a:lstStyle/>
        <a:p>
          <a:r>
            <a:rPr lang="en-US" b="1" dirty="0" smtClean="0"/>
            <a:t>Establishing an action list for the last 10 days of the project and the next 60 days of reporting (RP3 &amp; Final Report)</a:t>
          </a:r>
          <a:endParaRPr lang="en-US" dirty="0"/>
        </a:p>
      </dgm:t>
    </dgm:pt>
    <dgm:pt modelId="{74B869DF-34FF-4C55-AB7F-64C13F1C59A1}" type="parTrans" cxnId="{8F44B06A-C610-4B1C-B0CB-24B5F0E4EDDF}">
      <dgm:prSet/>
      <dgm:spPr/>
      <dgm:t>
        <a:bodyPr/>
        <a:lstStyle/>
        <a:p>
          <a:endParaRPr lang="en-US"/>
        </a:p>
      </dgm:t>
    </dgm:pt>
    <dgm:pt modelId="{2FF14F5A-974F-4AE8-84D2-C3598685AF8C}" type="sibTrans" cxnId="{8F44B06A-C610-4B1C-B0CB-24B5F0E4EDDF}">
      <dgm:prSet/>
      <dgm:spPr/>
      <dgm:t>
        <a:bodyPr/>
        <a:lstStyle/>
        <a:p>
          <a:endParaRPr lang="en-US"/>
        </a:p>
      </dgm:t>
    </dgm:pt>
    <dgm:pt modelId="{FC035B54-5D2B-494E-AFE1-EEBF413567E5}">
      <dgm:prSet phldrT="[Text]"/>
      <dgm:spPr>
        <a:solidFill>
          <a:srgbClr val="62580A"/>
        </a:solidFill>
      </dgm:spPr>
      <dgm:t>
        <a:bodyPr/>
        <a:lstStyle/>
        <a:p>
          <a:r>
            <a:rPr lang="en-US" b="1" dirty="0" smtClean="0"/>
            <a:t>Discussing the wishful topics for a further collaboration</a:t>
          </a:r>
          <a:endParaRPr lang="en-US" dirty="0"/>
        </a:p>
      </dgm:t>
    </dgm:pt>
    <dgm:pt modelId="{89C09734-7108-4DF5-99E1-AF6580DE8CDB}" type="parTrans" cxnId="{85C187DB-33DF-45A5-A2F7-ABB551ABCF74}">
      <dgm:prSet/>
      <dgm:spPr/>
      <dgm:t>
        <a:bodyPr/>
        <a:lstStyle/>
        <a:p>
          <a:endParaRPr lang="en-US"/>
        </a:p>
      </dgm:t>
    </dgm:pt>
    <dgm:pt modelId="{A4F28EB1-AE10-4596-BE2A-74F62E6F8672}" type="sibTrans" cxnId="{85C187DB-33DF-45A5-A2F7-ABB551ABCF74}">
      <dgm:prSet/>
      <dgm:spPr/>
      <dgm:t>
        <a:bodyPr/>
        <a:lstStyle/>
        <a:p>
          <a:endParaRPr lang="en-US"/>
        </a:p>
      </dgm:t>
    </dgm:pt>
    <dgm:pt modelId="{9AC5803F-71A1-482C-AE0B-B8D3A9D8DC4A}" type="pres">
      <dgm:prSet presAssocID="{AEF1ECD4-72BF-46D0-9778-2BCA9E91336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F1CAD9-2C90-414D-9DDA-EAF0CF6BD8D8}" type="pres">
      <dgm:prSet presAssocID="{AEF1ECD4-72BF-46D0-9778-2BCA9E913363}" presName="dummyMaxCanvas" presStyleCnt="0">
        <dgm:presLayoutVars/>
      </dgm:prSet>
      <dgm:spPr/>
    </dgm:pt>
    <dgm:pt modelId="{77656DBF-1088-43F3-8A2E-D0A140DD9885}" type="pres">
      <dgm:prSet presAssocID="{AEF1ECD4-72BF-46D0-9778-2BCA9E91336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794B3-6964-4AB6-B3D6-97DC0A84A337}" type="pres">
      <dgm:prSet presAssocID="{AEF1ECD4-72BF-46D0-9778-2BCA9E91336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5E30E-F729-47EC-8D4F-3DB949376586}" type="pres">
      <dgm:prSet presAssocID="{AEF1ECD4-72BF-46D0-9778-2BCA9E91336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C19F6-9B58-461C-8CF1-BB57FCDD6E91}" type="pres">
      <dgm:prSet presAssocID="{AEF1ECD4-72BF-46D0-9778-2BCA9E91336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1EC1E-7F4B-4A58-86A8-52ABE633FBAD}" type="pres">
      <dgm:prSet presAssocID="{AEF1ECD4-72BF-46D0-9778-2BCA9E91336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07DB1-A7E5-47E6-8E7A-E6635A5DA81D}" type="pres">
      <dgm:prSet presAssocID="{AEF1ECD4-72BF-46D0-9778-2BCA9E91336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55EFF-17A1-40DE-A498-A2156D119E0C}" type="pres">
      <dgm:prSet presAssocID="{AEF1ECD4-72BF-46D0-9778-2BCA9E91336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6BFEB-5B31-44A3-B2BC-1C6E759A2A7E}" type="pres">
      <dgm:prSet presAssocID="{AEF1ECD4-72BF-46D0-9778-2BCA9E91336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E4DF8-8813-452F-B71F-C0F86B7B06AD}" type="pres">
      <dgm:prSet presAssocID="{AEF1ECD4-72BF-46D0-9778-2BCA9E91336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40FF2-BA1C-4D4E-8334-9658F1BEB335}" type="pres">
      <dgm:prSet presAssocID="{AEF1ECD4-72BF-46D0-9778-2BCA9E91336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5D93F-9FC0-4C7C-9A8E-ADBF9C7682E4}" type="pres">
      <dgm:prSet presAssocID="{AEF1ECD4-72BF-46D0-9778-2BCA9E91336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44B06A-C610-4B1C-B0CB-24B5F0E4EDDF}" srcId="{AEF1ECD4-72BF-46D0-9778-2BCA9E913363}" destId="{5BBCB5DF-CDCD-40DF-A6FD-6826D84AEAFF}" srcOrd="2" destOrd="0" parTransId="{74B869DF-34FF-4C55-AB7F-64C13F1C59A1}" sibTransId="{2FF14F5A-974F-4AE8-84D2-C3598685AF8C}"/>
    <dgm:cxn modelId="{4C4CD9DF-BE01-444A-BE96-85E8DC66B1B7}" type="presOf" srcId="{A7D3C201-6D20-43B5-A14A-7AD02A4E503F}" destId="{A3EE4DF8-8813-452F-B71F-C0F86B7B06AD}" srcOrd="1" destOrd="0" presId="urn:microsoft.com/office/officeart/2005/8/layout/vProcess5"/>
    <dgm:cxn modelId="{0BAD02B5-7971-4B04-86F0-38084A96EAAB}" type="presOf" srcId="{5BBCB5DF-CDCD-40DF-A6FD-6826D84AEAFF}" destId="{8675E30E-F729-47EC-8D4F-3DB949376586}" srcOrd="0" destOrd="0" presId="urn:microsoft.com/office/officeart/2005/8/layout/vProcess5"/>
    <dgm:cxn modelId="{8881BBBB-6A53-4EC2-B34F-5959863B51BA}" type="presOf" srcId="{6882FA33-31C5-479E-A271-BD2EF459C88C}" destId="{2146BFEB-5B31-44A3-B2BC-1C6E759A2A7E}" srcOrd="1" destOrd="0" presId="urn:microsoft.com/office/officeart/2005/8/layout/vProcess5"/>
    <dgm:cxn modelId="{9863FB4C-0DF9-41F5-9AB4-0D55FB78B835}" srcId="{AEF1ECD4-72BF-46D0-9778-2BCA9E913363}" destId="{A7D3C201-6D20-43B5-A14A-7AD02A4E503F}" srcOrd="1" destOrd="0" parTransId="{01E8FCB7-DA59-4F16-A29C-643CB09B64B1}" sibTransId="{27124F90-38B8-4DA2-8300-9D5960FFD53B}"/>
    <dgm:cxn modelId="{2AB1C5D8-4B31-45E1-9B2D-7C6AC6B11C90}" type="presOf" srcId="{A2CE74B6-96E7-4AAE-BDAF-4CA0C5FAE554}" destId="{AEB1EC1E-7F4B-4A58-86A8-52ABE633FBAD}" srcOrd="0" destOrd="0" presId="urn:microsoft.com/office/officeart/2005/8/layout/vProcess5"/>
    <dgm:cxn modelId="{DDCEC06A-919A-4A90-B455-BCA1D03A5435}" type="presOf" srcId="{A7D3C201-6D20-43B5-A14A-7AD02A4E503F}" destId="{E3B794B3-6964-4AB6-B3D6-97DC0A84A337}" srcOrd="0" destOrd="0" presId="urn:microsoft.com/office/officeart/2005/8/layout/vProcess5"/>
    <dgm:cxn modelId="{D068EBB4-C7FB-495F-85B1-5DD54EA09D37}" type="presOf" srcId="{FC035B54-5D2B-494E-AFE1-EEBF413567E5}" destId="{D805D93F-9FC0-4C7C-9A8E-ADBF9C7682E4}" srcOrd="1" destOrd="0" presId="urn:microsoft.com/office/officeart/2005/8/layout/vProcess5"/>
    <dgm:cxn modelId="{5014E9D0-5E4F-461B-9F14-3E0DF4DD96D2}" type="presOf" srcId="{6882FA33-31C5-479E-A271-BD2EF459C88C}" destId="{77656DBF-1088-43F3-8A2E-D0A140DD9885}" srcOrd="0" destOrd="0" presId="urn:microsoft.com/office/officeart/2005/8/layout/vProcess5"/>
    <dgm:cxn modelId="{91713DFD-DA24-4DB4-BC05-88DA9F38F4F7}" type="presOf" srcId="{FC035B54-5D2B-494E-AFE1-EEBF413567E5}" destId="{14BC19F6-9B58-461C-8CF1-BB57FCDD6E91}" srcOrd="0" destOrd="0" presId="urn:microsoft.com/office/officeart/2005/8/layout/vProcess5"/>
    <dgm:cxn modelId="{52224CF3-16ED-454C-8958-2893A4E44C8A}" type="presOf" srcId="{27124F90-38B8-4DA2-8300-9D5960FFD53B}" destId="{2C507DB1-A7E5-47E6-8E7A-E6635A5DA81D}" srcOrd="0" destOrd="0" presId="urn:microsoft.com/office/officeart/2005/8/layout/vProcess5"/>
    <dgm:cxn modelId="{85C187DB-33DF-45A5-A2F7-ABB551ABCF74}" srcId="{AEF1ECD4-72BF-46D0-9778-2BCA9E913363}" destId="{FC035B54-5D2B-494E-AFE1-EEBF413567E5}" srcOrd="3" destOrd="0" parTransId="{89C09734-7108-4DF5-99E1-AF6580DE8CDB}" sibTransId="{A4F28EB1-AE10-4596-BE2A-74F62E6F8672}"/>
    <dgm:cxn modelId="{810F75DF-FBED-4356-B453-3123474453B7}" type="presOf" srcId="{2FF14F5A-974F-4AE8-84D2-C3598685AF8C}" destId="{1CD55EFF-17A1-40DE-A498-A2156D119E0C}" srcOrd="0" destOrd="0" presId="urn:microsoft.com/office/officeart/2005/8/layout/vProcess5"/>
    <dgm:cxn modelId="{C9A0010D-D699-4EDA-8262-7F4CD5C66119}" srcId="{AEF1ECD4-72BF-46D0-9778-2BCA9E913363}" destId="{6882FA33-31C5-479E-A271-BD2EF459C88C}" srcOrd="0" destOrd="0" parTransId="{CE204B77-FC26-4D9E-AF99-82DD5D802BEF}" sibTransId="{A2CE74B6-96E7-4AAE-BDAF-4CA0C5FAE554}"/>
    <dgm:cxn modelId="{C2FDF122-17C4-4B91-A7AB-40F47670A83C}" type="presOf" srcId="{5BBCB5DF-CDCD-40DF-A6FD-6826D84AEAFF}" destId="{58B40FF2-BA1C-4D4E-8334-9658F1BEB335}" srcOrd="1" destOrd="0" presId="urn:microsoft.com/office/officeart/2005/8/layout/vProcess5"/>
    <dgm:cxn modelId="{2F880444-E1B5-40D3-AC7A-962EE435CC35}" type="presOf" srcId="{AEF1ECD4-72BF-46D0-9778-2BCA9E913363}" destId="{9AC5803F-71A1-482C-AE0B-B8D3A9D8DC4A}" srcOrd="0" destOrd="0" presId="urn:microsoft.com/office/officeart/2005/8/layout/vProcess5"/>
    <dgm:cxn modelId="{F5E4F42F-45C3-487C-8465-4240CC1CB2D1}" type="presParOf" srcId="{9AC5803F-71A1-482C-AE0B-B8D3A9D8DC4A}" destId="{44F1CAD9-2C90-414D-9DDA-EAF0CF6BD8D8}" srcOrd="0" destOrd="0" presId="urn:microsoft.com/office/officeart/2005/8/layout/vProcess5"/>
    <dgm:cxn modelId="{567D2F52-27A1-4560-ADB2-2241A3277EAC}" type="presParOf" srcId="{9AC5803F-71A1-482C-AE0B-B8D3A9D8DC4A}" destId="{77656DBF-1088-43F3-8A2E-D0A140DD9885}" srcOrd="1" destOrd="0" presId="urn:microsoft.com/office/officeart/2005/8/layout/vProcess5"/>
    <dgm:cxn modelId="{79A5060D-A8CE-4956-9841-449F5AABC781}" type="presParOf" srcId="{9AC5803F-71A1-482C-AE0B-B8D3A9D8DC4A}" destId="{E3B794B3-6964-4AB6-B3D6-97DC0A84A337}" srcOrd="2" destOrd="0" presId="urn:microsoft.com/office/officeart/2005/8/layout/vProcess5"/>
    <dgm:cxn modelId="{92F7689D-467A-42C1-8336-C59B5CD2E019}" type="presParOf" srcId="{9AC5803F-71A1-482C-AE0B-B8D3A9D8DC4A}" destId="{8675E30E-F729-47EC-8D4F-3DB949376586}" srcOrd="3" destOrd="0" presId="urn:microsoft.com/office/officeart/2005/8/layout/vProcess5"/>
    <dgm:cxn modelId="{62FBF2EE-001E-48A1-A809-57C61995C435}" type="presParOf" srcId="{9AC5803F-71A1-482C-AE0B-B8D3A9D8DC4A}" destId="{14BC19F6-9B58-461C-8CF1-BB57FCDD6E91}" srcOrd="4" destOrd="0" presId="urn:microsoft.com/office/officeart/2005/8/layout/vProcess5"/>
    <dgm:cxn modelId="{8296DB59-FF05-4A7C-86CA-266ABC3CDA5F}" type="presParOf" srcId="{9AC5803F-71A1-482C-AE0B-B8D3A9D8DC4A}" destId="{AEB1EC1E-7F4B-4A58-86A8-52ABE633FBAD}" srcOrd="5" destOrd="0" presId="urn:microsoft.com/office/officeart/2005/8/layout/vProcess5"/>
    <dgm:cxn modelId="{59F388DD-6F27-45D7-8684-4496899E35BF}" type="presParOf" srcId="{9AC5803F-71A1-482C-AE0B-B8D3A9D8DC4A}" destId="{2C507DB1-A7E5-47E6-8E7A-E6635A5DA81D}" srcOrd="6" destOrd="0" presId="urn:microsoft.com/office/officeart/2005/8/layout/vProcess5"/>
    <dgm:cxn modelId="{173D5AA8-2104-4184-B2FE-281ABDB5F532}" type="presParOf" srcId="{9AC5803F-71A1-482C-AE0B-B8D3A9D8DC4A}" destId="{1CD55EFF-17A1-40DE-A498-A2156D119E0C}" srcOrd="7" destOrd="0" presId="urn:microsoft.com/office/officeart/2005/8/layout/vProcess5"/>
    <dgm:cxn modelId="{3A7E602E-D89B-4C7A-A388-5E7D5F9AECE3}" type="presParOf" srcId="{9AC5803F-71A1-482C-AE0B-B8D3A9D8DC4A}" destId="{2146BFEB-5B31-44A3-B2BC-1C6E759A2A7E}" srcOrd="8" destOrd="0" presId="urn:microsoft.com/office/officeart/2005/8/layout/vProcess5"/>
    <dgm:cxn modelId="{B083348A-BF1E-4BFA-B4DC-E3F31EF9D1BD}" type="presParOf" srcId="{9AC5803F-71A1-482C-AE0B-B8D3A9D8DC4A}" destId="{A3EE4DF8-8813-452F-B71F-C0F86B7B06AD}" srcOrd="9" destOrd="0" presId="urn:microsoft.com/office/officeart/2005/8/layout/vProcess5"/>
    <dgm:cxn modelId="{A61BEBDD-C3AA-461E-A1BB-04F04D7EF97D}" type="presParOf" srcId="{9AC5803F-71A1-482C-AE0B-B8D3A9D8DC4A}" destId="{58B40FF2-BA1C-4D4E-8334-9658F1BEB335}" srcOrd="10" destOrd="0" presId="urn:microsoft.com/office/officeart/2005/8/layout/vProcess5"/>
    <dgm:cxn modelId="{B42D2D56-4990-4D72-AC9E-EC3967A48262}" type="presParOf" srcId="{9AC5803F-71A1-482C-AE0B-B8D3A9D8DC4A}" destId="{D805D93F-9FC0-4C7C-9A8E-ADBF9C7682E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1AF5AE-F05E-49EC-938A-C9325D42E724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F974BB-77AA-4D22-867B-994439C9F272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Achievement</a:t>
          </a:r>
          <a:endParaRPr lang="en-US" sz="2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E2926AA-24D7-4D4F-96D1-F57AD58750D9}" type="parTrans" cxnId="{BEC41B7D-405F-46E1-B5DB-22E8B684562A}">
      <dgm:prSet/>
      <dgm:spPr/>
      <dgm:t>
        <a:bodyPr/>
        <a:lstStyle/>
        <a:p>
          <a:endParaRPr lang="en-US"/>
        </a:p>
      </dgm:t>
    </dgm:pt>
    <dgm:pt modelId="{1037AAA5-13E1-4216-9F3E-5634065A16C3}" type="sibTrans" cxnId="{BEC41B7D-405F-46E1-B5DB-22E8B684562A}">
      <dgm:prSet/>
      <dgm:spPr/>
      <dgm:t>
        <a:bodyPr/>
        <a:lstStyle/>
        <a:p>
          <a:endParaRPr lang="en-US"/>
        </a:p>
      </dgm:t>
    </dgm:pt>
    <dgm:pt modelId="{1C4558D9-15D7-4AC2-9A7D-E13412FAE848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Technological transfer</a:t>
          </a:r>
          <a:endParaRPr lang="en-US" sz="1600" dirty="0">
            <a:solidFill>
              <a:srgbClr val="FF0000"/>
            </a:solidFill>
          </a:endParaRPr>
        </a:p>
      </dgm:t>
    </dgm:pt>
    <dgm:pt modelId="{8FEEFF8A-F96C-439C-BFBA-44689E1D12C6}" type="parTrans" cxnId="{6F958B53-6DF4-4B4E-8FC5-B06BCE56B242}">
      <dgm:prSet/>
      <dgm:spPr/>
      <dgm:t>
        <a:bodyPr/>
        <a:lstStyle/>
        <a:p>
          <a:endParaRPr lang="en-US"/>
        </a:p>
      </dgm:t>
    </dgm:pt>
    <dgm:pt modelId="{47CB06E8-7F58-4B7A-8D89-FCAF83F41594}" type="sibTrans" cxnId="{6F958B53-6DF4-4B4E-8FC5-B06BCE56B242}">
      <dgm:prSet/>
      <dgm:spPr/>
      <dgm:t>
        <a:bodyPr/>
        <a:lstStyle/>
        <a:p>
          <a:endParaRPr lang="en-US"/>
        </a:p>
      </dgm:t>
    </dgm:pt>
    <dgm:pt modelId="{8ED5CED5-811E-4CE5-BB13-27DED1DD4BE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Capacity building</a:t>
          </a:r>
          <a:endParaRPr lang="en-US" sz="1600" dirty="0">
            <a:solidFill>
              <a:srgbClr val="FF0000"/>
            </a:solidFill>
          </a:endParaRPr>
        </a:p>
      </dgm:t>
    </dgm:pt>
    <dgm:pt modelId="{5F7A8FEE-86F0-486C-942A-90506743BB29}" type="parTrans" cxnId="{531970CD-4BA1-4D2C-AE7C-F511CBF94239}">
      <dgm:prSet/>
      <dgm:spPr/>
      <dgm:t>
        <a:bodyPr/>
        <a:lstStyle/>
        <a:p>
          <a:endParaRPr lang="en-US"/>
        </a:p>
      </dgm:t>
    </dgm:pt>
    <dgm:pt modelId="{6DC5B9D2-F9E0-497A-8193-314518085284}" type="sibTrans" cxnId="{531970CD-4BA1-4D2C-AE7C-F511CBF94239}">
      <dgm:prSet/>
      <dgm:spPr/>
      <dgm:t>
        <a:bodyPr/>
        <a:lstStyle/>
        <a:p>
          <a:endParaRPr lang="en-US"/>
        </a:p>
      </dgm:t>
    </dgm:pt>
    <dgm:pt modelId="{1E6F6BE2-642D-44C8-8C04-6911A87F4781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Finance</a:t>
          </a:r>
          <a:endParaRPr lang="en-US" sz="2400" b="1" dirty="0">
            <a:solidFill>
              <a:srgbClr val="0099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0F5A7E-F01E-4BC9-9C41-2EAB92B80298}" type="parTrans" cxnId="{E8CF4FD2-1601-49BB-A988-909DD9C7A4C5}">
      <dgm:prSet/>
      <dgm:spPr/>
      <dgm:t>
        <a:bodyPr/>
        <a:lstStyle/>
        <a:p>
          <a:endParaRPr lang="en-US"/>
        </a:p>
      </dgm:t>
    </dgm:pt>
    <dgm:pt modelId="{FA32891C-020D-4F22-89C6-DE776A044898}" type="sibTrans" cxnId="{E8CF4FD2-1601-49BB-A988-909DD9C7A4C5}">
      <dgm:prSet/>
      <dgm:spPr/>
      <dgm:t>
        <a:bodyPr/>
        <a:lstStyle/>
        <a:p>
          <a:endParaRPr lang="en-US"/>
        </a:p>
      </dgm:t>
    </dgm:pt>
    <dgm:pt modelId="{95272AF0-2714-4603-8EAA-A7B812774D1B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9900"/>
              </a:solidFill>
            </a:rPr>
            <a:t>Payment</a:t>
          </a:r>
          <a:endParaRPr lang="en-US" sz="2400" dirty="0">
            <a:solidFill>
              <a:srgbClr val="009900"/>
            </a:solidFill>
          </a:endParaRPr>
        </a:p>
      </dgm:t>
    </dgm:pt>
    <dgm:pt modelId="{6AE79C57-6792-49BA-93EB-DD2D7E0B40CE}" type="parTrans" cxnId="{B71A6018-6622-48EE-A668-C390AE3261F2}">
      <dgm:prSet/>
      <dgm:spPr/>
      <dgm:t>
        <a:bodyPr/>
        <a:lstStyle/>
        <a:p>
          <a:endParaRPr lang="en-US"/>
        </a:p>
      </dgm:t>
    </dgm:pt>
    <dgm:pt modelId="{F9D52C87-B369-423E-B125-A702E594E318}" type="sibTrans" cxnId="{B71A6018-6622-48EE-A668-C390AE3261F2}">
      <dgm:prSet/>
      <dgm:spPr/>
      <dgm:t>
        <a:bodyPr/>
        <a:lstStyle/>
        <a:p>
          <a:endParaRPr lang="en-US"/>
        </a:p>
      </dgm:t>
    </dgm:pt>
    <dgm:pt modelId="{ED1A61D0-99F8-41D4-ABF7-C95EEC01686A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9900"/>
              </a:solidFill>
            </a:rPr>
            <a:t>Cost claims</a:t>
          </a:r>
          <a:endParaRPr lang="en-US" sz="2400" dirty="0">
            <a:solidFill>
              <a:srgbClr val="009900"/>
            </a:solidFill>
          </a:endParaRPr>
        </a:p>
      </dgm:t>
    </dgm:pt>
    <dgm:pt modelId="{CB307F0F-C6BE-4700-841D-E6881088E324}" type="parTrans" cxnId="{3BDF8F90-A4F4-4533-B24A-1C6358252C78}">
      <dgm:prSet/>
      <dgm:spPr/>
      <dgm:t>
        <a:bodyPr/>
        <a:lstStyle/>
        <a:p>
          <a:endParaRPr lang="en-US"/>
        </a:p>
      </dgm:t>
    </dgm:pt>
    <dgm:pt modelId="{6D8C7547-21C1-4E34-A02B-21629DC2E3E2}" type="sibTrans" cxnId="{3BDF8F90-A4F4-4533-B24A-1C6358252C78}">
      <dgm:prSet/>
      <dgm:spPr/>
      <dgm:t>
        <a:bodyPr/>
        <a:lstStyle/>
        <a:p>
          <a:endParaRPr lang="en-US"/>
        </a:p>
      </dgm:t>
    </dgm:pt>
    <dgm:pt modelId="{0E005DF5-D2A2-4998-8574-2E894BC33DC4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99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Deliverables</a:t>
          </a:r>
          <a:endParaRPr lang="en-US" sz="2400" b="1" dirty="0">
            <a:solidFill>
              <a:srgbClr val="9966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937B35-2711-49BE-B0B1-B93649A84C2C}" type="parTrans" cxnId="{77828F4A-11AC-4571-AE81-415C9E668D52}">
      <dgm:prSet/>
      <dgm:spPr/>
      <dgm:t>
        <a:bodyPr/>
        <a:lstStyle/>
        <a:p>
          <a:endParaRPr lang="en-US"/>
        </a:p>
      </dgm:t>
    </dgm:pt>
    <dgm:pt modelId="{95CF46CC-D543-470E-A671-708D19D3110E}" type="sibTrans" cxnId="{77828F4A-11AC-4571-AE81-415C9E668D52}">
      <dgm:prSet/>
      <dgm:spPr/>
      <dgm:t>
        <a:bodyPr/>
        <a:lstStyle/>
        <a:p>
          <a:endParaRPr lang="en-US"/>
        </a:p>
      </dgm:t>
    </dgm:pt>
    <dgm:pt modelId="{E3BD71AF-903B-400C-831A-6C28F2DECF01}">
      <dgm:prSet phldrT="[Text]"/>
      <dgm:spPr/>
      <dgm:t>
        <a:bodyPr/>
        <a:lstStyle/>
        <a:p>
          <a:r>
            <a:rPr lang="en-US" sz="2300" dirty="0" smtClean="0">
              <a:solidFill>
                <a:srgbClr val="996600"/>
              </a:solidFill>
            </a:rPr>
            <a:t>Due for Month30</a:t>
          </a:r>
          <a:endParaRPr lang="en-US" sz="2300" dirty="0">
            <a:solidFill>
              <a:srgbClr val="996600"/>
            </a:solidFill>
          </a:endParaRPr>
        </a:p>
      </dgm:t>
    </dgm:pt>
    <dgm:pt modelId="{435D74EF-3096-4C14-B076-AE8E787234AE}" type="parTrans" cxnId="{077F3A9C-DFF9-4EC5-8C77-62FC90A4AD94}">
      <dgm:prSet/>
      <dgm:spPr/>
      <dgm:t>
        <a:bodyPr/>
        <a:lstStyle/>
        <a:p>
          <a:endParaRPr lang="en-US"/>
        </a:p>
      </dgm:t>
    </dgm:pt>
    <dgm:pt modelId="{6DD98FD7-96FC-474E-87CE-1408E1C286CC}" type="sibTrans" cxnId="{077F3A9C-DFF9-4EC5-8C77-62FC90A4AD94}">
      <dgm:prSet/>
      <dgm:spPr/>
      <dgm:t>
        <a:bodyPr/>
        <a:lstStyle/>
        <a:p>
          <a:endParaRPr lang="en-US"/>
        </a:p>
      </dgm:t>
    </dgm:pt>
    <dgm:pt modelId="{4098F5D6-0DCE-47DD-9CDD-A0E38904D873}">
      <dgm:prSet phldrT="[Text]"/>
      <dgm:spPr/>
      <dgm:t>
        <a:bodyPr/>
        <a:lstStyle/>
        <a:p>
          <a:r>
            <a:rPr lang="en-US" sz="2300" dirty="0" smtClean="0">
              <a:solidFill>
                <a:srgbClr val="996600"/>
              </a:solidFill>
            </a:rPr>
            <a:t>Due for Month31-36</a:t>
          </a:r>
          <a:endParaRPr lang="en-US" sz="2300" dirty="0">
            <a:solidFill>
              <a:srgbClr val="996600"/>
            </a:solidFill>
          </a:endParaRPr>
        </a:p>
      </dgm:t>
    </dgm:pt>
    <dgm:pt modelId="{381EA954-5799-4060-8A47-F833443818F7}" type="parTrans" cxnId="{91FEAF95-A0B7-429B-ADED-30463500314E}">
      <dgm:prSet/>
      <dgm:spPr/>
      <dgm:t>
        <a:bodyPr/>
        <a:lstStyle/>
        <a:p>
          <a:endParaRPr lang="en-US"/>
        </a:p>
      </dgm:t>
    </dgm:pt>
    <dgm:pt modelId="{E078F8C3-5FB6-49B5-A7E8-42D42E2B86BD}" type="sibTrans" cxnId="{91FEAF95-A0B7-429B-ADED-30463500314E}">
      <dgm:prSet/>
      <dgm:spPr/>
      <dgm:t>
        <a:bodyPr/>
        <a:lstStyle/>
        <a:p>
          <a:endParaRPr lang="en-US"/>
        </a:p>
      </dgm:t>
    </dgm:pt>
    <dgm:pt modelId="{40A200F5-04DC-446B-AAD8-6C3D582391A8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Networking</a:t>
          </a:r>
          <a:endParaRPr lang="en-US" sz="1600" dirty="0">
            <a:solidFill>
              <a:srgbClr val="FF0000"/>
            </a:solidFill>
          </a:endParaRPr>
        </a:p>
      </dgm:t>
    </dgm:pt>
    <dgm:pt modelId="{813BA890-E57E-46FD-B5C2-3C8DA1EB7BD3}" type="parTrans" cxnId="{B25B6830-770D-442C-B205-BEAFFE85773D}">
      <dgm:prSet/>
      <dgm:spPr/>
      <dgm:t>
        <a:bodyPr/>
        <a:lstStyle/>
        <a:p>
          <a:endParaRPr lang="en-US"/>
        </a:p>
      </dgm:t>
    </dgm:pt>
    <dgm:pt modelId="{5BC2DEE4-2499-4C73-B3E7-6BF95AF2864C}" type="sibTrans" cxnId="{B25B6830-770D-442C-B205-BEAFFE85773D}">
      <dgm:prSet/>
      <dgm:spPr/>
      <dgm:t>
        <a:bodyPr/>
        <a:lstStyle/>
        <a:p>
          <a:endParaRPr lang="en-US"/>
        </a:p>
      </dgm:t>
    </dgm:pt>
    <dgm:pt modelId="{EB656566-1218-41BF-94C9-CFD054A676FA}">
      <dgm:prSet phldrT="[Text]"/>
      <dgm:spPr/>
      <dgm:t>
        <a:bodyPr/>
        <a:lstStyle/>
        <a:p>
          <a:endParaRPr lang="en-US" sz="1400" dirty="0"/>
        </a:p>
      </dgm:t>
    </dgm:pt>
    <dgm:pt modelId="{7E05F8C1-D908-4CE5-BE3B-A9D02EDC6EFE}" type="parTrans" cxnId="{79C5094F-8A49-4B38-9D0D-B60E134D330B}">
      <dgm:prSet/>
      <dgm:spPr/>
      <dgm:t>
        <a:bodyPr/>
        <a:lstStyle/>
        <a:p>
          <a:endParaRPr lang="en-US"/>
        </a:p>
      </dgm:t>
    </dgm:pt>
    <dgm:pt modelId="{BB02F0EE-A014-468C-8C77-3BF438AD5A16}" type="sibTrans" cxnId="{79C5094F-8A49-4B38-9D0D-B60E134D330B}">
      <dgm:prSet/>
      <dgm:spPr/>
      <dgm:t>
        <a:bodyPr/>
        <a:lstStyle/>
        <a:p>
          <a:endParaRPr lang="en-US"/>
        </a:p>
      </dgm:t>
    </dgm:pt>
    <dgm:pt modelId="{863758A3-4533-4A64-B9A3-C4B4BA1C9E27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Policy making support</a:t>
          </a:r>
          <a:endParaRPr lang="en-US" sz="1600" dirty="0">
            <a:solidFill>
              <a:srgbClr val="FF0000"/>
            </a:solidFill>
          </a:endParaRPr>
        </a:p>
      </dgm:t>
    </dgm:pt>
    <dgm:pt modelId="{B88F127A-9ED1-4A11-9768-42E207A51FAF}" type="parTrans" cxnId="{973FDD1A-8751-4293-89CD-865128049637}">
      <dgm:prSet/>
      <dgm:spPr/>
      <dgm:t>
        <a:bodyPr/>
        <a:lstStyle/>
        <a:p>
          <a:endParaRPr lang="en-US"/>
        </a:p>
      </dgm:t>
    </dgm:pt>
    <dgm:pt modelId="{AA6DC5CC-2B8A-4AC4-AF75-C834735CAC0F}" type="sibTrans" cxnId="{973FDD1A-8751-4293-89CD-865128049637}">
      <dgm:prSet/>
      <dgm:spPr/>
      <dgm:t>
        <a:bodyPr/>
        <a:lstStyle/>
        <a:p>
          <a:endParaRPr lang="en-US"/>
        </a:p>
      </dgm:t>
    </dgm:pt>
    <dgm:pt modelId="{FB57986E-E92B-4178-9785-496D184457F3}">
      <dgm:prSet phldrT="[Text]"/>
      <dgm:spPr/>
      <dgm:t>
        <a:bodyPr/>
        <a:lstStyle/>
        <a:p>
          <a:endParaRPr lang="en-US" sz="1400" dirty="0"/>
        </a:p>
      </dgm:t>
    </dgm:pt>
    <dgm:pt modelId="{8C232706-2E4D-4CA9-AA01-F981D870643A}" type="parTrans" cxnId="{69443AC4-09C3-419F-A5C5-9C8F585AC49A}">
      <dgm:prSet/>
      <dgm:spPr/>
      <dgm:t>
        <a:bodyPr/>
        <a:lstStyle/>
        <a:p>
          <a:endParaRPr lang="en-US"/>
        </a:p>
      </dgm:t>
    </dgm:pt>
    <dgm:pt modelId="{50F4C8FD-C4B8-4721-A1B7-59D75A4EBE31}" type="sibTrans" cxnId="{69443AC4-09C3-419F-A5C5-9C8F585AC49A}">
      <dgm:prSet/>
      <dgm:spPr/>
      <dgm:t>
        <a:bodyPr/>
        <a:lstStyle/>
        <a:p>
          <a:endParaRPr lang="en-US"/>
        </a:p>
      </dgm:t>
    </dgm:pt>
    <dgm:pt modelId="{46860421-E450-4C29-8ACE-975B49E35928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Liaising other EU projects</a:t>
          </a:r>
          <a:endParaRPr lang="en-US" sz="1600" dirty="0">
            <a:solidFill>
              <a:srgbClr val="FF0000"/>
            </a:solidFill>
          </a:endParaRPr>
        </a:p>
      </dgm:t>
    </dgm:pt>
    <dgm:pt modelId="{7A3F0BE2-B6C7-4965-A858-C23221AEF2E3}" type="parTrans" cxnId="{EDD8FC8A-2165-4F96-9576-19A62CDAA886}">
      <dgm:prSet/>
      <dgm:spPr/>
      <dgm:t>
        <a:bodyPr/>
        <a:lstStyle/>
        <a:p>
          <a:endParaRPr lang="en-US"/>
        </a:p>
      </dgm:t>
    </dgm:pt>
    <dgm:pt modelId="{35668120-F17F-4DEC-A48F-AB7A0C8E24C5}" type="sibTrans" cxnId="{EDD8FC8A-2165-4F96-9576-19A62CDAA886}">
      <dgm:prSet/>
      <dgm:spPr/>
      <dgm:t>
        <a:bodyPr/>
        <a:lstStyle/>
        <a:p>
          <a:endParaRPr lang="en-US"/>
        </a:p>
      </dgm:t>
    </dgm:pt>
    <dgm:pt modelId="{AB2CAD8D-2BDD-4742-9C86-57B961CE1BA9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Scientific dissemination</a:t>
          </a:r>
          <a:endParaRPr lang="en-US" sz="1600" dirty="0">
            <a:solidFill>
              <a:srgbClr val="FF0000"/>
            </a:solidFill>
          </a:endParaRPr>
        </a:p>
      </dgm:t>
    </dgm:pt>
    <dgm:pt modelId="{021368D0-226E-4623-BCA3-AAAC2AE759BF}" type="parTrans" cxnId="{B983E8D5-BA44-4251-B6A2-DE3CB7575CB7}">
      <dgm:prSet/>
      <dgm:spPr/>
      <dgm:t>
        <a:bodyPr/>
        <a:lstStyle/>
        <a:p>
          <a:endParaRPr lang="en-US"/>
        </a:p>
      </dgm:t>
    </dgm:pt>
    <dgm:pt modelId="{1210E462-528C-42DC-AA91-0A1D22E7C743}" type="sibTrans" cxnId="{B983E8D5-BA44-4251-B6A2-DE3CB7575CB7}">
      <dgm:prSet/>
      <dgm:spPr/>
      <dgm:t>
        <a:bodyPr/>
        <a:lstStyle/>
        <a:p>
          <a:endParaRPr lang="en-US"/>
        </a:p>
      </dgm:t>
    </dgm:pt>
    <dgm:pt modelId="{02F4AB0F-EFBD-4A0C-8EB7-B5D711BE5BB7}" type="pres">
      <dgm:prSet presAssocID="{821AF5AE-F05E-49EC-938A-C9325D42E7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451C30-A8AE-47F5-9055-A5FD20C0C0E6}" type="pres">
      <dgm:prSet presAssocID="{5AF974BB-77AA-4D22-867B-994439C9F2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3AAA2-DC41-48DC-9D62-0BDC1D5FA047}" type="pres">
      <dgm:prSet presAssocID="{1037AAA5-13E1-4216-9F3E-5634065A16C3}" presName="sibTrans" presStyleCnt="0"/>
      <dgm:spPr/>
    </dgm:pt>
    <dgm:pt modelId="{9340856F-5B2E-4B17-9E60-59CBEDC53876}" type="pres">
      <dgm:prSet presAssocID="{1E6F6BE2-642D-44C8-8C04-6911A87F47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FE50A-1483-4CD3-B870-FA271F5C2872}" type="pres">
      <dgm:prSet presAssocID="{FA32891C-020D-4F22-89C6-DE776A044898}" presName="sibTrans" presStyleCnt="0"/>
      <dgm:spPr/>
    </dgm:pt>
    <dgm:pt modelId="{CB7A683E-F61D-4F94-A175-69061644F7AA}" type="pres">
      <dgm:prSet presAssocID="{0E005DF5-D2A2-4998-8574-2E894BC33D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A9CEF6-C55B-4E4B-A3B0-72AD595A4B0B}" type="presOf" srcId="{4098F5D6-0DCE-47DD-9CDD-A0E38904D873}" destId="{CB7A683E-F61D-4F94-A175-69061644F7AA}" srcOrd="0" destOrd="2" presId="urn:microsoft.com/office/officeart/2005/8/layout/hList6"/>
    <dgm:cxn modelId="{77828F4A-11AC-4571-AE81-415C9E668D52}" srcId="{821AF5AE-F05E-49EC-938A-C9325D42E724}" destId="{0E005DF5-D2A2-4998-8574-2E894BC33DC4}" srcOrd="2" destOrd="0" parTransId="{A6937B35-2711-49BE-B0B1-B93649A84C2C}" sibTransId="{95CF46CC-D543-470E-A671-708D19D3110E}"/>
    <dgm:cxn modelId="{E81777F1-9905-4C5D-BA6C-31EBF76C257B}" type="presOf" srcId="{8ED5CED5-811E-4CE5-BB13-27DED1DD4BED}" destId="{31451C30-A8AE-47F5-9055-A5FD20C0C0E6}" srcOrd="0" destOrd="2" presId="urn:microsoft.com/office/officeart/2005/8/layout/hList6"/>
    <dgm:cxn modelId="{4B903A39-CC7D-4AFB-A4E0-83EFB2974DD3}" type="presOf" srcId="{1E6F6BE2-642D-44C8-8C04-6911A87F4781}" destId="{9340856F-5B2E-4B17-9E60-59CBEDC53876}" srcOrd="0" destOrd="0" presId="urn:microsoft.com/office/officeart/2005/8/layout/hList6"/>
    <dgm:cxn modelId="{973FDD1A-8751-4293-89CD-865128049637}" srcId="{5AF974BB-77AA-4D22-867B-994439C9F272}" destId="{863758A3-4533-4A64-B9A3-C4B4BA1C9E27}" srcOrd="3" destOrd="0" parTransId="{B88F127A-9ED1-4A11-9768-42E207A51FAF}" sibTransId="{AA6DC5CC-2B8A-4AC4-AF75-C834735CAC0F}"/>
    <dgm:cxn modelId="{3E672AD7-8E98-4424-A837-3DBA47C184D5}" type="presOf" srcId="{5AF974BB-77AA-4D22-867B-994439C9F272}" destId="{31451C30-A8AE-47F5-9055-A5FD20C0C0E6}" srcOrd="0" destOrd="0" presId="urn:microsoft.com/office/officeart/2005/8/layout/hList6"/>
    <dgm:cxn modelId="{C97D3D9F-3D42-4632-B304-5878203BDE46}" type="presOf" srcId="{ED1A61D0-99F8-41D4-ABF7-C95EEC01686A}" destId="{9340856F-5B2E-4B17-9E60-59CBEDC53876}" srcOrd="0" destOrd="2" presId="urn:microsoft.com/office/officeart/2005/8/layout/hList6"/>
    <dgm:cxn modelId="{CA77A30A-2960-4E0A-A14D-F3408A55977C}" type="presOf" srcId="{E3BD71AF-903B-400C-831A-6C28F2DECF01}" destId="{CB7A683E-F61D-4F94-A175-69061644F7AA}" srcOrd="0" destOrd="1" presId="urn:microsoft.com/office/officeart/2005/8/layout/hList6"/>
    <dgm:cxn modelId="{069BDAD9-A84E-41B9-9772-DA0F502040AB}" type="presOf" srcId="{863758A3-4533-4A64-B9A3-C4B4BA1C9E27}" destId="{31451C30-A8AE-47F5-9055-A5FD20C0C0E6}" srcOrd="0" destOrd="4" presId="urn:microsoft.com/office/officeart/2005/8/layout/hList6"/>
    <dgm:cxn modelId="{D9C6726B-C819-455A-8005-CE7DC6F57765}" type="presOf" srcId="{0E005DF5-D2A2-4998-8574-2E894BC33DC4}" destId="{CB7A683E-F61D-4F94-A175-69061644F7AA}" srcOrd="0" destOrd="0" presId="urn:microsoft.com/office/officeart/2005/8/layout/hList6"/>
    <dgm:cxn modelId="{79C5094F-8A49-4B38-9D0D-B60E134D330B}" srcId="{5AF974BB-77AA-4D22-867B-994439C9F272}" destId="{EB656566-1218-41BF-94C9-CFD054A676FA}" srcOrd="7" destOrd="0" parTransId="{7E05F8C1-D908-4CE5-BE3B-A9D02EDC6EFE}" sibTransId="{BB02F0EE-A014-468C-8C77-3BF438AD5A16}"/>
    <dgm:cxn modelId="{0E1BD4E1-DC1E-4CEC-82FA-DEA49D46D439}" type="presOf" srcId="{40A200F5-04DC-446B-AAD8-6C3D582391A8}" destId="{31451C30-A8AE-47F5-9055-A5FD20C0C0E6}" srcOrd="0" destOrd="3" presId="urn:microsoft.com/office/officeart/2005/8/layout/hList6"/>
    <dgm:cxn modelId="{E8CF4FD2-1601-49BB-A988-909DD9C7A4C5}" srcId="{821AF5AE-F05E-49EC-938A-C9325D42E724}" destId="{1E6F6BE2-642D-44C8-8C04-6911A87F4781}" srcOrd="1" destOrd="0" parTransId="{230F5A7E-F01E-4BC9-9C41-2EAB92B80298}" sibTransId="{FA32891C-020D-4F22-89C6-DE776A044898}"/>
    <dgm:cxn modelId="{62AD8BD8-0527-4F4F-A212-26B17C6A5148}" type="presOf" srcId="{95272AF0-2714-4603-8EAA-A7B812774D1B}" destId="{9340856F-5B2E-4B17-9E60-59CBEDC53876}" srcOrd="0" destOrd="1" presId="urn:microsoft.com/office/officeart/2005/8/layout/hList6"/>
    <dgm:cxn modelId="{FFB0CBFF-34E8-421B-B8F1-3D5A8DF7BF76}" type="presOf" srcId="{46860421-E450-4C29-8ACE-975B49E35928}" destId="{31451C30-A8AE-47F5-9055-A5FD20C0C0E6}" srcOrd="0" destOrd="5" presId="urn:microsoft.com/office/officeart/2005/8/layout/hList6"/>
    <dgm:cxn modelId="{531970CD-4BA1-4D2C-AE7C-F511CBF94239}" srcId="{5AF974BB-77AA-4D22-867B-994439C9F272}" destId="{8ED5CED5-811E-4CE5-BB13-27DED1DD4BED}" srcOrd="1" destOrd="0" parTransId="{5F7A8FEE-86F0-486C-942A-90506743BB29}" sibTransId="{6DC5B9D2-F9E0-497A-8193-314518085284}"/>
    <dgm:cxn modelId="{077F3A9C-DFF9-4EC5-8C77-62FC90A4AD94}" srcId="{0E005DF5-D2A2-4998-8574-2E894BC33DC4}" destId="{E3BD71AF-903B-400C-831A-6C28F2DECF01}" srcOrd="0" destOrd="0" parTransId="{435D74EF-3096-4C14-B076-AE8E787234AE}" sibTransId="{6DD98FD7-96FC-474E-87CE-1408E1C286CC}"/>
    <dgm:cxn modelId="{3BDF8F90-A4F4-4533-B24A-1C6358252C78}" srcId="{1E6F6BE2-642D-44C8-8C04-6911A87F4781}" destId="{ED1A61D0-99F8-41D4-ABF7-C95EEC01686A}" srcOrd="1" destOrd="0" parTransId="{CB307F0F-C6BE-4700-841D-E6881088E324}" sibTransId="{6D8C7547-21C1-4E34-A02B-21629DC2E3E2}"/>
    <dgm:cxn modelId="{B71A6018-6622-48EE-A668-C390AE3261F2}" srcId="{1E6F6BE2-642D-44C8-8C04-6911A87F4781}" destId="{95272AF0-2714-4603-8EAA-A7B812774D1B}" srcOrd="0" destOrd="0" parTransId="{6AE79C57-6792-49BA-93EB-DD2D7E0B40CE}" sibTransId="{F9D52C87-B369-423E-B125-A702E594E318}"/>
    <dgm:cxn modelId="{367B09EC-81FB-4A80-9927-6893E581F39D}" type="presOf" srcId="{821AF5AE-F05E-49EC-938A-C9325D42E724}" destId="{02F4AB0F-EFBD-4A0C-8EB7-B5D711BE5BB7}" srcOrd="0" destOrd="0" presId="urn:microsoft.com/office/officeart/2005/8/layout/hList6"/>
    <dgm:cxn modelId="{EDD8FC8A-2165-4F96-9576-19A62CDAA886}" srcId="{5AF974BB-77AA-4D22-867B-994439C9F272}" destId="{46860421-E450-4C29-8ACE-975B49E35928}" srcOrd="4" destOrd="0" parTransId="{7A3F0BE2-B6C7-4965-A858-C23221AEF2E3}" sibTransId="{35668120-F17F-4DEC-A48F-AB7A0C8E24C5}"/>
    <dgm:cxn modelId="{BEC41B7D-405F-46E1-B5DB-22E8B684562A}" srcId="{821AF5AE-F05E-49EC-938A-C9325D42E724}" destId="{5AF974BB-77AA-4D22-867B-994439C9F272}" srcOrd="0" destOrd="0" parTransId="{8E2926AA-24D7-4D4F-96D1-F57AD58750D9}" sibTransId="{1037AAA5-13E1-4216-9F3E-5634065A16C3}"/>
    <dgm:cxn modelId="{6E7E5913-0E0D-46AD-AF4B-5B9092C90C29}" type="presOf" srcId="{EB656566-1218-41BF-94C9-CFD054A676FA}" destId="{31451C30-A8AE-47F5-9055-A5FD20C0C0E6}" srcOrd="0" destOrd="8" presId="urn:microsoft.com/office/officeart/2005/8/layout/hList6"/>
    <dgm:cxn modelId="{B25B6830-770D-442C-B205-BEAFFE85773D}" srcId="{5AF974BB-77AA-4D22-867B-994439C9F272}" destId="{40A200F5-04DC-446B-AAD8-6C3D582391A8}" srcOrd="2" destOrd="0" parTransId="{813BA890-E57E-46FD-B5C2-3C8DA1EB7BD3}" sibTransId="{5BC2DEE4-2499-4C73-B3E7-6BF95AF2864C}"/>
    <dgm:cxn modelId="{69443AC4-09C3-419F-A5C5-9C8F585AC49A}" srcId="{5AF974BB-77AA-4D22-867B-994439C9F272}" destId="{FB57986E-E92B-4178-9785-496D184457F3}" srcOrd="6" destOrd="0" parTransId="{8C232706-2E4D-4CA9-AA01-F981D870643A}" sibTransId="{50F4C8FD-C4B8-4721-A1B7-59D75A4EBE31}"/>
    <dgm:cxn modelId="{6F958B53-6DF4-4B4E-8FC5-B06BCE56B242}" srcId="{5AF974BB-77AA-4D22-867B-994439C9F272}" destId="{1C4558D9-15D7-4AC2-9A7D-E13412FAE848}" srcOrd="0" destOrd="0" parTransId="{8FEEFF8A-F96C-439C-BFBA-44689E1D12C6}" sibTransId="{47CB06E8-7F58-4B7A-8D89-FCAF83F41594}"/>
    <dgm:cxn modelId="{8BFDA8A9-B4C0-4A29-AE1B-12CBE7E86E5D}" type="presOf" srcId="{1C4558D9-15D7-4AC2-9A7D-E13412FAE848}" destId="{31451C30-A8AE-47F5-9055-A5FD20C0C0E6}" srcOrd="0" destOrd="1" presId="urn:microsoft.com/office/officeart/2005/8/layout/hList6"/>
    <dgm:cxn modelId="{B0E42D3D-4CD2-499E-A1A4-5B4D4851E89E}" type="presOf" srcId="{FB57986E-E92B-4178-9785-496D184457F3}" destId="{31451C30-A8AE-47F5-9055-A5FD20C0C0E6}" srcOrd="0" destOrd="7" presId="urn:microsoft.com/office/officeart/2005/8/layout/hList6"/>
    <dgm:cxn modelId="{8E9B01A8-0E08-49EA-9A4A-56225438075E}" type="presOf" srcId="{AB2CAD8D-2BDD-4742-9C86-57B961CE1BA9}" destId="{31451C30-A8AE-47F5-9055-A5FD20C0C0E6}" srcOrd="0" destOrd="6" presId="urn:microsoft.com/office/officeart/2005/8/layout/hList6"/>
    <dgm:cxn modelId="{B983E8D5-BA44-4251-B6A2-DE3CB7575CB7}" srcId="{5AF974BB-77AA-4D22-867B-994439C9F272}" destId="{AB2CAD8D-2BDD-4742-9C86-57B961CE1BA9}" srcOrd="5" destOrd="0" parTransId="{021368D0-226E-4623-BCA3-AAAC2AE759BF}" sibTransId="{1210E462-528C-42DC-AA91-0A1D22E7C743}"/>
    <dgm:cxn modelId="{91FEAF95-A0B7-429B-ADED-30463500314E}" srcId="{0E005DF5-D2A2-4998-8574-2E894BC33DC4}" destId="{4098F5D6-0DCE-47DD-9CDD-A0E38904D873}" srcOrd="1" destOrd="0" parTransId="{381EA954-5799-4060-8A47-F833443818F7}" sibTransId="{E078F8C3-5FB6-49B5-A7E8-42D42E2B86BD}"/>
    <dgm:cxn modelId="{4096E6E9-50C1-4465-A6A7-5F4FE0F4FD64}" type="presParOf" srcId="{02F4AB0F-EFBD-4A0C-8EB7-B5D711BE5BB7}" destId="{31451C30-A8AE-47F5-9055-A5FD20C0C0E6}" srcOrd="0" destOrd="0" presId="urn:microsoft.com/office/officeart/2005/8/layout/hList6"/>
    <dgm:cxn modelId="{D86164B9-EE66-418D-850E-5E2E1EA183B1}" type="presParOf" srcId="{02F4AB0F-EFBD-4A0C-8EB7-B5D711BE5BB7}" destId="{D3A3AAA2-DC41-48DC-9D62-0BDC1D5FA047}" srcOrd="1" destOrd="0" presId="urn:microsoft.com/office/officeart/2005/8/layout/hList6"/>
    <dgm:cxn modelId="{3A5A98FD-9113-429C-9602-4CCD8AC7F0C0}" type="presParOf" srcId="{02F4AB0F-EFBD-4A0C-8EB7-B5D711BE5BB7}" destId="{9340856F-5B2E-4B17-9E60-59CBEDC53876}" srcOrd="2" destOrd="0" presId="urn:microsoft.com/office/officeart/2005/8/layout/hList6"/>
    <dgm:cxn modelId="{CA17708A-74AC-4415-ADBD-88E0AF04C355}" type="presParOf" srcId="{02F4AB0F-EFBD-4A0C-8EB7-B5D711BE5BB7}" destId="{17CFE50A-1483-4CD3-B870-FA271F5C2872}" srcOrd="3" destOrd="0" presId="urn:microsoft.com/office/officeart/2005/8/layout/hList6"/>
    <dgm:cxn modelId="{8E261975-9EA9-4438-B3E9-BE670F555652}" type="presParOf" srcId="{02F4AB0F-EFBD-4A0C-8EB7-B5D711BE5BB7}" destId="{CB7A683E-F61D-4F94-A175-69061644F7A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586318-4398-4214-AB47-F04C2C2DFBB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A7D5B8A-47A5-4CC2-9FC4-256A669CECF5}">
      <dgm:prSet phldrT="[Text]"/>
      <dgm:spPr/>
      <dgm:t>
        <a:bodyPr/>
        <a:lstStyle/>
        <a:p>
          <a:pPr rtl="0"/>
          <a:r>
            <a:rPr lang="en-GB" dirty="0" smtClean="0">
              <a:solidFill>
                <a:srgbClr val="000000"/>
              </a:solidFill>
              <a:latin typeface="Arial" pitchFamily="34" charset="0"/>
            </a:rPr>
            <a:t>The FP7 funding is composed of two procedures</a:t>
          </a:r>
          <a:endParaRPr lang="en-US" dirty="0"/>
        </a:p>
      </dgm:t>
    </dgm:pt>
    <dgm:pt modelId="{981F8554-3519-4A23-8D0B-9339A9E1E78A}" type="parTrans" cxnId="{60C04A5D-C805-49B8-8C3C-014BEB767E34}">
      <dgm:prSet/>
      <dgm:spPr/>
      <dgm:t>
        <a:bodyPr/>
        <a:lstStyle/>
        <a:p>
          <a:endParaRPr lang="en-US"/>
        </a:p>
      </dgm:t>
    </dgm:pt>
    <dgm:pt modelId="{4BF14190-3BDD-49F9-99CE-029050D5E4FC}" type="sibTrans" cxnId="{60C04A5D-C805-49B8-8C3C-014BEB767E34}">
      <dgm:prSet/>
      <dgm:spPr/>
      <dgm:t>
        <a:bodyPr/>
        <a:lstStyle/>
        <a:p>
          <a:endParaRPr lang="en-US"/>
        </a:p>
      </dgm:t>
    </dgm:pt>
    <dgm:pt modelId="{6536C681-0C0E-4FC8-8B47-5A4EF30ADF8E}">
      <dgm:prSet phldrT="[Text]"/>
      <dgm:spPr/>
      <dgm:t>
        <a:bodyPr/>
        <a:lstStyle/>
        <a:p>
          <a:pPr rtl="0"/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The pre-finance, a sort of advance or credits with</a:t>
          </a:r>
          <a:r>
            <a: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assumption for theoretical amount of 1,618,000 EUR </a:t>
          </a:r>
          <a:endParaRPr lang="en-US" dirty="0"/>
        </a:p>
      </dgm:t>
    </dgm:pt>
    <dgm:pt modelId="{2F7254FD-964E-41C0-8D83-C4B81232270B}" type="parTrans" cxnId="{6A730EA5-F46F-47B7-9820-0FDFD7DC5EFF}">
      <dgm:prSet/>
      <dgm:spPr/>
      <dgm:t>
        <a:bodyPr/>
        <a:lstStyle/>
        <a:p>
          <a:endParaRPr lang="en-US"/>
        </a:p>
      </dgm:t>
    </dgm:pt>
    <dgm:pt modelId="{BFCC6379-755C-4ACD-AA81-C6C5693946FD}" type="sibTrans" cxnId="{6A730EA5-F46F-47B7-9820-0FDFD7DC5EFF}">
      <dgm:prSet/>
      <dgm:spPr/>
      <dgm:t>
        <a:bodyPr/>
        <a:lstStyle/>
        <a:p>
          <a:endParaRPr lang="en-US"/>
        </a:p>
      </dgm:t>
    </dgm:pt>
    <dgm:pt modelId="{52228B36-E844-49A2-8E33-3EE2DF6E664C}">
      <dgm:prSet phldrT="[Text]"/>
      <dgm:spPr/>
      <dgm:t>
        <a:bodyPr/>
        <a:lstStyle/>
        <a:p>
          <a:pPr rtl="0"/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Cost claims</a:t>
          </a:r>
          <a:r>
            <a: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per RP with a maximum funding ceiling</a:t>
          </a:r>
        </a:p>
        <a:p>
          <a:pPr rtl="0"/>
          <a:r>
            <a: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The claims need to be approved</a:t>
          </a:r>
          <a:endParaRPr lang="en-US" dirty="0"/>
        </a:p>
      </dgm:t>
    </dgm:pt>
    <dgm:pt modelId="{CD3CCD4C-98C9-4A7E-AE49-7CD817BD1E84}" type="parTrans" cxnId="{66D8A824-6E7D-4D02-A19A-93707CB88C2A}">
      <dgm:prSet/>
      <dgm:spPr/>
      <dgm:t>
        <a:bodyPr/>
        <a:lstStyle/>
        <a:p>
          <a:endParaRPr lang="en-US"/>
        </a:p>
      </dgm:t>
    </dgm:pt>
    <dgm:pt modelId="{8758DB31-3E03-4E43-8B39-4C42C9183EC9}" type="sibTrans" cxnId="{66D8A824-6E7D-4D02-A19A-93707CB88C2A}">
      <dgm:prSet/>
      <dgm:spPr/>
      <dgm:t>
        <a:bodyPr/>
        <a:lstStyle/>
        <a:p>
          <a:endParaRPr lang="en-US"/>
        </a:p>
      </dgm:t>
    </dgm:pt>
    <dgm:pt modelId="{603834EF-322A-4E80-9ABE-01292C1A4DEC}" type="pres">
      <dgm:prSet presAssocID="{67586318-4398-4214-AB47-F04C2C2DFB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59F9A0-847E-4113-8E9F-9710CB9206B2}" type="pres">
      <dgm:prSet presAssocID="{BA7D5B8A-47A5-4CC2-9FC4-256A669CECF5}" presName="hierRoot1" presStyleCnt="0"/>
      <dgm:spPr/>
    </dgm:pt>
    <dgm:pt modelId="{CB01CF54-80FB-4165-9932-1C545092A925}" type="pres">
      <dgm:prSet presAssocID="{BA7D5B8A-47A5-4CC2-9FC4-256A669CECF5}" presName="composite" presStyleCnt="0"/>
      <dgm:spPr/>
    </dgm:pt>
    <dgm:pt modelId="{3BB0BC63-20C2-4F0C-AB4A-7DAA48C610F8}" type="pres">
      <dgm:prSet presAssocID="{BA7D5B8A-47A5-4CC2-9FC4-256A669CECF5}" presName="background" presStyleLbl="node0" presStyleIdx="0" presStyleCnt="1"/>
      <dgm:spPr/>
    </dgm:pt>
    <dgm:pt modelId="{56BC1D7C-CF95-4D16-A066-B7BE35CDECC8}" type="pres">
      <dgm:prSet presAssocID="{BA7D5B8A-47A5-4CC2-9FC4-256A669CECF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C05EAC-A884-4168-8FCA-40C0BCD0D45B}" type="pres">
      <dgm:prSet presAssocID="{BA7D5B8A-47A5-4CC2-9FC4-256A669CECF5}" presName="hierChild2" presStyleCnt="0"/>
      <dgm:spPr/>
    </dgm:pt>
    <dgm:pt modelId="{D21F1993-57C5-446A-88A7-6ED4BF1C1F00}" type="pres">
      <dgm:prSet presAssocID="{2F7254FD-964E-41C0-8D83-C4B81232270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956C1B4-A537-4A1B-A656-CF3476D3BB27}" type="pres">
      <dgm:prSet presAssocID="{6536C681-0C0E-4FC8-8B47-5A4EF30ADF8E}" presName="hierRoot2" presStyleCnt="0"/>
      <dgm:spPr/>
    </dgm:pt>
    <dgm:pt modelId="{3943C740-CDE3-4DA9-8648-32ECD4548F9A}" type="pres">
      <dgm:prSet presAssocID="{6536C681-0C0E-4FC8-8B47-5A4EF30ADF8E}" presName="composite2" presStyleCnt="0"/>
      <dgm:spPr/>
    </dgm:pt>
    <dgm:pt modelId="{B6A31687-352D-467E-9D68-DBA7B272414D}" type="pres">
      <dgm:prSet presAssocID="{6536C681-0C0E-4FC8-8B47-5A4EF30ADF8E}" presName="background2" presStyleLbl="node2" presStyleIdx="0" presStyleCnt="2"/>
      <dgm:spPr/>
    </dgm:pt>
    <dgm:pt modelId="{F936EE8D-3D08-4D40-9EF2-5E8BEA6BEE57}" type="pres">
      <dgm:prSet presAssocID="{6536C681-0C0E-4FC8-8B47-5A4EF30ADF8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F4FBB7-F063-4CDE-923F-B793A1C56956}" type="pres">
      <dgm:prSet presAssocID="{6536C681-0C0E-4FC8-8B47-5A4EF30ADF8E}" presName="hierChild3" presStyleCnt="0"/>
      <dgm:spPr/>
    </dgm:pt>
    <dgm:pt modelId="{239165BF-65CD-4AF2-91C1-2714CC3B2DF8}" type="pres">
      <dgm:prSet presAssocID="{CD3CCD4C-98C9-4A7E-AE49-7CD817BD1E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90CA334-85A0-4F8D-BBE7-3791CA481BBB}" type="pres">
      <dgm:prSet presAssocID="{52228B36-E844-49A2-8E33-3EE2DF6E664C}" presName="hierRoot2" presStyleCnt="0"/>
      <dgm:spPr/>
    </dgm:pt>
    <dgm:pt modelId="{6952E732-3E0C-49ED-97C3-0DFEE52D76DB}" type="pres">
      <dgm:prSet presAssocID="{52228B36-E844-49A2-8E33-3EE2DF6E664C}" presName="composite2" presStyleCnt="0"/>
      <dgm:spPr/>
    </dgm:pt>
    <dgm:pt modelId="{0FC22570-B946-4278-AD42-0D9BD85F4435}" type="pres">
      <dgm:prSet presAssocID="{52228B36-E844-49A2-8E33-3EE2DF6E664C}" presName="background2" presStyleLbl="node2" presStyleIdx="1" presStyleCnt="2"/>
      <dgm:spPr/>
    </dgm:pt>
    <dgm:pt modelId="{2F36D0E3-47D1-459C-8F08-B0005B9B1A17}" type="pres">
      <dgm:prSet presAssocID="{52228B36-E844-49A2-8E33-3EE2DF6E664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92683A-2856-4C37-8B40-802D8D2E7BE2}" type="pres">
      <dgm:prSet presAssocID="{52228B36-E844-49A2-8E33-3EE2DF6E664C}" presName="hierChild3" presStyleCnt="0"/>
      <dgm:spPr/>
    </dgm:pt>
  </dgm:ptLst>
  <dgm:cxnLst>
    <dgm:cxn modelId="{66D8A824-6E7D-4D02-A19A-93707CB88C2A}" srcId="{BA7D5B8A-47A5-4CC2-9FC4-256A669CECF5}" destId="{52228B36-E844-49A2-8E33-3EE2DF6E664C}" srcOrd="1" destOrd="0" parTransId="{CD3CCD4C-98C9-4A7E-AE49-7CD817BD1E84}" sibTransId="{8758DB31-3E03-4E43-8B39-4C42C9183EC9}"/>
    <dgm:cxn modelId="{A7FC79BE-ACAD-4D74-AF1F-696BB5B0D3D2}" type="presOf" srcId="{CD3CCD4C-98C9-4A7E-AE49-7CD817BD1E84}" destId="{239165BF-65CD-4AF2-91C1-2714CC3B2DF8}" srcOrd="0" destOrd="0" presId="urn:microsoft.com/office/officeart/2005/8/layout/hierarchy1"/>
    <dgm:cxn modelId="{6A730EA5-F46F-47B7-9820-0FDFD7DC5EFF}" srcId="{BA7D5B8A-47A5-4CC2-9FC4-256A669CECF5}" destId="{6536C681-0C0E-4FC8-8B47-5A4EF30ADF8E}" srcOrd="0" destOrd="0" parTransId="{2F7254FD-964E-41C0-8D83-C4B81232270B}" sibTransId="{BFCC6379-755C-4ACD-AA81-C6C5693946FD}"/>
    <dgm:cxn modelId="{41636A8A-49A3-4B91-B434-37ECD34B37D8}" type="presOf" srcId="{6536C681-0C0E-4FC8-8B47-5A4EF30ADF8E}" destId="{F936EE8D-3D08-4D40-9EF2-5E8BEA6BEE57}" srcOrd="0" destOrd="0" presId="urn:microsoft.com/office/officeart/2005/8/layout/hierarchy1"/>
    <dgm:cxn modelId="{99D3DA93-7B3D-4AD6-AB93-AD085F4F659A}" type="presOf" srcId="{52228B36-E844-49A2-8E33-3EE2DF6E664C}" destId="{2F36D0E3-47D1-459C-8F08-B0005B9B1A17}" srcOrd="0" destOrd="0" presId="urn:microsoft.com/office/officeart/2005/8/layout/hierarchy1"/>
    <dgm:cxn modelId="{9F4DB613-4368-4C2A-8A7F-423E04C0F01B}" type="presOf" srcId="{67586318-4398-4214-AB47-F04C2C2DFBB3}" destId="{603834EF-322A-4E80-9ABE-01292C1A4DEC}" srcOrd="0" destOrd="0" presId="urn:microsoft.com/office/officeart/2005/8/layout/hierarchy1"/>
    <dgm:cxn modelId="{60C04A5D-C805-49B8-8C3C-014BEB767E34}" srcId="{67586318-4398-4214-AB47-F04C2C2DFBB3}" destId="{BA7D5B8A-47A5-4CC2-9FC4-256A669CECF5}" srcOrd="0" destOrd="0" parTransId="{981F8554-3519-4A23-8D0B-9339A9E1E78A}" sibTransId="{4BF14190-3BDD-49F9-99CE-029050D5E4FC}"/>
    <dgm:cxn modelId="{FC0587F1-16B2-4836-B6EF-90DFDCD0F6A6}" type="presOf" srcId="{BA7D5B8A-47A5-4CC2-9FC4-256A669CECF5}" destId="{56BC1D7C-CF95-4D16-A066-B7BE35CDECC8}" srcOrd="0" destOrd="0" presId="urn:microsoft.com/office/officeart/2005/8/layout/hierarchy1"/>
    <dgm:cxn modelId="{FDAE2164-5629-41C0-9FA0-08AF2102028D}" type="presOf" srcId="{2F7254FD-964E-41C0-8D83-C4B81232270B}" destId="{D21F1993-57C5-446A-88A7-6ED4BF1C1F00}" srcOrd="0" destOrd="0" presId="urn:microsoft.com/office/officeart/2005/8/layout/hierarchy1"/>
    <dgm:cxn modelId="{D99BDD2D-DEF8-4CD3-83DE-9A564ADDED81}" type="presParOf" srcId="{603834EF-322A-4E80-9ABE-01292C1A4DEC}" destId="{BD59F9A0-847E-4113-8E9F-9710CB9206B2}" srcOrd="0" destOrd="0" presId="urn:microsoft.com/office/officeart/2005/8/layout/hierarchy1"/>
    <dgm:cxn modelId="{607405D2-EDC5-48A4-9EF5-BCB45E0E167A}" type="presParOf" srcId="{BD59F9A0-847E-4113-8E9F-9710CB9206B2}" destId="{CB01CF54-80FB-4165-9932-1C545092A925}" srcOrd="0" destOrd="0" presId="urn:microsoft.com/office/officeart/2005/8/layout/hierarchy1"/>
    <dgm:cxn modelId="{67A327A8-B42A-41F9-90BE-548D1E04CB78}" type="presParOf" srcId="{CB01CF54-80FB-4165-9932-1C545092A925}" destId="{3BB0BC63-20C2-4F0C-AB4A-7DAA48C610F8}" srcOrd="0" destOrd="0" presId="urn:microsoft.com/office/officeart/2005/8/layout/hierarchy1"/>
    <dgm:cxn modelId="{3C993465-27AB-47EB-8DF0-8A6B93BDE034}" type="presParOf" srcId="{CB01CF54-80FB-4165-9932-1C545092A925}" destId="{56BC1D7C-CF95-4D16-A066-B7BE35CDECC8}" srcOrd="1" destOrd="0" presId="urn:microsoft.com/office/officeart/2005/8/layout/hierarchy1"/>
    <dgm:cxn modelId="{455A3FE4-E2CC-49D6-89FD-A967CE8B15C4}" type="presParOf" srcId="{BD59F9A0-847E-4113-8E9F-9710CB9206B2}" destId="{F9C05EAC-A884-4168-8FCA-40C0BCD0D45B}" srcOrd="1" destOrd="0" presId="urn:microsoft.com/office/officeart/2005/8/layout/hierarchy1"/>
    <dgm:cxn modelId="{CDEDAB5C-24FC-4775-9E13-617301A1C5AF}" type="presParOf" srcId="{F9C05EAC-A884-4168-8FCA-40C0BCD0D45B}" destId="{D21F1993-57C5-446A-88A7-6ED4BF1C1F00}" srcOrd="0" destOrd="0" presId="urn:microsoft.com/office/officeart/2005/8/layout/hierarchy1"/>
    <dgm:cxn modelId="{C7E314C2-BAE6-4173-9DDE-4EF45AD5ED7E}" type="presParOf" srcId="{F9C05EAC-A884-4168-8FCA-40C0BCD0D45B}" destId="{4956C1B4-A537-4A1B-A656-CF3476D3BB27}" srcOrd="1" destOrd="0" presId="urn:microsoft.com/office/officeart/2005/8/layout/hierarchy1"/>
    <dgm:cxn modelId="{E734EBE7-71BE-4A40-9FEC-EB7A80C4FA8C}" type="presParOf" srcId="{4956C1B4-A537-4A1B-A656-CF3476D3BB27}" destId="{3943C740-CDE3-4DA9-8648-32ECD4548F9A}" srcOrd="0" destOrd="0" presId="urn:microsoft.com/office/officeart/2005/8/layout/hierarchy1"/>
    <dgm:cxn modelId="{2099DC48-E1CC-4B4C-8DFE-72D03D710F74}" type="presParOf" srcId="{3943C740-CDE3-4DA9-8648-32ECD4548F9A}" destId="{B6A31687-352D-467E-9D68-DBA7B272414D}" srcOrd="0" destOrd="0" presId="urn:microsoft.com/office/officeart/2005/8/layout/hierarchy1"/>
    <dgm:cxn modelId="{8E7DFA3D-8724-48A2-A753-F784D6CBB996}" type="presParOf" srcId="{3943C740-CDE3-4DA9-8648-32ECD4548F9A}" destId="{F936EE8D-3D08-4D40-9EF2-5E8BEA6BEE57}" srcOrd="1" destOrd="0" presId="urn:microsoft.com/office/officeart/2005/8/layout/hierarchy1"/>
    <dgm:cxn modelId="{180AE300-D70C-462A-9699-61683133585C}" type="presParOf" srcId="{4956C1B4-A537-4A1B-A656-CF3476D3BB27}" destId="{41F4FBB7-F063-4CDE-923F-B793A1C56956}" srcOrd="1" destOrd="0" presId="urn:microsoft.com/office/officeart/2005/8/layout/hierarchy1"/>
    <dgm:cxn modelId="{50386E97-1822-44D2-866B-DEC63419B528}" type="presParOf" srcId="{F9C05EAC-A884-4168-8FCA-40C0BCD0D45B}" destId="{239165BF-65CD-4AF2-91C1-2714CC3B2DF8}" srcOrd="2" destOrd="0" presId="urn:microsoft.com/office/officeart/2005/8/layout/hierarchy1"/>
    <dgm:cxn modelId="{6AC23D91-7FCB-4902-8735-4B6AD95A062F}" type="presParOf" srcId="{F9C05EAC-A884-4168-8FCA-40C0BCD0D45B}" destId="{C90CA334-85A0-4F8D-BBE7-3791CA481BBB}" srcOrd="3" destOrd="0" presId="urn:microsoft.com/office/officeart/2005/8/layout/hierarchy1"/>
    <dgm:cxn modelId="{F030B6A3-C215-424A-B5FA-CBEA6F2E0EC0}" type="presParOf" srcId="{C90CA334-85A0-4F8D-BBE7-3791CA481BBB}" destId="{6952E732-3E0C-49ED-97C3-0DFEE52D76DB}" srcOrd="0" destOrd="0" presId="urn:microsoft.com/office/officeart/2005/8/layout/hierarchy1"/>
    <dgm:cxn modelId="{706479DB-6F74-438E-8EFE-2FFFE0875A71}" type="presParOf" srcId="{6952E732-3E0C-49ED-97C3-0DFEE52D76DB}" destId="{0FC22570-B946-4278-AD42-0D9BD85F4435}" srcOrd="0" destOrd="0" presId="urn:microsoft.com/office/officeart/2005/8/layout/hierarchy1"/>
    <dgm:cxn modelId="{A1141F4E-E492-4B26-B5DB-38C1B6535AB7}" type="presParOf" srcId="{6952E732-3E0C-49ED-97C3-0DFEE52D76DB}" destId="{2F36D0E3-47D1-459C-8F08-B0005B9B1A17}" srcOrd="1" destOrd="0" presId="urn:microsoft.com/office/officeart/2005/8/layout/hierarchy1"/>
    <dgm:cxn modelId="{F376C33E-8B9D-42DE-80CF-94238E6483A2}" type="presParOf" srcId="{C90CA334-85A0-4F8D-BBE7-3791CA481BBB}" destId="{9292683A-2856-4C37-8B40-802D8D2E7B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11A575-1158-46F6-84BD-C59E6D5883E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C12BE81-1545-446D-A5CA-58F1FFFB789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sz="2000" baseline="0" dirty="0">
            <a:latin typeface="SimSun" pitchFamily="2" charset="-122"/>
            <a:ea typeface="ヒラギノ角ゴ Pro W3"/>
          </a:endParaRPr>
        </a:p>
      </dgm:t>
    </dgm:pt>
    <dgm:pt modelId="{4ACDDAA4-45C9-49B7-892B-5E5A8F62A597}" type="parTrans" cxnId="{E1BA26F9-0A15-4AF5-B3EF-70226F5683F0}">
      <dgm:prSet/>
      <dgm:spPr/>
      <dgm:t>
        <a:bodyPr/>
        <a:lstStyle/>
        <a:p>
          <a:endParaRPr lang="en-GB"/>
        </a:p>
      </dgm:t>
    </dgm:pt>
    <dgm:pt modelId="{C33F7C07-FDE6-46D8-B4F0-AB37AA8FF456}" type="sibTrans" cxnId="{E1BA26F9-0A15-4AF5-B3EF-70226F5683F0}">
      <dgm:prSet/>
      <dgm:spPr/>
      <dgm:t>
        <a:bodyPr/>
        <a:lstStyle/>
        <a:p>
          <a:endParaRPr lang="en-GB"/>
        </a:p>
      </dgm:t>
    </dgm:pt>
    <dgm:pt modelId="{53B5A1D5-B98F-4AAC-9196-3D8DE170F47B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sz="3200" dirty="0"/>
        </a:p>
      </dgm:t>
    </dgm:pt>
    <dgm:pt modelId="{2B81B6BA-D770-4615-BCD8-15D857C0EF55}" type="parTrans" cxnId="{416F12F8-C625-40A0-A014-46AE02ADB781}">
      <dgm:prSet/>
      <dgm:spPr/>
      <dgm:t>
        <a:bodyPr/>
        <a:lstStyle/>
        <a:p>
          <a:endParaRPr lang="en-GB"/>
        </a:p>
      </dgm:t>
    </dgm:pt>
    <dgm:pt modelId="{0E8A607A-142E-4133-9D9A-9F68A1BB2055}" type="sibTrans" cxnId="{416F12F8-C625-40A0-A014-46AE02ADB781}">
      <dgm:prSet/>
      <dgm:spPr/>
      <dgm:t>
        <a:bodyPr/>
        <a:lstStyle/>
        <a:p>
          <a:endParaRPr lang="en-GB"/>
        </a:p>
      </dgm:t>
    </dgm:pt>
    <dgm:pt modelId="{C136680F-CE16-4F3D-A478-19D8EA763450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FF4B6550-A1F5-40B1-ACC8-9C17AC48648C}" type="parTrans" cxnId="{63A384DA-6723-4C68-B8DF-8A74A9D2C018}">
      <dgm:prSet/>
      <dgm:spPr/>
      <dgm:t>
        <a:bodyPr/>
        <a:lstStyle/>
        <a:p>
          <a:endParaRPr lang="en-GB"/>
        </a:p>
      </dgm:t>
    </dgm:pt>
    <dgm:pt modelId="{DE295EFB-15A3-4DB2-9E93-8DC7C56B4928}" type="sibTrans" cxnId="{63A384DA-6723-4C68-B8DF-8A74A9D2C018}">
      <dgm:prSet/>
      <dgm:spPr/>
      <dgm:t>
        <a:bodyPr/>
        <a:lstStyle/>
        <a:p>
          <a:endParaRPr lang="en-GB"/>
        </a:p>
      </dgm:t>
    </dgm:pt>
    <dgm:pt modelId="{F2C7FE0A-327F-4C6B-814C-4614B931FBF5}">
      <dgm:prSet custT="1"/>
      <dgm:spPr/>
      <dgm:t>
        <a:bodyPr/>
        <a:lstStyle/>
        <a:p>
          <a:endParaRPr lang="nl-BE" sz="1400" dirty="0" smtClean="0"/>
        </a:p>
        <a:p>
          <a:endParaRPr lang="nl-BE" sz="1400" dirty="0" smtClean="0"/>
        </a:p>
        <a:p>
          <a:r>
            <a:rPr lang="nl-BE" altLang="zh-CN" sz="3200" b="1" dirty="0" err="1" smtClean="0">
              <a:solidFill>
                <a:schemeClr val="accent6">
                  <a:lumMod val="75000"/>
                </a:schemeClr>
              </a:solidFill>
            </a:rPr>
            <a:t>Grazie</a:t>
          </a:r>
          <a:endParaRPr lang="nl-BE" altLang="zh-CN" sz="3200" b="1" dirty="0" smtClean="0">
            <a:solidFill>
              <a:schemeClr val="accent6">
                <a:lumMod val="75000"/>
              </a:schemeClr>
            </a:solidFill>
          </a:endParaRPr>
        </a:p>
        <a:p>
          <a:r>
            <a:rPr lang="nl-BE" altLang="zh-CN" sz="3200" b="1" dirty="0" smtClean="0">
              <a:solidFill>
                <a:schemeClr val="accent6">
                  <a:lumMod val="75000"/>
                </a:schemeClr>
              </a:solidFill>
            </a:rPr>
            <a:t>Merci</a:t>
          </a:r>
        </a:p>
        <a:p>
          <a:r>
            <a:rPr lang="nl-BE" altLang="zh-CN" sz="3200" b="1" dirty="0" smtClean="0">
              <a:solidFill>
                <a:schemeClr val="accent6">
                  <a:lumMod val="75000"/>
                </a:schemeClr>
              </a:solidFill>
            </a:rPr>
            <a:t>Bedankt</a:t>
          </a:r>
        </a:p>
        <a:p>
          <a:r>
            <a:rPr lang="ar-AE" sz="3200" b="1" dirty="0" smtClean="0">
              <a:solidFill>
                <a:schemeClr val="accent6">
                  <a:lumMod val="75000"/>
                </a:schemeClr>
              </a:solidFill>
            </a:rPr>
            <a:t>شكرا</a:t>
          </a:r>
          <a:endParaRPr lang="nl-BE" sz="3200" b="1" dirty="0" smtClean="0">
            <a:solidFill>
              <a:schemeClr val="accent6">
                <a:lumMod val="75000"/>
              </a:schemeClr>
            </a:solidFill>
          </a:endParaRPr>
        </a:p>
        <a:p>
          <a:r>
            <a:rPr lang="zh-CN" sz="3200" b="1" dirty="0" smtClean="0">
              <a:solidFill>
                <a:schemeClr val="accent6">
                  <a:lumMod val="75000"/>
                </a:schemeClr>
              </a:solidFill>
            </a:rPr>
            <a:t>谢谢</a:t>
          </a:r>
          <a:endParaRPr lang="nl-BE" altLang="zh-CN" sz="3200" b="1" dirty="0" smtClean="0">
            <a:solidFill>
              <a:schemeClr val="accent6">
                <a:lumMod val="75000"/>
              </a:schemeClr>
            </a:solidFill>
          </a:endParaRPr>
        </a:p>
        <a:p>
          <a:r>
            <a:rPr lang="sw-KE" sz="3200" dirty="0" smtClean="0">
              <a:solidFill>
                <a:schemeClr val="accent6">
                  <a:lumMod val="75000"/>
                </a:schemeClr>
              </a:solidFill>
            </a:rPr>
            <a:t>asante</a:t>
          </a:r>
          <a:endParaRPr lang="nl-BE" sz="3200" b="1" dirty="0" smtClean="0">
            <a:solidFill>
              <a:schemeClr val="accent6">
                <a:lumMod val="75000"/>
              </a:schemeClr>
            </a:solidFill>
          </a:endParaRPr>
        </a:p>
        <a:p>
          <a:endParaRPr lang="en-GB" sz="1400" b="1" dirty="0"/>
        </a:p>
      </dgm:t>
    </dgm:pt>
    <dgm:pt modelId="{FA59B8C6-147D-4F61-A23E-611881A76C6B}" type="parTrans" cxnId="{6BFE9A02-0716-4896-A0AE-C8EE110330E4}">
      <dgm:prSet/>
      <dgm:spPr/>
      <dgm:t>
        <a:bodyPr/>
        <a:lstStyle/>
        <a:p>
          <a:endParaRPr lang="en-GB"/>
        </a:p>
      </dgm:t>
    </dgm:pt>
    <dgm:pt modelId="{067A449B-28D4-4413-BC25-2E7B7D9ECC57}" type="sibTrans" cxnId="{6BFE9A02-0716-4896-A0AE-C8EE110330E4}">
      <dgm:prSet/>
      <dgm:spPr/>
      <dgm:t>
        <a:bodyPr/>
        <a:lstStyle/>
        <a:p>
          <a:endParaRPr lang="en-GB"/>
        </a:p>
      </dgm:t>
    </dgm:pt>
    <dgm:pt modelId="{72E44A0D-F0AB-42D8-BA8C-AC26892B2830}" type="pres">
      <dgm:prSet presAssocID="{BF11A575-1158-46F6-84BD-C59E6D5883EE}" presName="compositeShape" presStyleCnt="0">
        <dgm:presLayoutVars>
          <dgm:chMax val="7"/>
          <dgm:dir/>
          <dgm:resizeHandles val="exact"/>
        </dgm:presLayoutVars>
      </dgm:prSet>
      <dgm:spPr/>
    </dgm:pt>
    <dgm:pt modelId="{336CB5D1-44C4-4D5C-8FE2-9C1A20E04E23}" type="pres">
      <dgm:prSet presAssocID="{EC12BE81-1545-446D-A5CA-58F1FFFB7894}" presName="circ1" presStyleLbl="vennNode1" presStyleIdx="0" presStyleCnt="4"/>
      <dgm:spPr/>
      <dgm:t>
        <a:bodyPr/>
        <a:lstStyle/>
        <a:p>
          <a:endParaRPr lang="en-GB"/>
        </a:p>
      </dgm:t>
    </dgm:pt>
    <dgm:pt modelId="{7EEA698B-0E7E-4BD7-90EE-7D987F38B55A}" type="pres">
      <dgm:prSet presAssocID="{EC12BE81-1545-446D-A5CA-58F1FFFB789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C5B46F-0BB7-44D3-904B-6791FEB8B466}" type="pres">
      <dgm:prSet presAssocID="{F2C7FE0A-327F-4C6B-814C-4614B931FBF5}" presName="circ2" presStyleLbl="vennNode1" presStyleIdx="1" presStyleCnt="4" custScaleX="204511" custLinFactNeighborX="7530" custLinFactNeighborY="-2208"/>
      <dgm:spPr/>
      <dgm:t>
        <a:bodyPr/>
        <a:lstStyle/>
        <a:p>
          <a:endParaRPr lang="en-GB"/>
        </a:p>
      </dgm:t>
    </dgm:pt>
    <dgm:pt modelId="{3AB7D7DE-8422-46E1-88E2-E64D6A49C547}" type="pres">
      <dgm:prSet presAssocID="{F2C7FE0A-327F-4C6B-814C-4614B931FBF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8E3B60-E1C5-4FE2-906E-8D62A915C680}" type="pres">
      <dgm:prSet presAssocID="{53B5A1D5-B98F-4AAC-9196-3D8DE170F47B}" presName="circ3" presStyleLbl="vennNode1" presStyleIdx="2" presStyleCnt="4"/>
      <dgm:spPr/>
      <dgm:t>
        <a:bodyPr/>
        <a:lstStyle/>
        <a:p>
          <a:endParaRPr lang="en-GB"/>
        </a:p>
      </dgm:t>
    </dgm:pt>
    <dgm:pt modelId="{D31A7956-8459-431C-BA6A-2F06F45FA778}" type="pres">
      <dgm:prSet presAssocID="{53B5A1D5-B98F-4AAC-9196-3D8DE170F4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7D0384-BB3E-4939-AC30-B81B4EF4AEBB}" type="pres">
      <dgm:prSet presAssocID="{C136680F-CE16-4F3D-A478-19D8EA763450}" presName="circ4" presStyleLbl="vennNode1" presStyleIdx="3" presStyleCnt="4" custLinFactNeighborX="707" custLinFactNeighborY="-2208"/>
      <dgm:spPr/>
      <dgm:t>
        <a:bodyPr/>
        <a:lstStyle/>
        <a:p>
          <a:endParaRPr lang="en-GB"/>
        </a:p>
      </dgm:t>
    </dgm:pt>
    <dgm:pt modelId="{0D43C6A5-C6B4-43C4-BD04-C337F8EA9876}" type="pres">
      <dgm:prSet presAssocID="{C136680F-CE16-4F3D-A478-19D8EA76345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2B71CE-D517-4EEC-9F1B-9A36430ED9CE}" type="presOf" srcId="{F2C7FE0A-327F-4C6B-814C-4614B931FBF5}" destId="{3AB7D7DE-8422-46E1-88E2-E64D6A49C547}" srcOrd="1" destOrd="0" presId="urn:microsoft.com/office/officeart/2005/8/layout/venn1"/>
    <dgm:cxn modelId="{EF343255-C897-4B6D-895D-68B13C41E59C}" type="presOf" srcId="{EC12BE81-1545-446D-A5CA-58F1FFFB7894}" destId="{7EEA698B-0E7E-4BD7-90EE-7D987F38B55A}" srcOrd="1" destOrd="0" presId="urn:microsoft.com/office/officeart/2005/8/layout/venn1"/>
    <dgm:cxn modelId="{416F12F8-C625-40A0-A014-46AE02ADB781}" srcId="{BF11A575-1158-46F6-84BD-C59E6D5883EE}" destId="{53B5A1D5-B98F-4AAC-9196-3D8DE170F47B}" srcOrd="2" destOrd="0" parTransId="{2B81B6BA-D770-4615-BCD8-15D857C0EF55}" sibTransId="{0E8A607A-142E-4133-9D9A-9F68A1BB2055}"/>
    <dgm:cxn modelId="{3EBBEA8C-9DEB-49D9-99F3-36D9CE2556C4}" type="presOf" srcId="{EC12BE81-1545-446D-A5CA-58F1FFFB7894}" destId="{336CB5D1-44C4-4D5C-8FE2-9C1A20E04E23}" srcOrd="0" destOrd="0" presId="urn:microsoft.com/office/officeart/2005/8/layout/venn1"/>
    <dgm:cxn modelId="{284D7229-D1EF-41F8-BD7B-77ED67A210DB}" type="presOf" srcId="{C136680F-CE16-4F3D-A478-19D8EA763450}" destId="{C47D0384-BB3E-4939-AC30-B81B4EF4AEBB}" srcOrd="0" destOrd="0" presId="urn:microsoft.com/office/officeart/2005/8/layout/venn1"/>
    <dgm:cxn modelId="{911D5E04-C8EC-4852-B23C-AA3FE77A53E8}" type="presOf" srcId="{C136680F-CE16-4F3D-A478-19D8EA763450}" destId="{0D43C6A5-C6B4-43C4-BD04-C337F8EA9876}" srcOrd="1" destOrd="0" presId="urn:microsoft.com/office/officeart/2005/8/layout/venn1"/>
    <dgm:cxn modelId="{E1BA26F9-0A15-4AF5-B3EF-70226F5683F0}" srcId="{BF11A575-1158-46F6-84BD-C59E6D5883EE}" destId="{EC12BE81-1545-446D-A5CA-58F1FFFB7894}" srcOrd="0" destOrd="0" parTransId="{4ACDDAA4-45C9-49B7-892B-5E5A8F62A597}" sibTransId="{C33F7C07-FDE6-46D8-B4F0-AB37AA8FF456}"/>
    <dgm:cxn modelId="{4B920A92-25C3-482B-95EB-705B2793AC51}" type="presOf" srcId="{BF11A575-1158-46F6-84BD-C59E6D5883EE}" destId="{72E44A0D-F0AB-42D8-BA8C-AC26892B2830}" srcOrd="0" destOrd="0" presId="urn:microsoft.com/office/officeart/2005/8/layout/venn1"/>
    <dgm:cxn modelId="{6BFE9A02-0716-4896-A0AE-C8EE110330E4}" srcId="{BF11A575-1158-46F6-84BD-C59E6D5883EE}" destId="{F2C7FE0A-327F-4C6B-814C-4614B931FBF5}" srcOrd="1" destOrd="0" parTransId="{FA59B8C6-147D-4F61-A23E-611881A76C6B}" sibTransId="{067A449B-28D4-4413-BC25-2E7B7D9ECC57}"/>
    <dgm:cxn modelId="{A4E59041-169F-413A-B677-6068955BA50E}" type="presOf" srcId="{53B5A1D5-B98F-4AAC-9196-3D8DE170F47B}" destId="{7D8E3B60-E1C5-4FE2-906E-8D62A915C680}" srcOrd="0" destOrd="0" presId="urn:microsoft.com/office/officeart/2005/8/layout/venn1"/>
    <dgm:cxn modelId="{63A384DA-6723-4C68-B8DF-8A74A9D2C018}" srcId="{BF11A575-1158-46F6-84BD-C59E6D5883EE}" destId="{C136680F-CE16-4F3D-A478-19D8EA763450}" srcOrd="3" destOrd="0" parTransId="{FF4B6550-A1F5-40B1-ACC8-9C17AC48648C}" sibTransId="{DE295EFB-15A3-4DB2-9E93-8DC7C56B4928}"/>
    <dgm:cxn modelId="{D33BFB63-CE9C-486A-A5D1-EC086B625C70}" type="presOf" srcId="{53B5A1D5-B98F-4AAC-9196-3D8DE170F47B}" destId="{D31A7956-8459-431C-BA6A-2F06F45FA778}" srcOrd="1" destOrd="0" presId="urn:microsoft.com/office/officeart/2005/8/layout/venn1"/>
    <dgm:cxn modelId="{9FA4A628-A043-4208-B017-5508B6BA5797}" type="presOf" srcId="{F2C7FE0A-327F-4C6B-814C-4614B931FBF5}" destId="{AFC5B46F-0BB7-44D3-904B-6791FEB8B466}" srcOrd="0" destOrd="0" presId="urn:microsoft.com/office/officeart/2005/8/layout/venn1"/>
    <dgm:cxn modelId="{B998FB25-FF2C-44CB-92AA-DB92DB4EA7BF}" type="presParOf" srcId="{72E44A0D-F0AB-42D8-BA8C-AC26892B2830}" destId="{336CB5D1-44C4-4D5C-8FE2-9C1A20E04E23}" srcOrd="0" destOrd="0" presId="urn:microsoft.com/office/officeart/2005/8/layout/venn1"/>
    <dgm:cxn modelId="{9F0AE43B-AB37-4F08-800D-3CF52FC072FC}" type="presParOf" srcId="{72E44A0D-F0AB-42D8-BA8C-AC26892B2830}" destId="{7EEA698B-0E7E-4BD7-90EE-7D987F38B55A}" srcOrd="1" destOrd="0" presId="urn:microsoft.com/office/officeart/2005/8/layout/venn1"/>
    <dgm:cxn modelId="{1FB51B63-B4B7-4A93-BAC6-CB19334B4375}" type="presParOf" srcId="{72E44A0D-F0AB-42D8-BA8C-AC26892B2830}" destId="{AFC5B46F-0BB7-44D3-904B-6791FEB8B466}" srcOrd="2" destOrd="0" presId="urn:microsoft.com/office/officeart/2005/8/layout/venn1"/>
    <dgm:cxn modelId="{4B873654-0CB7-46F1-87AA-E2EEC12895B6}" type="presParOf" srcId="{72E44A0D-F0AB-42D8-BA8C-AC26892B2830}" destId="{3AB7D7DE-8422-46E1-88E2-E64D6A49C547}" srcOrd="3" destOrd="0" presId="urn:microsoft.com/office/officeart/2005/8/layout/venn1"/>
    <dgm:cxn modelId="{99A2273A-D8DA-4347-B592-17756756C606}" type="presParOf" srcId="{72E44A0D-F0AB-42D8-BA8C-AC26892B2830}" destId="{7D8E3B60-E1C5-4FE2-906E-8D62A915C680}" srcOrd="4" destOrd="0" presId="urn:microsoft.com/office/officeart/2005/8/layout/venn1"/>
    <dgm:cxn modelId="{3FC22ED9-CF64-4885-B275-9E957FCC0B9B}" type="presParOf" srcId="{72E44A0D-F0AB-42D8-BA8C-AC26892B2830}" destId="{D31A7956-8459-431C-BA6A-2F06F45FA778}" srcOrd="5" destOrd="0" presId="urn:microsoft.com/office/officeart/2005/8/layout/venn1"/>
    <dgm:cxn modelId="{B6A253FA-0FE8-4C07-ACF0-A6DCB052302D}" type="presParOf" srcId="{72E44A0D-F0AB-42D8-BA8C-AC26892B2830}" destId="{C47D0384-BB3E-4939-AC30-B81B4EF4AEBB}" srcOrd="6" destOrd="0" presId="urn:microsoft.com/office/officeart/2005/8/layout/venn1"/>
    <dgm:cxn modelId="{28CF688B-554B-461C-91C0-C4930BA1FEBF}" type="presParOf" srcId="{72E44A0D-F0AB-42D8-BA8C-AC26892B2830}" destId="{0D43C6A5-C6B4-43C4-BD04-C337F8EA9876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56DBF-1088-43F3-8A2E-D0A140DD9885}">
      <dsp:nvSpPr>
        <dsp:cNvPr id="0" name=""/>
        <dsp:cNvSpPr/>
      </dsp:nvSpPr>
      <dsp:spPr>
        <a:xfrm>
          <a:off x="0" y="0"/>
          <a:ext cx="5088294" cy="993501"/>
        </a:xfrm>
        <a:prstGeom prst="roundRect">
          <a:avLst>
            <a:gd name="adj" fmla="val 10000"/>
          </a:avLst>
        </a:prstGeom>
        <a:solidFill>
          <a:srgbClr val="62580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Finalizing the project by presenting the most relevant results with emphasis on activities during RP3</a:t>
          </a:r>
          <a:endParaRPr lang="en-US" sz="1600" kern="1200" dirty="0"/>
        </a:p>
      </dsp:txBody>
      <dsp:txXfrm>
        <a:off x="29099" y="29099"/>
        <a:ext cx="3932276" cy="935303"/>
      </dsp:txXfrm>
    </dsp:sp>
    <dsp:sp modelId="{E3B794B3-6964-4AB6-B3D6-97DC0A84A337}">
      <dsp:nvSpPr>
        <dsp:cNvPr id="0" name=""/>
        <dsp:cNvSpPr/>
      </dsp:nvSpPr>
      <dsp:spPr>
        <a:xfrm>
          <a:off x="426144" y="1174138"/>
          <a:ext cx="5088294" cy="993501"/>
        </a:xfrm>
        <a:prstGeom prst="roundRect">
          <a:avLst>
            <a:gd name="adj" fmla="val 10000"/>
          </a:avLst>
        </a:prstGeom>
        <a:solidFill>
          <a:srgbClr val="62580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Summarizing the lessons learned during the E-AGRI  implementation (positive &amp; negative)</a:t>
          </a:r>
          <a:endParaRPr lang="en-US" sz="1600" kern="1200" dirty="0"/>
        </a:p>
      </dsp:txBody>
      <dsp:txXfrm>
        <a:off x="455243" y="1203237"/>
        <a:ext cx="3958175" cy="935303"/>
      </dsp:txXfrm>
    </dsp:sp>
    <dsp:sp modelId="{8675E30E-F729-47EC-8D4F-3DB949376586}">
      <dsp:nvSpPr>
        <dsp:cNvPr id="0" name=""/>
        <dsp:cNvSpPr/>
      </dsp:nvSpPr>
      <dsp:spPr>
        <a:xfrm>
          <a:off x="845928" y="2348276"/>
          <a:ext cx="5088294" cy="993501"/>
        </a:xfrm>
        <a:prstGeom prst="roundRect">
          <a:avLst>
            <a:gd name="adj" fmla="val 10000"/>
          </a:avLst>
        </a:prstGeom>
        <a:solidFill>
          <a:srgbClr val="62580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Establishing an action list for the last 10 days of the project and the next 60 days of reporting (RP3 &amp; Final Report)</a:t>
          </a:r>
          <a:endParaRPr lang="en-US" sz="1600" kern="1200" dirty="0"/>
        </a:p>
      </dsp:txBody>
      <dsp:txXfrm>
        <a:off x="875027" y="2377375"/>
        <a:ext cx="3964535" cy="935303"/>
      </dsp:txXfrm>
    </dsp:sp>
    <dsp:sp modelId="{14BC19F6-9B58-461C-8CF1-BB57FCDD6E91}">
      <dsp:nvSpPr>
        <dsp:cNvPr id="0" name=""/>
        <dsp:cNvSpPr/>
      </dsp:nvSpPr>
      <dsp:spPr>
        <a:xfrm>
          <a:off x="1272073" y="3522415"/>
          <a:ext cx="5088294" cy="993501"/>
        </a:xfrm>
        <a:prstGeom prst="roundRect">
          <a:avLst>
            <a:gd name="adj" fmla="val 10000"/>
          </a:avLst>
        </a:prstGeom>
        <a:solidFill>
          <a:srgbClr val="62580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Discussing the wishful topics for a further collaboration</a:t>
          </a:r>
          <a:endParaRPr lang="en-US" sz="1600" kern="1200" dirty="0"/>
        </a:p>
      </dsp:txBody>
      <dsp:txXfrm>
        <a:off x="1301172" y="3551514"/>
        <a:ext cx="3958175" cy="935303"/>
      </dsp:txXfrm>
    </dsp:sp>
    <dsp:sp modelId="{AEB1EC1E-7F4B-4A58-86A8-52ABE633FBAD}">
      <dsp:nvSpPr>
        <dsp:cNvPr id="0" name=""/>
        <dsp:cNvSpPr/>
      </dsp:nvSpPr>
      <dsp:spPr>
        <a:xfrm>
          <a:off x="4442518" y="760932"/>
          <a:ext cx="645776" cy="6457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4587818" y="760932"/>
        <a:ext cx="355176" cy="485946"/>
      </dsp:txXfrm>
    </dsp:sp>
    <dsp:sp modelId="{2C507DB1-A7E5-47E6-8E7A-E6635A5DA81D}">
      <dsp:nvSpPr>
        <dsp:cNvPr id="0" name=""/>
        <dsp:cNvSpPr/>
      </dsp:nvSpPr>
      <dsp:spPr>
        <a:xfrm>
          <a:off x="4868662" y="1935070"/>
          <a:ext cx="645776" cy="6457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5013962" y="1935070"/>
        <a:ext cx="355176" cy="485946"/>
      </dsp:txXfrm>
    </dsp:sp>
    <dsp:sp modelId="{1CD55EFF-17A1-40DE-A498-A2156D119E0C}">
      <dsp:nvSpPr>
        <dsp:cNvPr id="0" name=""/>
        <dsp:cNvSpPr/>
      </dsp:nvSpPr>
      <dsp:spPr>
        <a:xfrm>
          <a:off x="5288447" y="3109208"/>
          <a:ext cx="645776" cy="6457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5433747" y="3109208"/>
        <a:ext cx="355176" cy="485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51C30-A8AE-47F5-9055-A5FD20C0C0E6}">
      <dsp:nvSpPr>
        <dsp:cNvPr id="0" name=""/>
        <dsp:cNvSpPr/>
      </dsp:nvSpPr>
      <dsp:spPr>
        <a:xfrm rot="16200000">
          <a:off x="-1184419" y="1185313"/>
          <a:ext cx="4696296" cy="232566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Achievement</a:t>
          </a:r>
          <a:endParaRPr lang="en-US" sz="2400" b="1" kern="1200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0000"/>
              </a:solidFill>
            </a:rPr>
            <a:t>Technological transfer</a:t>
          </a:r>
          <a:endParaRPr lang="en-US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0000"/>
              </a:solidFill>
            </a:rPr>
            <a:t>Capacity building</a:t>
          </a:r>
          <a:endParaRPr lang="en-US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0000"/>
              </a:solidFill>
            </a:rPr>
            <a:t>Networking</a:t>
          </a:r>
          <a:endParaRPr lang="en-US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0000"/>
              </a:solidFill>
            </a:rPr>
            <a:t>Policy making support</a:t>
          </a:r>
          <a:endParaRPr lang="en-US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0000"/>
              </a:solidFill>
            </a:rPr>
            <a:t>Liaising other EU projects</a:t>
          </a:r>
          <a:endParaRPr lang="en-US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0000"/>
              </a:solidFill>
            </a:rPr>
            <a:t>Scientific dissemination</a:t>
          </a:r>
          <a:endParaRPr lang="en-US" sz="16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 rot="5400000">
        <a:off x="895" y="939258"/>
        <a:ext cx="2325668" cy="2817778"/>
      </dsp:txXfrm>
    </dsp:sp>
    <dsp:sp modelId="{9340856F-5B2E-4B17-9E60-59CBEDC53876}">
      <dsp:nvSpPr>
        <dsp:cNvPr id="0" name=""/>
        <dsp:cNvSpPr/>
      </dsp:nvSpPr>
      <dsp:spPr>
        <a:xfrm rot="16200000">
          <a:off x="1315675" y="1185313"/>
          <a:ext cx="4696296" cy="232566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Finance</a:t>
          </a:r>
          <a:endParaRPr lang="en-US" sz="2400" b="1" kern="1200" dirty="0">
            <a:solidFill>
              <a:srgbClr val="0099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9900"/>
              </a:solidFill>
            </a:rPr>
            <a:t>Payment</a:t>
          </a:r>
          <a:endParaRPr lang="en-US" sz="2400" kern="1200" dirty="0">
            <a:solidFill>
              <a:srgbClr val="0099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9900"/>
              </a:solidFill>
            </a:rPr>
            <a:t>Cost claims</a:t>
          </a:r>
          <a:endParaRPr lang="en-US" sz="2400" kern="1200" dirty="0">
            <a:solidFill>
              <a:srgbClr val="009900"/>
            </a:solidFill>
          </a:endParaRPr>
        </a:p>
      </dsp:txBody>
      <dsp:txXfrm rot="5400000">
        <a:off x="2500989" y="939258"/>
        <a:ext cx="2325668" cy="2817778"/>
      </dsp:txXfrm>
    </dsp:sp>
    <dsp:sp modelId="{CB7A683E-F61D-4F94-A175-69061644F7AA}">
      <dsp:nvSpPr>
        <dsp:cNvPr id="0" name=""/>
        <dsp:cNvSpPr/>
      </dsp:nvSpPr>
      <dsp:spPr>
        <a:xfrm rot="16200000">
          <a:off x="3815769" y="1185313"/>
          <a:ext cx="4696296" cy="232566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99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Deliverables</a:t>
          </a:r>
          <a:endParaRPr lang="en-US" sz="2400" b="1" kern="1200" dirty="0">
            <a:solidFill>
              <a:srgbClr val="9966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996600"/>
              </a:solidFill>
            </a:rPr>
            <a:t>Due for Month30</a:t>
          </a:r>
          <a:endParaRPr lang="en-US" sz="2300" kern="1200" dirty="0">
            <a:solidFill>
              <a:srgbClr val="9966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996600"/>
              </a:solidFill>
            </a:rPr>
            <a:t>Due for Month31-36</a:t>
          </a:r>
          <a:endParaRPr lang="en-US" sz="2300" kern="1200" dirty="0">
            <a:solidFill>
              <a:srgbClr val="996600"/>
            </a:solidFill>
          </a:endParaRPr>
        </a:p>
      </dsp:txBody>
      <dsp:txXfrm rot="5400000">
        <a:off x="5001083" y="939258"/>
        <a:ext cx="2325668" cy="2817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165BF-65CD-4AF2-91C1-2714CC3B2DF8}">
      <dsp:nvSpPr>
        <dsp:cNvPr id="0" name=""/>
        <dsp:cNvSpPr/>
      </dsp:nvSpPr>
      <dsp:spPr>
        <a:xfrm>
          <a:off x="291256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159"/>
              </a:lnTo>
              <a:lnTo>
                <a:pt x="1489769" y="483159"/>
              </a:lnTo>
              <a:lnTo>
                <a:pt x="1489769" y="7089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F1993-57C5-446A-88A7-6ED4BF1C1F00}">
      <dsp:nvSpPr>
        <dsp:cNvPr id="0" name=""/>
        <dsp:cNvSpPr/>
      </dsp:nvSpPr>
      <dsp:spPr>
        <a:xfrm>
          <a:off x="142279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1489769" y="0"/>
              </a:moveTo>
              <a:lnTo>
                <a:pt x="1489769" y="483159"/>
              </a:lnTo>
              <a:lnTo>
                <a:pt x="0" y="483159"/>
              </a:lnTo>
              <a:lnTo>
                <a:pt x="0" y="7089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0BC63-20C2-4F0C-AB4A-7DAA48C610F8}">
      <dsp:nvSpPr>
        <dsp:cNvPr id="0" name=""/>
        <dsp:cNvSpPr/>
      </dsp:nvSpPr>
      <dsp:spPr>
        <a:xfrm>
          <a:off x="1693664" y="834"/>
          <a:ext cx="2437804" cy="15480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C1D7C-CF95-4D16-A066-B7BE35CDECC8}">
      <dsp:nvSpPr>
        <dsp:cNvPr id="0" name=""/>
        <dsp:cNvSpPr/>
      </dsp:nvSpPr>
      <dsp:spPr>
        <a:xfrm>
          <a:off x="1964531" y="258158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rgbClr val="000000"/>
              </a:solidFill>
              <a:latin typeface="Arial" pitchFamily="34" charset="0"/>
            </a:rPr>
            <a:t>The FP7 funding is composed of two procedures</a:t>
          </a:r>
          <a:endParaRPr lang="en-US" sz="1700" kern="1200" dirty="0"/>
        </a:p>
      </dsp:txBody>
      <dsp:txXfrm>
        <a:off x="2009871" y="303498"/>
        <a:ext cx="2347124" cy="1457325"/>
      </dsp:txXfrm>
    </dsp:sp>
    <dsp:sp modelId="{B6A31687-352D-467E-9D68-DBA7B272414D}">
      <dsp:nvSpPr>
        <dsp:cNvPr id="0" name=""/>
        <dsp:cNvSpPr/>
      </dsp:nvSpPr>
      <dsp:spPr>
        <a:xfrm>
          <a:off x="203894" y="2257835"/>
          <a:ext cx="2437804" cy="15480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6EE8D-3D08-4D40-9EF2-5E8BEA6BEE57}">
      <dsp:nvSpPr>
        <dsp:cNvPr id="0" name=""/>
        <dsp:cNvSpPr/>
      </dsp:nvSpPr>
      <dsp:spPr>
        <a:xfrm>
          <a:off x="474761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The pre-finance, a sort of advance or credits with</a:t>
          </a:r>
          <a:r>
            <a:rPr kumimoji="0" lang="en-US" sz="1700" b="0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assumption for theoretical amount of 1,618,000 EUR </a:t>
          </a:r>
          <a:endParaRPr lang="en-US" sz="1700" kern="1200" dirty="0"/>
        </a:p>
      </dsp:txBody>
      <dsp:txXfrm>
        <a:off x="520101" y="2560499"/>
        <a:ext cx="2347124" cy="1457325"/>
      </dsp:txXfrm>
    </dsp:sp>
    <dsp:sp modelId="{0FC22570-B946-4278-AD42-0D9BD85F4435}">
      <dsp:nvSpPr>
        <dsp:cNvPr id="0" name=""/>
        <dsp:cNvSpPr/>
      </dsp:nvSpPr>
      <dsp:spPr>
        <a:xfrm>
          <a:off x="3183433" y="2257835"/>
          <a:ext cx="2437804" cy="15480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6D0E3-47D1-459C-8F08-B0005B9B1A17}">
      <dsp:nvSpPr>
        <dsp:cNvPr id="0" name=""/>
        <dsp:cNvSpPr/>
      </dsp:nvSpPr>
      <dsp:spPr>
        <a:xfrm>
          <a:off x="3454300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Cost claims</a:t>
          </a:r>
          <a:r>
            <a:rPr kumimoji="0" lang="en-US" sz="1700" b="0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per RP with a maximum funding ceiling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700" b="0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The claims need to be approved</a:t>
          </a:r>
          <a:endParaRPr lang="en-US" sz="1700" kern="1200" dirty="0"/>
        </a:p>
      </dsp:txBody>
      <dsp:txXfrm>
        <a:off x="3499640" y="2560499"/>
        <a:ext cx="2347124" cy="1457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CB5D1-44C4-4D5C-8FE2-9C1A20E04E23}">
      <dsp:nvSpPr>
        <dsp:cNvPr id="0" name=""/>
        <dsp:cNvSpPr/>
      </dsp:nvSpPr>
      <dsp:spPr>
        <a:xfrm>
          <a:off x="1439207" y="40639"/>
          <a:ext cx="2113280" cy="21132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baseline="0" dirty="0">
            <a:latin typeface="SimSun" pitchFamily="2" charset="-122"/>
            <a:ea typeface="ヒラギノ角ゴ Pro W3"/>
          </a:endParaRPr>
        </a:p>
      </dsp:txBody>
      <dsp:txXfrm>
        <a:off x="1683047" y="325119"/>
        <a:ext cx="1625600" cy="670560"/>
      </dsp:txXfrm>
    </dsp:sp>
    <dsp:sp modelId="{AFC5B46F-0BB7-44D3-904B-6791FEB8B466}">
      <dsp:nvSpPr>
        <dsp:cNvPr id="0" name=""/>
        <dsp:cNvSpPr/>
      </dsp:nvSpPr>
      <dsp:spPr>
        <a:xfrm>
          <a:off x="1428752" y="928698"/>
          <a:ext cx="4321890" cy="2113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altLang="zh-CN" sz="3200" b="1" kern="1200" dirty="0" err="1" smtClean="0">
              <a:solidFill>
                <a:schemeClr val="accent6">
                  <a:lumMod val="75000"/>
                </a:schemeClr>
              </a:solidFill>
            </a:rPr>
            <a:t>Grazie</a:t>
          </a:r>
          <a:endParaRPr lang="nl-BE" altLang="zh-CN" sz="3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altLang="zh-CN" sz="3200" b="1" kern="1200" dirty="0" smtClean="0">
              <a:solidFill>
                <a:schemeClr val="accent6">
                  <a:lumMod val="75000"/>
                </a:schemeClr>
              </a:solidFill>
            </a:rPr>
            <a:t>Merci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altLang="zh-CN" sz="3200" b="1" kern="1200" dirty="0" smtClean="0">
              <a:solidFill>
                <a:schemeClr val="accent6">
                  <a:lumMod val="75000"/>
                </a:schemeClr>
              </a:solidFill>
            </a:rPr>
            <a:t>Bedankt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b="1" kern="1200" dirty="0" smtClean="0">
              <a:solidFill>
                <a:schemeClr val="accent6">
                  <a:lumMod val="75000"/>
                </a:schemeClr>
              </a:solidFill>
            </a:rPr>
            <a:t>شكرا</a:t>
          </a:r>
          <a:endParaRPr lang="nl-BE" sz="3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200" b="1" kern="1200" dirty="0" smtClean="0">
              <a:solidFill>
                <a:schemeClr val="accent6">
                  <a:lumMod val="75000"/>
                </a:schemeClr>
              </a:solidFill>
            </a:rPr>
            <a:t>谢谢</a:t>
          </a:r>
          <a:endParaRPr lang="nl-BE" altLang="zh-CN" sz="3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w-KE" sz="3200" kern="1200" dirty="0" smtClean="0">
              <a:solidFill>
                <a:schemeClr val="accent6">
                  <a:lumMod val="75000"/>
                </a:schemeClr>
              </a:solidFill>
            </a:rPr>
            <a:t>asante</a:t>
          </a:r>
          <a:endParaRPr lang="nl-BE" sz="3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/>
        </a:p>
      </dsp:txBody>
      <dsp:txXfrm>
        <a:off x="3755924" y="1172538"/>
        <a:ext cx="1662265" cy="1625600"/>
      </dsp:txXfrm>
    </dsp:sp>
    <dsp:sp modelId="{7D8E3B60-E1C5-4FE2-906E-8D62A915C680}">
      <dsp:nvSpPr>
        <dsp:cNvPr id="0" name=""/>
        <dsp:cNvSpPr/>
      </dsp:nvSpPr>
      <dsp:spPr>
        <a:xfrm>
          <a:off x="1439207" y="1910080"/>
          <a:ext cx="2113280" cy="21132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1683047" y="3068320"/>
        <a:ext cx="1625600" cy="670560"/>
      </dsp:txXfrm>
    </dsp:sp>
    <dsp:sp modelId="{C47D0384-BB3E-4939-AC30-B81B4EF4AEBB}">
      <dsp:nvSpPr>
        <dsp:cNvPr id="0" name=""/>
        <dsp:cNvSpPr/>
      </dsp:nvSpPr>
      <dsp:spPr>
        <a:xfrm>
          <a:off x="519428" y="928698"/>
          <a:ext cx="2113280" cy="211328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681988" y="1172538"/>
        <a:ext cx="812800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A474F-5ABD-4E2C-9476-C8E258F024C5}" type="datetimeFigureOut">
              <a:rPr lang="nl-BE" smtClean="0"/>
              <a:pPr/>
              <a:t>23/01/2014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15E1B-6EEF-4EA3-9566-C5781BEA05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5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341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54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54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54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54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54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200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20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54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200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207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207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96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5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82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54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54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5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54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5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1/23/2014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1/23/2014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emf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5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6058"/>
            <a:ext cx="2285984" cy="1233540"/>
          </a:xfrm>
          <a:prstGeom prst="rect">
            <a:avLst/>
          </a:prstGeom>
        </p:spPr>
      </p:pic>
      <p:pic>
        <p:nvPicPr>
          <p:cNvPr id="8" name="Picture 7" descr="Logo_E-AGRI_Definitief_Transparant_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5286388"/>
            <a:ext cx="1738312" cy="113100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5984" y="2786058"/>
            <a:ext cx="6429420" cy="121444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vert="horz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54003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Crop monitoring as an E-agriculture tool in developing countries (E-AGRI)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554003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7784" y="4509120"/>
            <a:ext cx="3515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 smtClean="0">
                <a:solidFill>
                  <a:srgbClr val="513D03"/>
                </a:solidFill>
                <a:latin typeface="Vivaldi" pitchFamily="66" charset="0"/>
              </a:rPr>
              <a:t>Overview and Management</a:t>
            </a:r>
            <a:endParaRPr lang="en-GB" sz="2800" b="1" dirty="0">
              <a:solidFill>
                <a:srgbClr val="513D03"/>
              </a:solidFill>
              <a:latin typeface="Vivaldi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3768" y="1052736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513D03"/>
                </a:solidFill>
              </a:rPr>
              <a:t>FP7 STREP Project </a:t>
            </a:r>
            <a:r>
              <a:rPr lang="en-GB" sz="2000" dirty="0" smtClean="0">
                <a:solidFill>
                  <a:srgbClr val="513D03"/>
                </a:solidFill>
              </a:rPr>
              <a:t>(GA 270351)</a:t>
            </a:r>
          </a:p>
          <a:p>
            <a:r>
              <a:rPr lang="en-GB" sz="2000" dirty="0" smtClean="0">
                <a:solidFill>
                  <a:srgbClr val="513D03"/>
                </a:solidFill>
              </a:rPr>
              <a:t>Final Meeting (2014-01-20)</a:t>
            </a:r>
            <a:endParaRPr lang="en-GB" sz="2000" dirty="0">
              <a:solidFill>
                <a:srgbClr val="513D03"/>
              </a:solidFill>
            </a:endParaRPr>
          </a:p>
        </p:txBody>
      </p:sp>
      <p:pic>
        <p:nvPicPr>
          <p:cNvPr id="7" name="Picture 6" descr="Copy of fp7-logo transparen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1052736"/>
            <a:ext cx="1011759" cy="729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57406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Achievements in dissemination: outreaches, networking and promoting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IMG_07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80947">
            <a:off x="1015012" y="1830752"/>
            <a:ext cx="2861424" cy="2188384"/>
          </a:xfrm>
          <a:prstGeom prst="rect">
            <a:avLst/>
          </a:prstGeom>
        </p:spPr>
      </p:pic>
      <p:pic>
        <p:nvPicPr>
          <p:cNvPr id="20" name="Picture 19" descr="pic_bat_M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4869160"/>
            <a:ext cx="3395603" cy="1819073"/>
          </a:xfrm>
          <a:prstGeom prst="rect">
            <a:avLst/>
          </a:prstGeom>
        </p:spPr>
      </p:pic>
      <p:pic>
        <p:nvPicPr>
          <p:cNvPr id="21" name="Picture 20" descr="GALLEGO-Javier_lar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25101" y="5689662"/>
            <a:ext cx="976768" cy="9967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81112"/>
            <a:ext cx="2987730" cy="199182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 rot="177699">
            <a:off x="4655417" y="1398407"/>
            <a:ext cx="3602398" cy="2154752"/>
            <a:chOff x="2573683" y="-197063"/>
            <a:chExt cx="2167401" cy="1403112"/>
          </a:xfrm>
        </p:grpSpPr>
        <p:sp>
          <p:nvSpPr>
            <p:cNvPr id="23" name="Rounded Rectangle 22"/>
            <p:cNvSpPr/>
            <p:nvPr/>
          </p:nvSpPr>
          <p:spPr>
            <a:xfrm>
              <a:off x="2573683" y="-197063"/>
              <a:ext cx="2167401" cy="1403112"/>
            </a:xfrm>
            <a:prstGeom prst="roundRect">
              <a:avLst/>
            </a:prstGeom>
            <a:blipFill rotWithShape="0">
              <a:blip r:embed="rId9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2642177" y="-128569"/>
              <a:ext cx="2030413" cy="12661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0" kern="1200" dirty="0"/>
            </a:p>
          </p:txBody>
        </p:sp>
      </p:grpSp>
      <p:pic>
        <p:nvPicPr>
          <p:cNvPr id="19" name="Picture 18" descr="IMG_174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133788">
            <a:off x="4436533" y="3439345"/>
            <a:ext cx="353619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88128" y="85855"/>
            <a:ext cx="65558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Achievement in : Policy Making Support </a:t>
            </a:r>
          </a:p>
          <a:p>
            <a:r>
              <a:rPr lang="en-US" sz="2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towards the Ministry of Agriculture by publishing forecasting bulletins</a:t>
            </a:r>
            <a:endParaRPr lang="en-US" sz="21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185">
            <a:off x="4969765" y="1660485"/>
            <a:ext cx="3098375" cy="4381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0279">
            <a:off x="740864" y="1668554"/>
            <a:ext cx="2996061" cy="423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1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67186" y="148583"/>
            <a:ext cx="648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Achievement in : Policy Making Support</a:t>
            </a:r>
          </a:p>
          <a:p>
            <a:r>
              <a:rPr lang="en-US" sz="2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towards the Directorate General of EC by promoting the foreground</a:t>
            </a:r>
            <a:endParaRPr lang="en-US" sz="2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42" name="Picture 3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021296" cy="481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8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67186" y="148583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Achievement in : liaising with other European projects (example of AGRICAB)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627313" y="1341438"/>
          <a:ext cx="3644900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341438"/>
                        <a:ext cx="3644900" cy="515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7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428828" y="237879"/>
            <a:ext cx="5577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Achievement: Scientific dissemination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 descr="First-InternationalConference on Geoinformatic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03015">
            <a:off x="468463" y="3812761"/>
            <a:ext cx="1899535" cy="267647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660728" y="1916832"/>
            <a:ext cx="3041837" cy="3528392"/>
            <a:chOff x="788163" y="1149016"/>
            <a:chExt cx="1885031" cy="1510620"/>
          </a:xfrm>
        </p:grpSpPr>
        <p:sp>
          <p:nvSpPr>
            <p:cNvPr id="13" name="Rounded Rectangle 12"/>
            <p:cNvSpPr/>
            <p:nvPr/>
          </p:nvSpPr>
          <p:spPr>
            <a:xfrm>
              <a:off x="788163" y="1149016"/>
              <a:ext cx="1885031" cy="1510620"/>
            </a:xfrm>
            <a:prstGeom prst="roundRect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861905" y="1222758"/>
              <a:ext cx="1737547" cy="1363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40" tIns="243840" rIns="243840" bIns="2438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400" kern="1200" dirty="0"/>
            </a:p>
          </p:txBody>
        </p:sp>
      </p:grpSp>
      <p:sp>
        <p:nvSpPr>
          <p:cNvPr id="23" name="Rounded Rectangle 4"/>
          <p:cNvSpPr/>
          <p:nvPr/>
        </p:nvSpPr>
        <p:spPr>
          <a:xfrm rot="2617533">
            <a:off x="3694391" y="2339710"/>
            <a:ext cx="1755218" cy="21785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3840" tIns="243840" rIns="243840" bIns="243840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400" kern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99">
            <a:off x="4987315" y="3167507"/>
            <a:ext cx="2723691" cy="331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65800" y="1271861"/>
            <a:ext cx="4387718" cy="1869107"/>
            <a:chOff x="4176462" y="3240356"/>
            <a:chExt cx="2113002" cy="1349185"/>
          </a:xfrm>
        </p:grpSpPr>
        <p:sp>
          <p:nvSpPr>
            <p:cNvPr id="19" name="Rounded Rectangle 18"/>
            <p:cNvSpPr/>
            <p:nvPr/>
          </p:nvSpPr>
          <p:spPr>
            <a:xfrm>
              <a:off x="4176462" y="3240356"/>
              <a:ext cx="2113002" cy="1349185"/>
            </a:xfrm>
            <a:prstGeom prst="roundRect">
              <a:avLst/>
            </a:prstGeom>
            <a:blipFill rotWithShape="0">
              <a:blip r:embed="rId8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4242324" y="3306218"/>
              <a:ext cx="1981278" cy="12174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6443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35801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Financial aspects: financial rules in FP7 projects</a:t>
            </a: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2939205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234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 smtClean="0"/>
              <a:t>dd</a:t>
            </a:r>
            <a:endParaRPr lang="en-GB" i="1" dirty="0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35801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Financial aspects: (pre-)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payment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status for E-AGRI</a:t>
            </a: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7510"/>
              </p:ext>
            </p:extLst>
          </p:nvPr>
        </p:nvGraphicFramePr>
        <p:xfrm>
          <a:off x="467544" y="1556792"/>
          <a:ext cx="8496943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/>
                <a:gridCol w="1224136"/>
                <a:gridCol w="1224136"/>
                <a:gridCol w="1152128"/>
                <a:gridCol w="1224136"/>
                <a:gridCol w="376429"/>
                <a:gridCol w="415659"/>
                <a:gridCol w="1080120"/>
                <a:gridCol w="1152127"/>
              </a:tblGrid>
              <a:tr h="21411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Total </a:t>
                      </a:r>
                      <a:br>
                        <a:rPr lang="en-US" sz="1600" u="none" strike="noStrike" noProof="0" dirty="0" smtClean="0">
                          <a:effectLst/>
                        </a:rPr>
                      </a:br>
                      <a:r>
                        <a:rPr lang="en-US" sz="1600" u="none" strike="noStrike" noProof="0" dirty="0" smtClean="0">
                          <a:effectLst/>
                        </a:rPr>
                        <a:t>budget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Pre-</a:t>
                      </a:r>
                      <a:br>
                        <a:rPr lang="en-US" sz="1600" u="none" strike="noStrike" noProof="0" dirty="0" smtClean="0">
                          <a:effectLst/>
                        </a:rPr>
                      </a:br>
                      <a:r>
                        <a:rPr lang="en-US" sz="1600" u="none" strike="noStrike" noProof="0" dirty="0" smtClean="0">
                          <a:effectLst/>
                        </a:rPr>
                        <a:t>financing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2nd </a:t>
                      </a:r>
                      <a:br>
                        <a:rPr lang="en-US" sz="1600" u="none" strike="noStrike" noProof="0" dirty="0" smtClean="0">
                          <a:effectLst/>
                        </a:rPr>
                      </a:br>
                      <a:r>
                        <a:rPr lang="en-US" sz="1600" u="none" strike="noStrike" noProof="0" dirty="0" smtClean="0">
                          <a:effectLst/>
                        </a:rPr>
                        <a:t>payment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Payment </a:t>
                      </a:r>
                      <a:br>
                        <a:rPr lang="en-US" sz="1600" u="none" strike="noStrike" noProof="0" dirty="0" smtClean="0">
                          <a:effectLst/>
                        </a:rPr>
                      </a:br>
                      <a:r>
                        <a:rPr lang="en-US" sz="1600" u="none" strike="noStrike" noProof="0" dirty="0" smtClean="0">
                          <a:effectLst/>
                        </a:rPr>
                        <a:t>(1+2)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last </a:t>
                      </a:r>
                      <a:br>
                        <a:rPr lang="en-US" sz="1600" u="none" strike="noStrike" noProof="0" dirty="0" smtClean="0">
                          <a:effectLst/>
                        </a:rPr>
                      </a:br>
                      <a:r>
                        <a:rPr lang="en-US" sz="1600" u="none" strike="noStrike" noProof="0" dirty="0" smtClean="0">
                          <a:effectLst/>
                        </a:rPr>
                        <a:t>payment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Budget GA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Transfer during RP1</a:t>
                      </a:r>
                      <a:r>
                        <a:rPr lang="en-US" sz="1600" u="none" strike="noStrike" baseline="30000" noProof="0" dirty="0" smtClean="0">
                          <a:effectLst/>
                        </a:rPr>
                        <a:t>(2)</a:t>
                      </a:r>
                      <a:endParaRPr lang="en-US" sz="1600" b="0" i="0" u="none" strike="noStrike" baseline="300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9309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VITO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383.751,00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185.479,65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 dirty="0">
                          <a:effectLst/>
                        </a:rPr>
                        <a:t>137651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 dirty="0">
                          <a:effectLst/>
                        </a:rPr>
                        <a:t>323.130,65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383.751,00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2509,86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9309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SDLO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281.407,00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136.013,38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47171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183.184,38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 dirty="0">
                          <a:effectLst/>
                        </a:rPr>
                        <a:t>281.407,00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9309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UMIL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209.920,00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101.461,33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54048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155.509,33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209.920,00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9309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sngStrike" dirty="0" smtClean="0">
                          <a:effectLst/>
                        </a:rPr>
                        <a:t>JRC</a:t>
                      </a:r>
                      <a:r>
                        <a:rPr lang="nl-BE" sz="1600" u="none" strike="sngStrike" baseline="30000" dirty="0" smtClean="0">
                          <a:effectLst/>
                        </a:rPr>
                        <a:t>(1)</a:t>
                      </a:r>
                      <a:endParaRPr lang="nl-BE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sngStrike">
                          <a:effectLst/>
                        </a:rPr>
                        <a:t>171.600,00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sngStrike">
                          <a:effectLst/>
                        </a:rPr>
                        <a:t>82.940,00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sngStrike" baseline="0" dirty="0">
                          <a:effectLst/>
                        </a:rPr>
                        <a:t>52401</a:t>
                      </a:r>
                      <a:endParaRPr lang="nl-BE" sz="16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sngStrike" baseline="0" dirty="0">
                          <a:effectLst/>
                        </a:rPr>
                        <a:t>135.341,00</a:t>
                      </a:r>
                      <a:endParaRPr lang="nl-BE" sz="16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sngStrike" baseline="0" dirty="0">
                          <a:effectLst/>
                        </a:rPr>
                        <a:t>171.600,00</a:t>
                      </a:r>
                      <a:endParaRPr lang="nl-BE" sz="16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9309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INRA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265.938,00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128.536,70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96428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224.964,70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265.938,00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 dirty="0">
                          <a:effectLst/>
                        </a:rPr>
                        <a:t>-678,25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9309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CAAS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129.158,00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 dirty="0">
                          <a:effectLst/>
                        </a:rPr>
                        <a:t>62.426,37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77562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139.988,37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129.158,00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9309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AIER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54.319,00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26.254,18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26856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53.110,18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54.319,00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9309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JAAS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52.364,00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25.309,27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21777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47.086,27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52.364,00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93095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KMD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69.543,00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33.612,45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13784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47.396,45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69.543,00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 dirty="0">
                          <a:effectLst/>
                        </a:rPr>
                        <a:t>-1831,61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93095"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 dirty="0">
                          <a:effectLst/>
                        </a:rPr>
                        <a:t>1.618.000,00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 dirty="0">
                          <a:effectLst/>
                        </a:rPr>
                        <a:t>782.033,33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 dirty="0">
                          <a:effectLst/>
                        </a:rPr>
                        <a:t>527678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 dirty="0">
                          <a:effectLst/>
                        </a:rPr>
                        <a:t>1.309.711,33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 dirty="0">
                          <a:effectLst/>
                        </a:rPr>
                        <a:t>1.618.000,00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3648" y="5445224"/>
            <a:ext cx="5526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1600" i="1" dirty="0" smtClean="0"/>
              <a:t>JRC, internal transfer within commission</a:t>
            </a:r>
          </a:p>
          <a:p>
            <a:pPr marL="342900" indent="-342900">
              <a:buAutoNum type="arabicParenBoth"/>
            </a:pPr>
            <a:r>
              <a:rPr lang="en-US" sz="1600" i="1" dirty="0" smtClean="0"/>
              <a:t>Costs paid by VITO for partners during the KO meeting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2720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 smtClean="0"/>
              <a:t>dd</a:t>
            </a:r>
            <a:endParaRPr lang="en-GB" i="1" dirty="0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35801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Financial aspects: cost claims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status for E-AGRI</a:t>
            </a: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02731"/>
              </p:ext>
            </p:extLst>
          </p:nvPr>
        </p:nvGraphicFramePr>
        <p:xfrm>
          <a:off x="1135100" y="1556792"/>
          <a:ext cx="6965291" cy="27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4652"/>
                <a:gridCol w="1080120"/>
                <a:gridCol w="1080120"/>
                <a:gridCol w="864096"/>
                <a:gridCol w="1746139"/>
                <a:gridCol w="99016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Requested </a:t>
                      </a:r>
                      <a:br>
                        <a:rPr lang="en-US" sz="1400" u="none" strike="noStrike" noProof="0" dirty="0" smtClean="0">
                          <a:effectLst/>
                        </a:rPr>
                      </a:br>
                      <a:r>
                        <a:rPr lang="en-US" sz="1400" u="none" strike="noStrike" noProof="0" dirty="0" smtClean="0">
                          <a:effectLst/>
                        </a:rPr>
                        <a:t>contributions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RP1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RP2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RP3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Budget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Remaining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VITO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137.841,00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147.328,00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    383.751,00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   98.582,00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SDLO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   47.171,00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   88.037,00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    281.407,00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146.199,00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 dirty="0" smtClean="0">
                          <a:effectLst/>
                        </a:rPr>
                        <a:t>UMIL </a:t>
                      </a:r>
                      <a:r>
                        <a:rPr lang="nl-BE" sz="1400" u="none" strike="noStrike" baseline="30000" dirty="0" smtClean="0">
                          <a:effectLst/>
                        </a:rPr>
                        <a:t>(2)</a:t>
                      </a:r>
                      <a:endParaRPr lang="nl-BE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   54.048,00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   71.521,00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    209.920,00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   84.351,00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sngStrike" dirty="0" smtClean="0">
                          <a:effectLst/>
                        </a:rPr>
                        <a:t>JRC </a:t>
                      </a:r>
                      <a:r>
                        <a:rPr lang="nl-BE" sz="1400" u="none" strike="noStrike" baseline="30000" dirty="0" smtClean="0">
                          <a:effectLst/>
                        </a:rPr>
                        <a:t>(2)</a:t>
                      </a:r>
                      <a:endParaRPr lang="nl-BE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 dirty="0">
                          <a:effectLst/>
                        </a:rPr>
                        <a:t>    52.401,00 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   18.602,00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    171.600,00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100.597,00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INRA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   96.428,00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119.259,00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    265.938,00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   50.251,00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 dirty="0" smtClean="0">
                          <a:effectLst/>
                        </a:rPr>
                        <a:t>CAAS</a:t>
                      </a:r>
                      <a:r>
                        <a:rPr lang="nl-BE" sz="1400" u="none" strike="noStrike" baseline="30000" dirty="0" smtClean="0">
                          <a:effectLst/>
                        </a:rPr>
                        <a:t> (1)</a:t>
                      </a:r>
                      <a:endParaRPr lang="nl-BE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   77.562,00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   51.596,00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    129.158,00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                  -  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AIER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   26.857,00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   27.450,00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      54.319,00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           12,00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JAAS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   21.777,00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   21.244,00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      52.364,00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     9.343,00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 dirty="0" smtClean="0">
                          <a:effectLst/>
                        </a:rPr>
                        <a:t>KMD </a:t>
                      </a:r>
                      <a:r>
                        <a:rPr lang="nl-BE" sz="1400" u="none" strike="noStrike" baseline="30000" dirty="0" smtClean="0">
                          <a:effectLst/>
                        </a:rPr>
                        <a:t>(1)</a:t>
                      </a:r>
                      <a:endParaRPr lang="nl-BE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   13.784,00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     5.021,00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      69.543,00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>
                          <a:effectLst/>
                        </a:rPr>
                        <a:t>    50.738,00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527.869,00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u="none" strike="noStrike">
                          <a:effectLst/>
                        </a:rPr>
                        <a:t> 550.058,00 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 1.618.000,00 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 dirty="0">
                          <a:effectLst/>
                        </a:rPr>
                        <a:t> 540.073,00 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664" y="5157192"/>
            <a:ext cx="5819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baseline="30000" dirty="0" smtClean="0"/>
              <a:t>(1) </a:t>
            </a:r>
            <a:r>
              <a:rPr lang="en-US" sz="1400" i="1" dirty="0" smtClean="0"/>
              <a:t>CAAS conducted the part of the activity in WP56 (1MM over 10MM), </a:t>
            </a:r>
          </a:p>
          <a:p>
            <a:r>
              <a:rPr lang="en-US" sz="1400" i="1" baseline="30000" dirty="0" smtClean="0"/>
              <a:t>(2) </a:t>
            </a:r>
            <a:r>
              <a:rPr lang="en-US" sz="1400" i="1" dirty="0" smtClean="0"/>
              <a:t>JRC and UMIL shared most of the work(?)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1158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0880" y="400746"/>
            <a:ext cx="6588224" cy="43204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Project deliverables: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due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 Month30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57784"/>
              </p:ext>
            </p:extLst>
          </p:nvPr>
        </p:nvGraphicFramePr>
        <p:xfrm>
          <a:off x="323528" y="1412776"/>
          <a:ext cx="6624734" cy="4843045"/>
        </p:xfrm>
        <a:graphic>
          <a:graphicData uri="http://schemas.openxmlformats.org/drawingml/2006/table">
            <a:tbl>
              <a:tblPr/>
              <a:tblGrid>
                <a:gridCol w="661646"/>
                <a:gridCol w="2899361"/>
                <a:gridCol w="406043"/>
                <a:gridCol w="793410"/>
                <a:gridCol w="238499"/>
                <a:gridCol w="541925"/>
                <a:gridCol w="541925"/>
                <a:gridCol w="541925"/>
              </a:tblGrid>
              <a:tr h="401465">
                <a:tc>
                  <a:txBody>
                    <a:bodyPr/>
                    <a:lstStyle/>
                    <a:p>
                      <a:pPr marL="3810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Calibri"/>
                          <a:ea typeface="SimSun"/>
                          <a:cs typeface="Times New Roman"/>
                        </a:rPr>
                        <a:t>Deliverable Number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Calibri"/>
                          <a:ea typeface="SimSun"/>
                          <a:cs typeface="Times New Roman"/>
                        </a:rPr>
                        <a:t>Deliverable</a:t>
                      </a:r>
                      <a:r>
                        <a:rPr lang="en-GB" sz="900" spc="5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 dirty="0">
                          <a:latin typeface="Calibri"/>
                          <a:ea typeface="SimSun"/>
                          <a:cs typeface="Times New Roman"/>
                        </a:rPr>
                        <a:t>Title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  <a:ea typeface="SimSun"/>
                          <a:cs typeface="Times New Roman"/>
                        </a:rPr>
                        <a:t>WP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2984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  <a:ea typeface="SimSun"/>
                          <a:cs typeface="Times New Roman"/>
                        </a:rPr>
                        <a:t>Responsible</a:t>
                      </a:r>
                      <a:r>
                        <a:rPr lang="en-GB" sz="900" spc="125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81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  <a:ea typeface="SimSun"/>
                          <a:cs typeface="Times New Roman"/>
                        </a:rPr>
                        <a:t>Nature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  <a:ea typeface="SimSun"/>
                          <a:cs typeface="Times New Roman"/>
                        </a:rPr>
                        <a:t>Dissemination</a:t>
                      </a:r>
                      <a:r>
                        <a:rPr lang="en-GB" sz="900" spc="25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latin typeface="Calibri"/>
                          <a:ea typeface="SimSun"/>
                          <a:cs typeface="Times New Roman"/>
                        </a:rPr>
                        <a:t>level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  <a:ea typeface="SimSun"/>
                          <a:cs typeface="Times New Roman"/>
                        </a:rPr>
                        <a:t>Delivery</a:t>
                      </a:r>
                      <a:r>
                        <a:rPr lang="en-GB" sz="900" spc="13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latin typeface="Calibri"/>
                          <a:ea typeface="SimSun"/>
                          <a:cs typeface="Times New Roman"/>
                        </a:rPr>
                        <a:t>date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nl-BE" sz="900" dirty="0" smtClean="0">
                          <a:latin typeface="Calibri"/>
                          <a:ea typeface="SimSun"/>
                          <a:cs typeface="Times New Roman"/>
                        </a:rPr>
                        <a:t>Status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67643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D21.1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Experimental Database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21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AIFER / Alterra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PP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43">
                <a:tc>
                  <a:txBody>
                    <a:bodyPr/>
                    <a:lstStyle/>
                    <a:p>
                      <a:pPr marL="3810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D21.2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Database</a:t>
                      </a:r>
                      <a:r>
                        <a:rPr lang="en-GB" sz="900" spc="1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Report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21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AIFER / </a:t>
                      </a:r>
                      <a:r>
                        <a:rPr lang="en-GB" sz="900" dirty="0" err="1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Alterra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nl-BE" sz="1200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nl-B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21">
                <a:tc>
                  <a:txBody>
                    <a:bodyPr/>
                    <a:lstStyle/>
                    <a:p>
                      <a:pPr marL="3810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D21.4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Statistical</a:t>
                      </a:r>
                      <a:r>
                        <a:rPr lang="en-GB" sz="900" spc="-8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Report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21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Alterra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8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D31.2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358140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Ground information database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JAAS/UMI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nl-BE" sz="900" dirty="0" smtClean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8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D32.2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343535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Databases for</a:t>
                      </a:r>
                      <a:r>
                        <a:rPr lang="en-GB" sz="900" spc="25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model parameters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UMI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nl-BE" sz="900" dirty="0" smtClean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D32.3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238125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Evaluation report</a:t>
                      </a:r>
                      <a:r>
                        <a:rPr lang="en-GB" sz="900" spc="24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on</a:t>
                      </a:r>
                      <a:r>
                        <a:rPr lang="en-GB" sz="900" spc="135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rice simulation </a:t>
                      </a:r>
                      <a:r>
                        <a:rPr lang="en-GB" sz="900" spc="3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at field</a:t>
                      </a:r>
                      <a:r>
                        <a:rPr lang="en-GB" sz="900" spc="25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level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UMI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nl-BE" sz="900" dirty="0" smtClean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D32.4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238125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Evaluation report</a:t>
                      </a:r>
                      <a:r>
                        <a:rPr lang="en-GB" sz="900" spc="24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on</a:t>
                      </a:r>
                      <a:r>
                        <a:rPr lang="en-GB" sz="900" spc="135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rice simulation </a:t>
                      </a:r>
                      <a:r>
                        <a:rPr lang="en-GB" sz="900" spc="3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on large</a:t>
                      </a:r>
                      <a:r>
                        <a:rPr lang="en-GB" sz="900" spc="245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area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UMI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nl-BE" sz="900" dirty="0" smtClean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8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D34.2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53035">
                        <a:lnSpc>
                          <a:spcPct val="102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Databases</a:t>
                      </a:r>
                      <a:r>
                        <a:rPr lang="en-GB" sz="900" spc="-2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for parameterisation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34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JRC/UMI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nl-BE" sz="900" dirty="0" smtClean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43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D34.3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Evaluation Report on</a:t>
                      </a:r>
                      <a:r>
                        <a:rPr lang="en-GB" sz="900" spc="135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wheat simulation </a:t>
                      </a:r>
                      <a:r>
                        <a:rPr lang="en-GB" sz="900" spc="3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at field</a:t>
                      </a:r>
                      <a:r>
                        <a:rPr lang="en-GB" sz="900" spc="25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level</a:t>
                      </a:r>
                      <a:r>
                        <a:rPr lang="en-GB" sz="900" spc="12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in Morocco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34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JRC/UMI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D34.4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04140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Evaluation report on</a:t>
                      </a:r>
                      <a:r>
                        <a:rPr lang="en-GB" sz="900" spc="135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wheat simulation </a:t>
                      </a:r>
                      <a:r>
                        <a:rPr lang="en-GB" sz="900" spc="3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at regional</a:t>
                      </a:r>
                      <a:r>
                        <a:rPr lang="en-GB" sz="900" spc="245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level</a:t>
                      </a:r>
                      <a:r>
                        <a:rPr lang="en-GB" sz="900" spc="12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in Morocco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34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JRC/UMI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95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D51.1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 smtClean="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  Segment </a:t>
                      </a:r>
                      <a:r>
                        <a:rPr lang="en-GB" sz="900" dirty="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sampling database (</a:t>
                      </a:r>
                      <a:r>
                        <a:rPr lang="en-GB" sz="900" dirty="0" err="1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Huaibei</a:t>
                      </a:r>
                      <a:r>
                        <a:rPr lang="en-GB" sz="900" dirty="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)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51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CAAS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D51.2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25908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Accuracy assessment report</a:t>
                      </a:r>
                      <a:r>
                        <a:rPr lang="en-GB" sz="900" spc="24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on the</a:t>
                      </a:r>
                      <a:r>
                        <a:rPr lang="en-GB" sz="900" spc="185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spatial extrapolation (Huaibei)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51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CAAS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PP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nl-BE" sz="900" dirty="0" smtClean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D52.1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88595">
                        <a:lnSpc>
                          <a:spcPct val="102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Databases on</a:t>
                      </a:r>
                      <a:r>
                        <a:rPr lang="en-GB" sz="900" spc="135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using</a:t>
                      </a:r>
                      <a:r>
                        <a:rPr lang="en-GB" sz="900" spc="7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different approaches (Huaibei)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52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CAAS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nl-BE" sz="900" dirty="0" smtClean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D52.2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61595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Report </a:t>
                      </a:r>
                      <a:r>
                        <a:rPr lang="en-GB" sz="900" spc="45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on</a:t>
                      </a:r>
                      <a:r>
                        <a:rPr lang="en-GB" sz="900" spc="135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the best </a:t>
                      </a:r>
                      <a:r>
                        <a:rPr lang="en-GB" sz="900" spc="5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approach for</a:t>
                      </a:r>
                      <a:r>
                        <a:rPr lang="en-GB" sz="900" spc="25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crop</a:t>
                      </a:r>
                      <a:r>
                        <a:rPr lang="en-GB" sz="900" spc="185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acreage assessment (Huaibei)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52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CAAS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RE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8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D53.1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3335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Segment sampling database</a:t>
                      </a:r>
                      <a:r>
                        <a:rPr lang="en-GB" sz="900" spc="-2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for Morocco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53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INRA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D53.2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224155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Report </a:t>
                      </a:r>
                      <a:r>
                        <a:rPr lang="en-GB" sz="900" spc="45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on accuracy assessment for</a:t>
                      </a:r>
                      <a:r>
                        <a:rPr lang="en-GB" sz="900" spc="25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the</a:t>
                      </a:r>
                      <a:r>
                        <a:rPr lang="en-GB" sz="900" spc="185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spatial extrapolation for Morocco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53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INRA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D54.1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88595">
                        <a:lnSpc>
                          <a:spcPct val="102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Datasets</a:t>
                      </a:r>
                      <a:r>
                        <a:rPr lang="en-GB" sz="900" spc="95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on area estimates using</a:t>
                      </a:r>
                      <a:r>
                        <a:rPr lang="en-GB" sz="900" spc="7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different approaches (Morocco)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54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INRA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D54.2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61595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Report </a:t>
                      </a:r>
                      <a:r>
                        <a:rPr lang="en-GB" sz="900" spc="45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on</a:t>
                      </a:r>
                      <a:r>
                        <a:rPr lang="en-GB" sz="900" spc="135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best approach</a:t>
                      </a:r>
                      <a:r>
                        <a:rPr lang="en-GB" sz="900" spc="-5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for crop acreage estimation in</a:t>
                      </a:r>
                      <a:r>
                        <a:rPr lang="en-GB" sz="900" spc="25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the region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54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INRA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RE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nl-BE" sz="900" dirty="0" smtClean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8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9900"/>
                          </a:solidFill>
                          <a:latin typeface="Calibri"/>
                          <a:ea typeface="SimSun"/>
                          <a:cs typeface="Times New Roman"/>
                        </a:rPr>
                        <a:t>D55.1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81610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9900"/>
                          </a:solidFill>
                          <a:latin typeface="Calibri"/>
                          <a:ea typeface="SimSun"/>
                          <a:cs typeface="Times New Roman"/>
                        </a:rPr>
                        <a:t>Accuracy and cost-efficiency report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9900"/>
                          </a:solidFill>
                          <a:latin typeface="Calibri"/>
                          <a:ea typeface="SimSun"/>
                          <a:cs typeface="Times New Roman"/>
                        </a:rPr>
                        <a:t>55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9900"/>
                          </a:solidFill>
                          <a:latin typeface="Calibri"/>
                          <a:ea typeface="SimSun"/>
                          <a:cs typeface="Times New Roman"/>
                        </a:rPr>
                        <a:t>VITO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9900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9900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99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8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D61.1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48260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Report</a:t>
                      </a:r>
                      <a:r>
                        <a:rPr lang="en-GB" sz="900" spc="3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on CGMS</a:t>
                      </a:r>
                      <a:r>
                        <a:rPr lang="en-GB" sz="900" spc="165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statistical toolbox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61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Alterra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0880" y="400746"/>
            <a:ext cx="6588224" cy="43204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Project deliverables: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due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Month31-36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715819"/>
              </p:ext>
            </p:extLst>
          </p:nvPr>
        </p:nvGraphicFramePr>
        <p:xfrm>
          <a:off x="467544" y="1340768"/>
          <a:ext cx="8064896" cy="5346342"/>
        </p:xfrm>
        <a:graphic>
          <a:graphicData uri="http://schemas.openxmlformats.org/drawingml/2006/table">
            <a:tbl>
              <a:tblPr/>
              <a:tblGrid>
                <a:gridCol w="1080120"/>
                <a:gridCol w="3479747"/>
                <a:gridCol w="626306"/>
                <a:gridCol w="375483"/>
                <a:gridCol w="997283"/>
                <a:gridCol w="713869"/>
                <a:gridCol w="792088"/>
              </a:tblGrid>
              <a:tr h="288032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Deliverable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Title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29845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Leader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1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Nat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Dissem</a:t>
                      </a:r>
                      <a:r>
                        <a:rPr lang="en-GB" sz="1400" spc="25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level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Delivery</a:t>
                      </a:r>
                      <a:r>
                        <a:rPr lang="en-GB" sz="1400" spc="13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Status</a:t>
                      </a:r>
                      <a:endParaRPr lang="nl-BE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9551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D10.1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9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Minutes</a:t>
                      </a:r>
                      <a:r>
                        <a:rPr lang="en-GB" sz="1200" spc="22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of</a:t>
                      </a:r>
                      <a:r>
                        <a:rPr lang="en-GB" sz="1200" spc="25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the project</a:t>
                      </a:r>
                      <a:r>
                        <a:rPr lang="en-GB" sz="1200" spc="245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meetings/ teleconferences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1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D10.2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041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Periodic </a:t>
                      </a:r>
                      <a:r>
                        <a:rPr lang="en-GB" sz="1200" spc="4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activity reports</a:t>
                      </a:r>
                      <a:r>
                        <a:rPr lang="en-GB" sz="1200" spc="-95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and financial statements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1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D10.3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2876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Final</a:t>
                      </a:r>
                      <a:r>
                        <a:rPr lang="en-GB" sz="1200" spc="13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activity report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1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D10.4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Audit</a:t>
                      </a:r>
                      <a:r>
                        <a:rPr lang="en-GB" sz="1200" spc="25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certificates(or</a:t>
                      </a:r>
                      <a:r>
                        <a:rPr lang="en-GB" sz="1200" spc="7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Evaluation)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1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D22.3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2241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Adapted CGMS</a:t>
                      </a:r>
                      <a:r>
                        <a:rPr lang="en-GB" sz="1200" spc="165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model for</a:t>
                      </a:r>
                      <a:r>
                        <a:rPr lang="en-GB" sz="1200" spc="25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regional application</a:t>
                      </a:r>
                      <a:r>
                        <a:rPr lang="en-GB" sz="1200" spc="5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in Morocco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u="sng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endParaRPr lang="nl-BE" sz="1200" b="1" i="1" u="sng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PP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33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1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D22.4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885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Report of</a:t>
                      </a:r>
                      <a:r>
                        <a:rPr lang="en-GB" sz="1200" spc="24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CGMS adaptation</a:t>
                      </a:r>
                      <a:r>
                        <a:rPr lang="en-GB" sz="1200" spc="-5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in Morocco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33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1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D23.3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Adapted CGMS model for regional application in Anhui, China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u="sng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endParaRPr lang="nl-BE" sz="1200" b="1" i="1" u="sng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33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1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D23.4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Report for CGMS adaptation in Morocco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33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1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D24.1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Piloting report for Anhui, China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1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D25.1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Piloting report for Morocco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1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D33.1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Assessment report on the BioMA platform  for rice monitoring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33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nl-BE" sz="1200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nl-BE" sz="1200" dirty="0" smtClean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1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D33.2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Assessment report on multi-model approach for rice monitoring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1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D33.3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Evaluation report on integration of RS data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1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D33.4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Guide of BioMA platform for local rice monitoring application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trike="sngStrike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 3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u="sng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O</a:t>
                      </a:r>
                      <a:endParaRPr lang="nl-BE" sz="1200" b="1" i="1" u="sng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PP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1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D35.1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Assessment report on BioMA application in Morocco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5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59832" y="476672"/>
            <a:ext cx="5072130" cy="478976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Objectives for this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inal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eeting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284603"/>
              </p:ext>
            </p:extLst>
          </p:nvPr>
        </p:nvGraphicFramePr>
        <p:xfrm>
          <a:off x="1524000" y="1396999"/>
          <a:ext cx="6360368" cy="4515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418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0880" y="400746"/>
            <a:ext cx="6588224" cy="43204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Project deliverables: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due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Month31-36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050787"/>
              </p:ext>
            </p:extLst>
          </p:nvPr>
        </p:nvGraphicFramePr>
        <p:xfrm>
          <a:off x="395536" y="1384914"/>
          <a:ext cx="7128792" cy="5045748"/>
        </p:xfrm>
        <a:graphic>
          <a:graphicData uri="http://schemas.openxmlformats.org/drawingml/2006/table">
            <a:tbl>
              <a:tblPr/>
              <a:tblGrid>
                <a:gridCol w="576064"/>
                <a:gridCol w="4680520"/>
                <a:gridCol w="288032"/>
                <a:gridCol w="288032"/>
                <a:gridCol w="432048"/>
                <a:gridCol w="360040"/>
                <a:gridCol w="504056"/>
              </a:tblGrid>
              <a:tr h="375420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D35.2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Assessment report on the multi-model approach for wheat monitoring and yield forecasting in Morocco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3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D35.3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Evaluation Report on the integration of RS data  in BioMA models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3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D35.4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Guide of BioMA platform for local wheat monitoring application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u="sng" dirty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O</a:t>
                      </a:r>
                      <a:endParaRPr lang="nl-BE" sz="1200" b="1" i="1" u="sng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PP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8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3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D42.1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Databases of bio-physical variables NDVI, fAPAR, DMP (optionally VPI)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u="sng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O</a:t>
                      </a:r>
                      <a:endParaRPr lang="nl-BE" sz="1200" b="1" i="1" u="sng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CO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34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3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D42.2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RUM databases at county,  district or province levels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u="sng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O</a:t>
                      </a:r>
                      <a:endParaRPr lang="nl-BE" sz="1200" b="1" i="1" u="sng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CO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34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3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D43.1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Database containing NDVI or DMP and wheat  statistics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RE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20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D43.2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Empirical models to forecast wheat yield from NDVI, at both national and provincial levels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u="sng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endParaRPr lang="nl-BE" sz="1200" b="1" i="1" u="sng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RE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20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D44.1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Wheat  yield prediction models for each of six districts on the HUAIBEI plain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u="sng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endParaRPr lang="nl-BE" sz="1200" b="1" i="1" u="sng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RE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3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D56.1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Report  on the best  practice of crop area estimation in Kenya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3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D62.1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Piloting and workshop report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3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D71.1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Report on the CGMS workshop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3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365F9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D71.2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365F9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Report on the BioMA workshop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365F9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365F9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365F9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365F9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365F91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3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D71.3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Report on the workshop over yield prediction based on RS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3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D71.4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Operational plans  for two study regions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3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D72.1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Report on E agriculture workshop and training on remote sensing</a:t>
                      </a:r>
                      <a:endParaRPr lang="nl-BE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E36C0A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nl-BE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35801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RP3 reporting: the scheme to be included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-32551" y="4439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142984"/>
            <a:ext cx="557216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35801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RP3 reporting: the UOR to be included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-32551" y="4439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50384"/>
              </p:ext>
            </p:extLst>
          </p:nvPr>
        </p:nvGraphicFramePr>
        <p:xfrm>
          <a:off x="1193079" y="1988840"/>
          <a:ext cx="7105597" cy="31701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92133"/>
                <a:gridCol w="913424"/>
                <a:gridCol w="270843"/>
                <a:gridCol w="592133"/>
                <a:gridCol w="592133"/>
                <a:gridCol w="592133"/>
                <a:gridCol w="592133"/>
                <a:gridCol w="592133"/>
                <a:gridCol w="592133"/>
                <a:gridCol w="592133"/>
                <a:gridCol w="592133"/>
                <a:gridCol w="592133"/>
              </a:tblGrid>
              <a:tr h="225223">
                <a:tc gridSpan="12">
                  <a:txBody>
                    <a:bodyPr/>
                    <a:lstStyle/>
                    <a:p>
                      <a:pPr marL="1206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GB" sz="1200" spc="-10" dirty="0">
                          <a:effectLst/>
                        </a:rPr>
                        <a:t>TABLE</a:t>
                      </a:r>
                      <a:r>
                        <a:rPr lang="en-GB" sz="1200" spc="8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4.1. </a:t>
                      </a:r>
                      <a:r>
                        <a:rPr lang="en-GB" sz="1200" spc="-5" dirty="0">
                          <a:effectLst/>
                        </a:rPr>
                        <a:t>PERSON-MONTH</a:t>
                      </a:r>
                      <a:r>
                        <a:rPr lang="en-GB" sz="1200" spc="85" dirty="0">
                          <a:effectLst/>
                        </a:rPr>
                        <a:t> </a:t>
                      </a:r>
                      <a:r>
                        <a:rPr lang="en-GB" sz="1200" spc="-10" dirty="0">
                          <a:effectLst/>
                        </a:rPr>
                        <a:t>STATUS</a:t>
                      </a:r>
                      <a:r>
                        <a:rPr lang="en-GB" sz="1200" spc="85" dirty="0">
                          <a:effectLst/>
                        </a:rPr>
                        <a:t> </a:t>
                      </a:r>
                      <a:r>
                        <a:rPr lang="en-GB" sz="1200" spc="-10" dirty="0">
                          <a:effectLst/>
                        </a:rPr>
                        <a:t>TABLE</a:t>
                      </a:r>
                      <a:endParaRPr lang="nl-B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446">
                <a:tc gridSpan="2">
                  <a:txBody>
                    <a:bodyPr/>
                    <a:lstStyle/>
                    <a:p>
                      <a:pPr marL="8890"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en-GB" sz="1200" spc="-5">
                          <a:effectLst/>
                        </a:rPr>
                        <a:t>GRANT</a:t>
                      </a:r>
                      <a:r>
                        <a:rPr lang="en-GB" sz="1200" spc="10">
                          <a:effectLst/>
                        </a:rPr>
                        <a:t> </a:t>
                      </a:r>
                      <a:r>
                        <a:rPr lang="en-GB" sz="1200" spc="-5">
                          <a:effectLst/>
                        </a:rPr>
                        <a:t>AGREEMENT</a:t>
                      </a:r>
                      <a:r>
                        <a:rPr lang="en-GB" sz="1200" spc="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NO: 270351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marL="85090">
                        <a:spcAft>
                          <a:spcPts val="0"/>
                        </a:spcAft>
                      </a:pPr>
                      <a:r>
                        <a:rPr lang="en-GB" sz="1200" spc="-5" dirty="0">
                          <a:effectLst/>
                        </a:rPr>
                        <a:t>Partner </a:t>
                      </a:r>
                      <a:r>
                        <a:rPr lang="en-GB" sz="1200" dirty="0">
                          <a:effectLst/>
                        </a:rPr>
                        <a:t>-</a:t>
                      </a:r>
                      <a:r>
                        <a:rPr lang="en-GB" sz="1200" spc="5" dirty="0">
                          <a:effectLst/>
                        </a:rPr>
                        <a:t> </a:t>
                      </a:r>
                      <a:r>
                        <a:rPr lang="en-GB" sz="1200" spc="-5" dirty="0">
                          <a:effectLst/>
                        </a:rPr>
                        <a:t>Person-months </a:t>
                      </a:r>
                      <a:r>
                        <a:rPr lang="en-GB" sz="1200" dirty="0">
                          <a:effectLst/>
                        </a:rPr>
                        <a:t>per</a:t>
                      </a:r>
                      <a:r>
                        <a:rPr lang="en-GB" sz="1200" spc="-5" dirty="0">
                          <a:effectLst/>
                        </a:rPr>
                        <a:t> Work-package</a:t>
                      </a:r>
                      <a:endParaRPr lang="nl-B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223">
                <a:tc gridSpan="2">
                  <a:txBody>
                    <a:bodyPr/>
                    <a:lstStyle/>
                    <a:p>
                      <a:pPr marL="889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</a:rPr>
                        <a:t>A</a:t>
                      </a:r>
                      <a:r>
                        <a:rPr lang="en-GB" sz="1200">
                          <a:effectLst/>
                        </a:rPr>
                        <a:t>CR</a:t>
                      </a:r>
                      <a:r>
                        <a:rPr lang="en-GB" sz="1200" spc="5">
                          <a:effectLst/>
                        </a:rPr>
                        <a:t>O</a:t>
                      </a:r>
                      <a:r>
                        <a:rPr lang="en-GB" sz="1200">
                          <a:effectLst/>
                        </a:rPr>
                        <a:t>N</a:t>
                      </a:r>
                      <a:r>
                        <a:rPr lang="en-GB" sz="1200" spc="5">
                          <a:effectLst/>
                        </a:rPr>
                        <a:t>Y</a:t>
                      </a:r>
                      <a:r>
                        <a:rPr lang="en-GB" sz="1200" spc="20">
                          <a:effectLst/>
                        </a:rPr>
                        <a:t>M</a:t>
                      </a:r>
                      <a:r>
                        <a:rPr lang="en-GB" sz="1200">
                          <a:effectLst/>
                        </a:rPr>
                        <a:t>: E-AGRI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5669">
                <a:tc gridSpan="2">
                  <a:txBody>
                    <a:bodyPr/>
                    <a:lstStyle/>
                    <a:p>
                      <a:pPr marL="889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GB" sz="1200" spc="-5" dirty="0">
                          <a:effectLst/>
                        </a:rPr>
                        <a:t>PERIOD: 1</a:t>
                      </a:r>
                      <a:r>
                        <a:rPr lang="en-GB" sz="1200" spc="-5" baseline="30000" dirty="0">
                          <a:effectLst/>
                        </a:rPr>
                        <a:t>ST</a:t>
                      </a:r>
                      <a:r>
                        <a:rPr lang="en-GB" sz="1200" spc="-5" dirty="0">
                          <a:effectLst/>
                        </a:rPr>
                        <a:t> 2</a:t>
                      </a:r>
                      <a:r>
                        <a:rPr lang="en-GB" sz="1200" spc="-5" baseline="30000" dirty="0">
                          <a:effectLst/>
                        </a:rPr>
                        <a:t>ND</a:t>
                      </a:r>
                      <a:r>
                        <a:rPr lang="en-GB" sz="1200" spc="-5" dirty="0">
                          <a:effectLst/>
                        </a:rPr>
                        <a:t> 3</a:t>
                      </a:r>
                      <a:r>
                        <a:rPr lang="en-GB" sz="1200" spc="-5" baseline="30000" dirty="0">
                          <a:effectLst/>
                        </a:rPr>
                        <a:t>rd</a:t>
                      </a:r>
                      <a:r>
                        <a:rPr lang="en-GB" sz="1200" spc="-5" dirty="0">
                          <a:effectLst/>
                        </a:rPr>
                        <a:t> IMPLEMENTATION YEAR till 09-2013</a:t>
                      </a:r>
                      <a:endParaRPr lang="nl-B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603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200" spc="-5">
                          <a:effectLst/>
                        </a:rPr>
                        <a:t>VITO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 rowSpan="2">
                  <a:txBody>
                    <a:bodyPr/>
                    <a:lstStyle/>
                    <a:p>
                      <a:pPr marL="2603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GB" sz="1200" spc="-5">
                          <a:effectLst/>
                        </a:rPr>
                        <a:t>SDLO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 rowSpan="2">
                  <a:txBody>
                    <a:bodyPr/>
                    <a:lstStyle/>
                    <a:p>
                      <a:pPr marL="26035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GB" sz="1200" spc="-5">
                          <a:effectLst/>
                        </a:rPr>
                        <a:t>UMIL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 rowSpan="2">
                  <a:txBody>
                    <a:bodyPr/>
                    <a:lstStyle/>
                    <a:p>
                      <a:pPr marL="26035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spc="-5">
                          <a:effectLst/>
                        </a:rPr>
                        <a:t>JRC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 rowSpan="2">
                  <a:txBody>
                    <a:bodyPr/>
                    <a:lstStyle/>
                    <a:p>
                      <a:pPr marL="26035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spc="-5">
                          <a:effectLst/>
                        </a:rPr>
                        <a:t>INRA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 rowSpan="2">
                  <a:txBody>
                    <a:bodyPr/>
                    <a:lstStyle/>
                    <a:p>
                      <a:pPr marL="71755" marR="71755" algn="just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CAAS</a:t>
                      </a:r>
                      <a:endParaRPr lang="nl-B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 rowSpan="2">
                  <a:txBody>
                    <a:bodyPr/>
                    <a:lstStyle/>
                    <a:p>
                      <a:pPr marL="71755" marR="71755" algn="just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AIFER</a:t>
                      </a:r>
                      <a:endParaRPr lang="nl-B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 rowSpan="2">
                  <a:txBody>
                    <a:bodyPr/>
                    <a:lstStyle/>
                    <a:p>
                      <a:pPr marL="71755" marR="71755" algn="just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JAAS</a:t>
                      </a:r>
                      <a:endParaRPr lang="nl-B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 rowSpan="2">
                  <a:txBody>
                    <a:bodyPr/>
                    <a:lstStyle/>
                    <a:p>
                      <a:pPr marL="71755" marR="71755" algn="just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MEMR</a:t>
                      </a:r>
                      <a:endParaRPr lang="nl-B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 rowSpan="2">
                  <a:txBody>
                    <a:bodyPr/>
                    <a:lstStyle/>
                    <a:p>
                      <a:pPr marL="26035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TOTALS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/>
                </a:tc>
              </a:tr>
              <a:tr h="22522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506">
                <a:tc row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nl-BE" sz="1200" dirty="0">
                        <a:effectLst/>
                      </a:endParaRPr>
                    </a:p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Total </a:t>
                      </a:r>
                      <a:r>
                        <a:rPr lang="en-GB" sz="1200" spc="-5" dirty="0">
                          <a:effectLst/>
                        </a:rPr>
                        <a:t>Project</a:t>
                      </a:r>
                      <a:r>
                        <a:rPr lang="en-GB" sz="1200" spc="5" dirty="0">
                          <a:effectLst/>
                        </a:rPr>
                        <a:t> </a:t>
                      </a:r>
                      <a:r>
                        <a:rPr lang="en-GB" sz="1200" spc="-5" dirty="0">
                          <a:effectLst/>
                        </a:rPr>
                        <a:t>Person-months</a:t>
                      </a:r>
                      <a:endParaRPr lang="nl-B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1485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GB" sz="1200" spc="-10">
                          <a:effectLst/>
                        </a:rPr>
                        <a:t>Actual</a:t>
                      </a:r>
                      <a:r>
                        <a:rPr lang="en-GB" sz="1200" spc="23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total: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23.9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286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25.3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47.44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18.9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38.4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286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31.1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286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15.3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286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12.78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286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3.5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826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216.62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756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7985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200" spc="-5">
                          <a:effectLst/>
                        </a:rPr>
                        <a:t>Planned</a:t>
                      </a:r>
                      <a:r>
                        <a:rPr lang="en-GB" sz="1200" spc="10">
                          <a:effectLst/>
                        </a:rPr>
                        <a:t> </a:t>
                      </a:r>
                      <a:r>
                        <a:rPr lang="en-GB" sz="1200" spc="-5">
                          <a:effectLst/>
                        </a:rPr>
                        <a:t>total: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22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35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21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33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2865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2865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2865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2865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</a:t>
                      </a:r>
                      <a:endParaRPr lang="nl-B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826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192</a:t>
                      </a:r>
                      <a:endParaRPr lang="nl-B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05200" y="-9348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718373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Actions for last 10 days of the implementation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and next 60 days of reporting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628800"/>
            <a:ext cx="7632848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ctions:</a:t>
            </a:r>
          </a:p>
          <a:p>
            <a:endParaRPr lang="en-US" b="1" dirty="0" smtClean="0"/>
          </a:p>
          <a:p>
            <a:pPr marL="538163" indent="-179388">
              <a:buFont typeface="Arial" pitchFamily="34" charset="0"/>
              <a:buChar char="•"/>
            </a:pPr>
            <a:r>
              <a:rPr lang="en-US" dirty="0" smtClean="0"/>
              <a:t>Finalizing  all WP activities and deliverables, for those in delay status ( due for 36 month), a justification letter is needed</a:t>
            </a:r>
          </a:p>
          <a:p>
            <a:pPr marL="538163" indent="-179388">
              <a:buFont typeface="Arial" pitchFamily="34" charset="0"/>
              <a:buChar char="•"/>
            </a:pPr>
            <a:endParaRPr lang="en-US" dirty="0" smtClean="0"/>
          </a:p>
          <a:p>
            <a:pPr marL="538163" indent="-179388">
              <a:buFont typeface="Arial" pitchFamily="34" charset="0"/>
              <a:buChar char="•"/>
            </a:pPr>
            <a:r>
              <a:rPr lang="en-US" dirty="0" smtClean="0"/>
              <a:t>Reporting activities including both RP3 and Final Reporting: deadline for RP3 report input – 28/02/2014 and for Final Report 15/03/2014,</a:t>
            </a:r>
          </a:p>
          <a:p>
            <a:pPr marL="538163" indent="-179388">
              <a:buFont typeface="Arial" pitchFamily="34" charset="0"/>
              <a:buChar char="•"/>
            </a:pPr>
            <a:endParaRPr lang="en-US" dirty="0" smtClean="0"/>
          </a:p>
          <a:p>
            <a:pPr marL="538163" indent="-179388">
              <a:buFont typeface="Arial" pitchFamily="34" charset="0"/>
              <a:buChar char="•"/>
            </a:pPr>
            <a:r>
              <a:rPr lang="en-US" dirty="0" smtClean="0"/>
              <a:t>Review Meeting and Dissemination event in </a:t>
            </a:r>
            <a:r>
              <a:rPr lang="en-US" dirty="0"/>
              <a:t>K</a:t>
            </a:r>
            <a:r>
              <a:rPr lang="en-US" dirty="0" smtClean="0"/>
              <a:t>enitra Morocco on 25 and 26 March 2014</a:t>
            </a:r>
          </a:p>
          <a:p>
            <a:pPr marL="538163" indent="-179388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718373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Whish list for further collaboration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828" y="1844824"/>
            <a:ext cx="7632848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Some wishful  topics:</a:t>
            </a:r>
          </a:p>
          <a:p>
            <a:endParaRPr lang="en-US" b="1" dirty="0" smtClean="0"/>
          </a:p>
          <a:p>
            <a:pPr marL="538163" indent="-179388">
              <a:buFont typeface="Arial" pitchFamily="34" charset="0"/>
              <a:buChar char="•"/>
            </a:pPr>
            <a:r>
              <a:rPr lang="en-US" dirty="0" smtClean="0"/>
              <a:t>Agricultural statistics (acreage) -- VITO</a:t>
            </a:r>
          </a:p>
          <a:p>
            <a:pPr marL="538163" indent="-179388">
              <a:buFont typeface="Arial" pitchFamily="34" charset="0"/>
              <a:buChar char="•"/>
            </a:pPr>
            <a:endParaRPr lang="en-US" dirty="0" smtClean="0"/>
          </a:p>
          <a:p>
            <a:pPr marL="538163" indent="-179388">
              <a:buFont typeface="Arial" pitchFamily="34" charset="0"/>
              <a:buChar char="•"/>
            </a:pPr>
            <a:r>
              <a:rPr lang="en-US" dirty="0" smtClean="0"/>
              <a:t>Agricultural insurance -- INRA</a:t>
            </a:r>
          </a:p>
          <a:p>
            <a:pPr marL="538163" indent="-179388">
              <a:buFont typeface="Arial" pitchFamily="34" charset="0"/>
              <a:buChar char="•"/>
            </a:pPr>
            <a:endParaRPr lang="en-US" dirty="0" smtClean="0"/>
          </a:p>
          <a:p>
            <a:pPr marL="538163" indent="-179388">
              <a:buFont typeface="Arial" pitchFamily="34" charset="0"/>
              <a:buChar char="•"/>
            </a:pPr>
            <a:r>
              <a:rPr lang="en-US" dirty="0" smtClean="0"/>
              <a:t>Yield modelling – (CAAS, Alterra, UMIL)</a:t>
            </a:r>
          </a:p>
          <a:p>
            <a:pPr marL="538163" indent="-179388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??????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79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5743572" cy="550984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E-AGRI: Final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Meeting Agenda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92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881452"/>
              </p:ext>
            </p:extLst>
          </p:nvPr>
        </p:nvGraphicFramePr>
        <p:xfrm>
          <a:off x="566185" y="2060848"/>
          <a:ext cx="4725895" cy="4169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7503"/>
                <a:gridCol w="530689"/>
                <a:gridCol w="2997703"/>
              </a:tblGrid>
              <a:tr h="14744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8:30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Pick-up from the hotel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2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9:00 – 9:30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WP1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Coordination issues and news from the project coordinator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2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9:30 – 11:00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WP2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CGMS implementation for Morocco/Anhui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282">
                <a:tc>
                  <a:txBody>
                    <a:bodyPr/>
                    <a:lstStyle/>
                    <a:p>
                      <a:pPr marL="114300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3304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Results for CGMS Morocco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2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Results for CGMS Anhui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2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11:00 – 12:30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WP3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BioMA implementations for Jiangsu/Morocco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2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Results for BioMA Jiangsu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2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Results for BioMA Morocco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2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12:30 – 13:30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Lunch at the “Restaurant of the future”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2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13:30 – 15:00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WP4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Yield estimation with RS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2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Results for Morocco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2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Results for the Huaibei Plain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2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15:00 – 17:00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WP5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Crop acreage assessment 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2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Results in Morocco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2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Results for the Huaibei Plain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2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Results for Kenya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2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19:00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Joint dinner at a restaurant in the town </a:t>
                      </a:r>
                      <a:r>
                        <a:rPr lang="en-US" sz="1200" dirty="0" err="1">
                          <a:effectLst/>
                        </a:rPr>
                        <a:t>centre</a:t>
                      </a:r>
                      <a:r>
                        <a:rPr lang="en-US" sz="1200" dirty="0">
                          <a:effectLst/>
                        </a:rPr>
                        <a:t> of </a:t>
                      </a:r>
                      <a:r>
                        <a:rPr lang="en-US" sz="1200" dirty="0" err="1">
                          <a:effectLst/>
                        </a:rPr>
                        <a:t>Wageningen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616663"/>
              </p:ext>
            </p:extLst>
          </p:nvPr>
        </p:nvGraphicFramePr>
        <p:xfrm>
          <a:off x="5508104" y="2086696"/>
          <a:ext cx="3240360" cy="3337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/>
                <a:gridCol w="720080"/>
                <a:gridCol w="1800200"/>
              </a:tblGrid>
              <a:tr h="26504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Pick up from the hotel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9:30 – 10:30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WP6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Statistical platform (CST)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9:00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114300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3304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CST usage and results for Anhui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10:30 – 11:00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WP7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Wrap-up: achievement and shortcoming and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11:00 – 12:30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lesson learned</a:t>
                      </a:r>
                      <a:endParaRPr lang="nl-BE" sz="12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Issues for finalizing of the project and preparations for the Morocco event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13:00 – 17:00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Excursion to the Dutch </a:t>
                      </a:r>
                      <a:r>
                        <a:rPr lang="en-US" sz="1200" dirty="0" err="1">
                          <a:effectLst/>
                        </a:rPr>
                        <a:t>Flevopolder</a:t>
                      </a:r>
                      <a:r>
                        <a:rPr lang="en-US" sz="1200" dirty="0">
                          <a:effectLst/>
                        </a:rPr>
                        <a:t> area and “</a:t>
                      </a:r>
                      <a:r>
                        <a:rPr lang="en-US" sz="1200" dirty="0" err="1">
                          <a:effectLst/>
                        </a:rPr>
                        <a:t>Nieuwland</a:t>
                      </a:r>
                      <a:r>
                        <a:rPr lang="en-US" sz="1200" dirty="0">
                          <a:effectLst/>
                        </a:rPr>
                        <a:t> museum”</a:t>
                      </a:r>
                      <a:endParaRPr lang="nl-BE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9552" y="1434842"/>
            <a:ext cx="40324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363" algn="l"/>
              </a:tabLst>
            </a:pPr>
            <a:r>
              <a:rPr kumimoji="0" lang="en-US" altLang="nl-BE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Day 1 - January 20, 2014</a:t>
            </a:r>
            <a:endParaRPr kumimoji="0" lang="nl-BE" alt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363" algn="l"/>
              </a:tabLst>
            </a:pPr>
            <a:r>
              <a:rPr kumimoji="0" lang="en-US" altLang="nl-B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Implementation of WPs: results, deliverables and final actions to comply with DoW</a:t>
            </a:r>
            <a:endParaRPr kumimoji="0" lang="nl-BE" alt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696261" y="1727230"/>
            <a:ext cx="38062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363" algn="l"/>
              </a:tabLst>
            </a:pPr>
            <a:r>
              <a:rPr kumimoji="0" lang="en-US" altLang="nl-BE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Day 2 - January 21, 2014 continued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363" algn="l"/>
              </a:tabLst>
            </a:pPr>
            <a:endParaRPr kumimoji="0" lang="en-US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786050" y="285728"/>
            <a:ext cx="5857916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 fruitful Collaboration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5643578"/>
            <a:ext cx="1571604" cy="1022537"/>
          </a:xfrm>
          <a:prstGeom prst="rect">
            <a:avLst/>
          </a:prstGeom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4" name="Diagram 23"/>
          <p:cNvGraphicFramePr/>
          <p:nvPr/>
        </p:nvGraphicFramePr>
        <p:xfrm>
          <a:off x="1000100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59832" y="476672"/>
            <a:ext cx="5072130" cy="478976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Structure of  this presentation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254021948"/>
              </p:ext>
            </p:extLst>
          </p:nvPr>
        </p:nvGraphicFramePr>
        <p:xfrm>
          <a:off x="899592" y="1397000"/>
          <a:ext cx="732764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33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5786454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7" y="218316"/>
            <a:ext cx="5876397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Summary of the study areas and the transferred methodologies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 descr="wallmaps_morocc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9498" y="1985088"/>
            <a:ext cx="2586497" cy="23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Kenya_ma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9732" y="4779482"/>
            <a:ext cx="1845417" cy="1728192"/>
          </a:xfrm>
          <a:prstGeom prst="rect">
            <a:avLst/>
          </a:prstGeom>
        </p:spPr>
      </p:pic>
      <p:grpSp>
        <p:nvGrpSpPr>
          <p:cNvPr id="16" name="Group 1"/>
          <p:cNvGrpSpPr>
            <a:grpSpLocks/>
          </p:cNvGrpSpPr>
          <p:nvPr/>
        </p:nvGrpSpPr>
        <p:grpSpPr bwMode="auto">
          <a:xfrm>
            <a:off x="142844" y="2571744"/>
            <a:ext cx="3781084" cy="2729464"/>
            <a:chOff x="1545" y="1596"/>
            <a:chExt cx="8599" cy="6084"/>
          </a:xfrm>
        </p:grpSpPr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1545" y="1596"/>
              <a:ext cx="3420" cy="3120"/>
              <a:chOff x="1980" y="1752"/>
              <a:chExt cx="4860" cy="3943"/>
            </a:xfrm>
          </p:grpSpPr>
          <p:pic>
            <p:nvPicPr>
              <p:cNvPr id="29" name="Picture 1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452" t="1701" r="13794" b="3641"/>
              <a:stretch>
                <a:fillRect/>
              </a:stretch>
            </p:blipFill>
            <p:spPr bwMode="auto">
              <a:xfrm>
                <a:off x="1980" y="1752"/>
                <a:ext cx="4860" cy="3943"/>
              </a:xfrm>
              <a:prstGeom prst="rect">
                <a:avLst/>
              </a:prstGeom>
              <a:noFill/>
            </p:spPr>
          </p:pic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5190" y="3840"/>
                <a:ext cx="720" cy="6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803" y="1908"/>
              <a:ext cx="1057" cy="1347"/>
            </a:xfrm>
            <a:custGeom>
              <a:avLst/>
              <a:gdLst/>
              <a:ahLst/>
              <a:cxnLst>
                <a:cxn ang="0">
                  <a:pos x="0" y="1347"/>
                </a:cxn>
                <a:cxn ang="0">
                  <a:pos x="1057" y="0"/>
                </a:cxn>
              </a:cxnLst>
              <a:rect l="0" t="0" r="r" b="b"/>
              <a:pathLst>
                <a:path w="1057" h="1347">
                  <a:moveTo>
                    <a:pt x="0" y="1347"/>
                  </a:moveTo>
                  <a:lnTo>
                    <a:pt x="105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818" y="3743"/>
              <a:ext cx="1042" cy="3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2" y="3937"/>
                </a:cxn>
              </a:cxnLst>
              <a:rect l="0" t="0" r="r" b="b"/>
              <a:pathLst>
                <a:path w="1042" h="3937">
                  <a:moveTo>
                    <a:pt x="0" y="0"/>
                  </a:moveTo>
                  <a:lnTo>
                    <a:pt x="1042" y="393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20" name="Group 4"/>
            <p:cNvGrpSpPr>
              <a:grpSpLocks/>
            </p:cNvGrpSpPr>
            <p:nvPr/>
          </p:nvGrpSpPr>
          <p:grpSpPr bwMode="auto">
            <a:xfrm>
              <a:off x="4860" y="1908"/>
              <a:ext cx="5284" cy="5772"/>
              <a:chOff x="4860" y="1908"/>
              <a:chExt cx="5284" cy="5772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21700" t="5333" r="15370"/>
              <a:stretch>
                <a:fillRect/>
              </a:stretch>
            </p:blipFill>
            <p:spPr bwMode="auto">
              <a:xfrm>
                <a:off x="5145" y="2220"/>
                <a:ext cx="4999" cy="5304"/>
              </a:xfrm>
              <a:prstGeom prst="rect">
                <a:avLst/>
              </a:prstGeom>
              <a:noFill/>
            </p:spPr>
          </p:pic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4860" y="1908"/>
                <a:ext cx="5220" cy="57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AutoShape 8"/>
              <p:cNvSpPr>
                <a:spLocks noChangeArrowheads="1"/>
              </p:cNvSpPr>
              <p:nvPr/>
            </p:nvSpPr>
            <p:spPr bwMode="auto">
              <a:xfrm>
                <a:off x="5400" y="3156"/>
                <a:ext cx="1800" cy="1716"/>
              </a:xfrm>
              <a:prstGeom prst="wedgeRectCallout">
                <a:avLst>
                  <a:gd name="adj1" fmla="val -46056"/>
                  <a:gd name="adj2" fmla="val 96213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4860" y="5652"/>
                <a:ext cx="1620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SimSun" pitchFamily="2" charset="-122"/>
                    <a:cs typeface="Verdana" pitchFamily="34" charset="0"/>
                  </a:rPr>
                  <a:t>Huaibei Plain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AutoShape 6"/>
              <p:cNvSpPr>
                <a:spLocks noChangeArrowheads="1"/>
              </p:cNvSpPr>
              <p:nvPr/>
            </p:nvSpPr>
            <p:spPr bwMode="auto">
              <a:xfrm rot="10800000">
                <a:off x="7230" y="3156"/>
                <a:ext cx="1770" cy="1716"/>
              </a:xfrm>
              <a:prstGeom prst="wedgeRectCallout">
                <a:avLst>
                  <a:gd name="adj1" fmla="val -40907"/>
                  <a:gd name="adj2" fmla="val 93588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Text Box 5"/>
              <p:cNvSpPr txBox="1">
                <a:spLocks noChangeArrowheads="1"/>
              </p:cNvSpPr>
              <p:nvPr/>
            </p:nvSpPr>
            <p:spPr bwMode="auto">
              <a:xfrm>
                <a:off x="7740" y="1908"/>
                <a:ext cx="1980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SimSun" pitchFamily="2" charset="-122"/>
                    <a:cs typeface="Verdana" pitchFamily="34" charset="0"/>
                  </a:rPr>
                  <a:t>Jianghuai Plain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1" name="Line 3"/>
            <p:cNvSpPr>
              <a:spLocks noChangeShapeType="1"/>
            </p:cNvSpPr>
            <p:nvPr/>
          </p:nvSpPr>
          <p:spPr bwMode="auto">
            <a:xfrm>
              <a:off x="4317" y="3750"/>
              <a:ext cx="540" cy="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Line 2"/>
            <p:cNvSpPr>
              <a:spLocks noChangeShapeType="1"/>
            </p:cNvSpPr>
            <p:nvPr/>
          </p:nvSpPr>
          <p:spPr bwMode="auto">
            <a:xfrm flipV="1">
              <a:off x="4317" y="3111"/>
              <a:ext cx="54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576981" y="5301208"/>
            <a:ext cx="2342634" cy="398454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China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076056" y="3829236"/>
            <a:ext cx="2143140" cy="357190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Morocco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188462" y="6021288"/>
            <a:ext cx="1214446" cy="357190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Kenya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9828584" y="2631034"/>
            <a:ext cx="2115775" cy="761846"/>
          </a:xfrm>
          <a:prstGeom prst="wedgeRoundRectCallout">
            <a:avLst>
              <a:gd name="adj1" fmla="val -78080"/>
              <a:gd name="adj2" fmla="val 79345"/>
              <a:gd name="adj3" fmla="val 16667"/>
            </a:avLst>
          </a:prstGeom>
          <a:solidFill>
            <a:srgbClr val="F4E9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rgbClr val="7030A0"/>
                </a:solidFill>
              </a:rPr>
              <a:t>CGMS </a:t>
            </a:r>
            <a:r>
              <a:rPr lang="en-US" sz="1200" b="1" dirty="0" smtClean="0">
                <a:solidFill>
                  <a:srgbClr val="7030A0"/>
                </a:solidFill>
              </a:rPr>
              <a:t>/ </a:t>
            </a:r>
          </a:p>
          <a:p>
            <a:pPr algn="r"/>
            <a:r>
              <a:rPr lang="en-US" sz="1200" b="1" dirty="0" smtClean="0">
                <a:solidFill>
                  <a:srgbClr val="7030A0"/>
                </a:solidFill>
              </a:rPr>
              <a:t>BioMA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6748550" y="4388922"/>
            <a:ext cx="2115775" cy="696262"/>
          </a:xfrm>
          <a:prstGeom prst="wedgeRoundRectCallout">
            <a:avLst>
              <a:gd name="adj1" fmla="val -111228"/>
              <a:gd name="adj2" fmla="val 167682"/>
              <a:gd name="adj3" fmla="val 16667"/>
            </a:avLst>
          </a:prstGeom>
          <a:solidFill>
            <a:srgbClr val="F4E9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Training on crop area estimation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0203785" y="814561"/>
            <a:ext cx="818369" cy="799722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ounded Rectangular Callout 3"/>
          <p:cNvSpPr/>
          <p:nvPr/>
        </p:nvSpPr>
        <p:spPr>
          <a:xfrm>
            <a:off x="6804248" y="2216973"/>
            <a:ext cx="2143640" cy="1870256"/>
          </a:xfrm>
          <a:prstGeom prst="wedgeRoundRectCallout">
            <a:avLst>
              <a:gd name="adj1" fmla="val -55325"/>
              <a:gd name="adj2" fmla="val -33524"/>
              <a:gd name="adj3" fmla="val 16667"/>
            </a:avLst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5188462" y="1340768"/>
            <a:ext cx="1214446" cy="989004"/>
          </a:xfrm>
          <a:prstGeom prst="wedgeEllipseCallout">
            <a:avLst>
              <a:gd name="adj1" fmla="val 44829"/>
              <a:gd name="adj2" fmla="val 49525"/>
            </a:avLst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683568" y="1577077"/>
            <a:ext cx="1798323" cy="1361610"/>
          </a:xfrm>
          <a:prstGeom prst="wedgeRectCallout">
            <a:avLst>
              <a:gd name="adj1" fmla="val 29559"/>
              <a:gd name="adj2" fmla="val 61672"/>
            </a:avLst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3203848" y="1577076"/>
            <a:ext cx="1368152" cy="994668"/>
          </a:xfrm>
          <a:prstGeom prst="wedgeRectCallout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55892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Achievement in: Scientific and technological transfer and its feedback in Morocco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088456" y="1772816"/>
            <a:ext cx="3744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established  almost from scratch: CGMS Morocco and included BioMA approach in their panoply of monitoring tools;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In the area of acreage estimation,  the methodology of image analysis and classification was strengthened  and the activities of field sampling in two key producing regions were able to be </a:t>
            </a:r>
            <a:r>
              <a:rPr lang="en-US" sz="1600" dirty="0"/>
              <a:t>put </a:t>
            </a:r>
            <a:r>
              <a:rPr lang="en-US" sz="1600" dirty="0" smtClean="0"/>
              <a:t>forward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Feedback for our work in Morocco was believed to be important: either for current MARS OP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or future GLOBCAST.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717032"/>
            <a:ext cx="778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 descr="wallmaps_morocc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26" y="2590748"/>
            <a:ext cx="2586497" cy="23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ular Callout 12"/>
          <p:cNvSpPr/>
          <p:nvPr/>
        </p:nvSpPr>
        <p:spPr>
          <a:xfrm>
            <a:off x="2481910" y="2048678"/>
            <a:ext cx="2115775" cy="761846"/>
          </a:xfrm>
          <a:prstGeom prst="wedgeRoundRectCallout">
            <a:avLst>
              <a:gd name="adj1" fmla="val -78080"/>
              <a:gd name="adj2" fmla="val 79345"/>
              <a:gd name="adj3" fmla="val 16667"/>
            </a:avLst>
          </a:prstGeom>
          <a:solidFill>
            <a:srgbClr val="F4E9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CGMS set-up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BioMA set-up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709619" y="3443546"/>
            <a:ext cx="1955497" cy="692699"/>
          </a:xfrm>
          <a:prstGeom prst="wedgeRoundRectCallout">
            <a:avLst>
              <a:gd name="adj1" fmla="val -100318"/>
              <a:gd name="adj2" fmla="val -74642"/>
              <a:gd name="adj3" fmla="val 16667"/>
            </a:avLst>
          </a:prstGeom>
          <a:solidFill>
            <a:srgbClr val="F4E9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Crop area estimation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55892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Achievement in: Scientific and technological transfer and its feedback in China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801519" y="1724335"/>
            <a:ext cx="41168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CGMS set up on Huaibei Plain had some difficulties with the availability of data. During the final period , the delay was be able to catch up and piloting exercise was accomplished;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BioMA platform for rice monitoring is an first concrete example of BioMA application for rice monitoring using the local field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area estimation approach was deeply adapted and improved in terms of efficiency,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Feedback will be valuable in terms of BioMA further development for rice monitoring and the agricultural statistics at district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9" name="Group 1"/>
          <p:cNvGrpSpPr>
            <a:grpSpLocks/>
          </p:cNvGrpSpPr>
          <p:nvPr/>
        </p:nvGrpSpPr>
        <p:grpSpPr bwMode="auto">
          <a:xfrm>
            <a:off x="142844" y="2571744"/>
            <a:ext cx="4143372" cy="3071834"/>
            <a:chOff x="1545" y="1596"/>
            <a:chExt cx="8599" cy="6084"/>
          </a:xfrm>
        </p:grpSpPr>
        <p:grpSp>
          <p:nvGrpSpPr>
            <p:cNvPr id="30" name="Group 13"/>
            <p:cNvGrpSpPr>
              <a:grpSpLocks/>
            </p:cNvGrpSpPr>
            <p:nvPr/>
          </p:nvGrpSpPr>
          <p:grpSpPr bwMode="auto">
            <a:xfrm>
              <a:off x="1545" y="1596"/>
              <a:ext cx="3420" cy="3120"/>
              <a:chOff x="1980" y="1752"/>
              <a:chExt cx="4860" cy="3943"/>
            </a:xfrm>
          </p:grpSpPr>
          <p:pic>
            <p:nvPicPr>
              <p:cNvPr id="42" name="Picture 1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452" t="1701" r="13794" b="3641"/>
              <a:stretch>
                <a:fillRect/>
              </a:stretch>
            </p:blipFill>
            <p:spPr bwMode="auto">
              <a:xfrm>
                <a:off x="1980" y="1752"/>
                <a:ext cx="4860" cy="3943"/>
              </a:xfrm>
              <a:prstGeom prst="rect">
                <a:avLst/>
              </a:prstGeom>
              <a:noFill/>
            </p:spPr>
          </p:pic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5190" y="3840"/>
                <a:ext cx="720" cy="6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3803" y="1908"/>
              <a:ext cx="1057" cy="1347"/>
            </a:xfrm>
            <a:custGeom>
              <a:avLst/>
              <a:gdLst/>
              <a:ahLst/>
              <a:cxnLst>
                <a:cxn ang="0">
                  <a:pos x="0" y="1347"/>
                </a:cxn>
                <a:cxn ang="0">
                  <a:pos x="1057" y="0"/>
                </a:cxn>
              </a:cxnLst>
              <a:rect l="0" t="0" r="r" b="b"/>
              <a:pathLst>
                <a:path w="1057" h="1347">
                  <a:moveTo>
                    <a:pt x="0" y="1347"/>
                  </a:moveTo>
                  <a:lnTo>
                    <a:pt x="105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3818" y="3743"/>
              <a:ext cx="1042" cy="3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2" y="3937"/>
                </a:cxn>
              </a:cxnLst>
              <a:rect l="0" t="0" r="r" b="b"/>
              <a:pathLst>
                <a:path w="1042" h="3937">
                  <a:moveTo>
                    <a:pt x="0" y="0"/>
                  </a:moveTo>
                  <a:lnTo>
                    <a:pt x="1042" y="393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33" name="Group 4"/>
            <p:cNvGrpSpPr>
              <a:grpSpLocks/>
            </p:cNvGrpSpPr>
            <p:nvPr/>
          </p:nvGrpSpPr>
          <p:grpSpPr bwMode="auto">
            <a:xfrm>
              <a:off x="4860" y="1908"/>
              <a:ext cx="5284" cy="5772"/>
              <a:chOff x="4860" y="1908"/>
              <a:chExt cx="5284" cy="5772"/>
            </a:xfrm>
          </p:grpSpPr>
          <p:pic>
            <p:nvPicPr>
              <p:cNvPr id="36" name="Picture 1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1700" t="5333" r="15370"/>
              <a:stretch>
                <a:fillRect/>
              </a:stretch>
            </p:blipFill>
            <p:spPr bwMode="auto">
              <a:xfrm>
                <a:off x="5145" y="2220"/>
                <a:ext cx="4999" cy="5304"/>
              </a:xfrm>
              <a:prstGeom prst="rect">
                <a:avLst/>
              </a:prstGeom>
              <a:noFill/>
            </p:spPr>
          </p:pic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4860" y="1908"/>
                <a:ext cx="5220" cy="57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AutoShape 8"/>
              <p:cNvSpPr>
                <a:spLocks noChangeArrowheads="1"/>
              </p:cNvSpPr>
              <p:nvPr/>
            </p:nvSpPr>
            <p:spPr bwMode="auto">
              <a:xfrm>
                <a:off x="5400" y="3156"/>
                <a:ext cx="1800" cy="1716"/>
              </a:xfrm>
              <a:prstGeom prst="wedgeRectCallout">
                <a:avLst>
                  <a:gd name="adj1" fmla="val -46056"/>
                  <a:gd name="adj2" fmla="val 96213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4860" y="5652"/>
                <a:ext cx="1620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SimSun" pitchFamily="2" charset="-122"/>
                    <a:cs typeface="Verdana" pitchFamily="34" charset="0"/>
                  </a:rPr>
                  <a:t>Huaibei Plain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0" name="AutoShape 6"/>
              <p:cNvSpPr>
                <a:spLocks noChangeArrowheads="1"/>
              </p:cNvSpPr>
              <p:nvPr/>
            </p:nvSpPr>
            <p:spPr bwMode="auto">
              <a:xfrm rot="10800000">
                <a:off x="7230" y="3156"/>
                <a:ext cx="1770" cy="1716"/>
              </a:xfrm>
              <a:prstGeom prst="wedgeRectCallout">
                <a:avLst>
                  <a:gd name="adj1" fmla="val -40907"/>
                  <a:gd name="adj2" fmla="val 93588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" name="Text Box 5"/>
              <p:cNvSpPr txBox="1">
                <a:spLocks noChangeArrowheads="1"/>
              </p:cNvSpPr>
              <p:nvPr/>
            </p:nvSpPr>
            <p:spPr bwMode="auto">
              <a:xfrm>
                <a:off x="7740" y="1908"/>
                <a:ext cx="1980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SimSun" pitchFamily="2" charset="-122"/>
                    <a:cs typeface="Verdana" pitchFamily="34" charset="0"/>
                  </a:rPr>
                  <a:t>Jianghuai Plain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34" name="Line 3"/>
            <p:cNvSpPr>
              <a:spLocks noChangeShapeType="1"/>
            </p:cNvSpPr>
            <p:nvPr/>
          </p:nvSpPr>
          <p:spPr bwMode="auto">
            <a:xfrm>
              <a:off x="4317" y="3750"/>
              <a:ext cx="540" cy="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Line 2"/>
            <p:cNvSpPr>
              <a:spLocks noChangeShapeType="1"/>
            </p:cNvSpPr>
            <p:nvPr/>
          </p:nvSpPr>
          <p:spPr bwMode="auto">
            <a:xfrm flipV="1">
              <a:off x="4317" y="3111"/>
              <a:ext cx="54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4" name="Rounded Rectangular Callout 43"/>
          <p:cNvSpPr/>
          <p:nvPr/>
        </p:nvSpPr>
        <p:spPr>
          <a:xfrm>
            <a:off x="227749" y="2018386"/>
            <a:ext cx="2495320" cy="612648"/>
          </a:xfrm>
          <a:prstGeom prst="wedgeRoundRectCallout">
            <a:avLst>
              <a:gd name="adj1" fmla="val 35385"/>
              <a:gd name="adj2" fmla="val 245083"/>
              <a:gd name="adj3" fmla="val 16667"/>
            </a:avLst>
          </a:prstGeom>
          <a:solidFill>
            <a:srgbClr val="F4E9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CGMS set-up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Crop area estimation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2685744" y="1463582"/>
            <a:ext cx="2115775" cy="521506"/>
          </a:xfrm>
          <a:prstGeom prst="wedgeRoundRectCallout">
            <a:avLst>
              <a:gd name="adj1" fmla="val -19756"/>
              <a:gd name="adj2" fmla="val 381578"/>
              <a:gd name="adj3" fmla="val 16667"/>
            </a:avLst>
          </a:prstGeom>
          <a:solidFill>
            <a:srgbClr val="F4E9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BioMA setup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55892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607668" cy="478976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Achievements in: Capacity building in Kenya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088456" y="1772816"/>
            <a:ext cx="37444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The colleagues there were get informed and exposed to the available technologies applied for crop monitoring;,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In collaboration with AGRICAB project, they got trained on field sampling and image analysis (image classification).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They </a:t>
            </a:r>
            <a:r>
              <a:rPr lang="en-US" sz="1600" dirty="0"/>
              <a:t>have clearer idea on which path they will to follow and which technology they wish to adopt</a:t>
            </a:r>
          </a:p>
        </p:txBody>
      </p:sp>
      <p:pic>
        <p:nvPicPr>
          <p:cNvPr id="15" name="Picture 14" descr="Kenya_m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784" y="2492896"/>
            <a:ext cx="2537449" cy="2376264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647602" y="2102337"/>
            <a:ext cx="2177803" cy="645979"/>
          </a:xfrm>
          <a:prstGeom prst="wedgeRoundRectCallout">
            <a:avLst>
              <a:gd name="adj1" fmla="val -99419"/>
              <a:gd name="adj2" fmla="val 239933"/>
              <a:gd name="adj3" fmla="val 16667"/>
            </a:avLst>
          </a:prstGeom>
          <a:solidFill>
            <a:srgbClr val="F4E9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Training on crop area estimation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65" y="1386496"/>
            <a:ext cx="2409872" cy="1518634"/>
          </a:xfrm>
          <a:prstGeom prst="rect">
            <a:avLst/>
          </a:prstGeom>
        </p:spPr>
      </p:pic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57406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Achievements in capacity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building :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 thematic workshops / seminars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267610"/>
              </p:ext>
            </p:extLst>
          </p:nvPr>
        </p:nvGraphicFramePr>
        <p:xfrm>
          <a:off x="4035043" y="5025221"/>
          <a:ext cx="2357431" cy="153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Acrobat Document" r:id="rId7" imgW="5676844" imgH="4009770" progId="AcroExch.Document.11">
                  <p:embed/>
                </p:oleObj>
              </mc:Choice>
              <mc:Fallback>
                <p:oleObj name="Acrobat Document" r:id="rId7" imgW="5676844" imgH="40097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5043" y="5025221"/>
                        <a:ext cx="2357431" cy="1537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65">
            <a:off x="495776" y="3640984"/>
            <a:ext cx="2295447" cy="153029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43608" y="4815814"/>
            <a:ext cx="2774704" cy="1746554"/>
            <a:chOff x="1728187" y="1"/>
            <a:chExt cx="3494784" cy="2471314"/>
          </a:xfrm>
        </p:grpSpPr>
        <p:sp>
          <p:nvSpPr>
            <p:cNvPr id="15" name="Oval 14"/>
            <p:cNvSpPr/>
            <p:nvPr/>
          </p:nvSpPr>
          <p:spPr>
            <a:xfrm>
              <a:off x="1728187" y="1"/>
              <a:ext cx="3494784" cy="2471314"/>
            </a:xfrm>
            <a:prstGeom prst="ellipse">
              <a:avLst/>
            </a:prstGeom>
            <a:blipFill rotWithShape="0">
              <a:blip r:embed="rId10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2131432" y="332678"/>
              <a:ext cx="2688295" cy="784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22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900" kern="12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5750">
            <a:off x="6065632" y="1893796"/>
            <a:ext cx="2640011" cy="1753440"/>
          </a:xfrm>
          <a:prstGeom prst="rect">
            <a:avLst/>
          </a:prstGeom>
        </p:spPr>
      </p:pic>
      <p:pic>
        <p:nvPicPr>
          <p:cNvPr id="12" name="Picture 11" descr="PYZ_063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578875">
            <a:off x="5734619" y="3795785"/>
            <a:ext cx="2730021" cy="182015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987823" y="2996952"/>
            <a:ext cx="3024337" cy="1937676"/>
          </a:xfrm>
          <a:prstGeom prst="ellipse">
            <a:avLst/>
          </a:prstGeom>
          <a:blipFill rotWithShape="0">
            <a:blip r:embed="rId1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931">
            <a:off x="883879" y="1664141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05" y="3501008"/>
            <a:ext cx="3733419" cy="2788543"/>
          </a:xfrm>
          <a:prstGeom prst="rect">
            <a:avLst/>
          </a:prstGeom>
        </p:spPr>
      </p:pic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57406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Achievements in capacity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building :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individual training sessions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807980" y="1988840"/>
            <a:ext cx="2520277" cy="1993801"/>
          </a:xfrm>
          <a:prstGeom prst="ellipse">
            <a:avLst/>
          </a:prstGeom>
          <a:blipFill dpi="0" rotWithShape="0">
            <a:blip r:embed="rId6" cstate="print">
              <a:alphaModFix amt="75000"/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8" name="Oval 47"/>
          <p:cNvSpPr/>
          <p:nvPr/>
        </p:nvSpPr>
        <p:spPr>
          <a:xfrm>
            <a:off x="2699792" y="1303614"/>
            <a:ext cx="2448272" cy="170576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9" name="Oval 48"/>
          <p:cNvSpPr/>
          <p:nvPr/>
        </p:nvSpPr>
        <p:spPr>
          <a:xfrm>
            <a:off x="5084018" y="1484784"/>
            <a:ext cx="1872208" cy="2065809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0" name="Oval 49"/>
          <p:cNvSpPr/>
          <p:nvPr/>
        </p:nvSpPr>
        <p:spPr>
          <a:xfrm>
            <a:off x="1419464" y="3982641"/>
            <a:ext cx="1705555" cy="170576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16445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7952</TotalTime>
  <Words>1870</Words>
  <Application>Microsoft Office PowerPoint</Application>
  <PresentationFormat>On-screen Show (4:3)</PresentationFormat>
  <Paragraphs>751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Origin</vt:lpstr>
      <vt:lpstr>Acrobat Document</vt:lpstr>
      <vt:lpstr>PDF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DONGQ</dc:creator>
  <cp:lastModifiedBy>dongq</cp:lastModifiedBy>
  <cp:revision>434</cp:revision>
  <dcterms:created xsi:type="dcterms:W3CDTF">2011-03-18T14:06:36Z</dcterms:created>
  <dcterms:modified xsi:type="dcterms:W3CDTF">2014-01-23T10:59:13Z</dcterms:modified>
</cp:coreProperties>
</file>