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5"/>
  </p:notesMasterIdLst>
  <p:handoutMasterIdLst>
    <p:handoutMasterId r:id="rId36"/>
  </p:handoutMasterIdLst>
  <p:sldIdLst>
    <p:sldId id="258" r:id="rId2"/>
    <p:sldId id="296" r:id="rId3"/>
    <p:sldId id="334" r:id="rId4"/>
    <p:sldId id="299" r:id="rId5"/>
    <p:sldId id="306" r:id="rId6"/>
    <p:sldId id="304" r:id="rId7"/>
    <p:sldId id="308" r:id="rId8"/>
    <p:sldId id="336" r:id="rId9"/>
    <p:sldId id="335" r:id="rId10"/>
    <p:sldId id="338" r:id="rId11"/>
    <p:sldId id="303" r:id="rId12"/>
    <p:sldId id="328" r:id="rId13"/>
    <p:sldId id="329" r:id="rId14"/>
    <p:sldId id="330" r:id="rId15"/>
    <p:sldId id="331" r:id="rId16"/>
    <p:sldId id="332" r:id="rId17"/>
    <p:sldId id="297" r:id="rId18"/>
    <p:sldId id="322" r:id="rId19"/>
    <p:sldId id="324" r:id="rId20"/>
    <p:sldId id="325" r:id="rId21"/>
    <p:sldId id="326" r:id="rId22"/>
    <p:sldId id="337" r:id="rId23"/>
    <p:sldId id="340" r:id="rId24"/>
    <p:sldId id="341" r:id="rId25"/>
    <p:sldId id="343" r:id="rId26"/>
    <p:sldId id="344" r:id="rId27"/>
    <p:sldId id="345" r:id="rId28"/>
    <p:sldId id="319" r:id="rId29"/>
    <p:sldId id="346" r:id="rId30"/>
    <p:sldId id="350" r:id="rId31"/>
    <p:sldId id="321" r:id="rId32"/>
    <p:sldId id="351" r:id="rId33"/>
    <p:sldId id="260" r:id="rId34"/>
  </p:sldIdLst>
  <p:sldSz cx="9144000" cy="6858000" type="screen4x3"/>
  <p:notesSz cx="6781800" cy="9912350"/>
  <p:defaultTextStyle>
    <a:defPPr>
      <a:defRPr lang="en-US"/>
    </a:defPPr>
    <a:lvl1pPr algn="ctr" rtl="0" eaLnBrk="0" fontAlgn="base" hangingPunct="0">
      <a:spcBef>
        <a:spcPct val="50000"/>
      </a:spcBef>
      <a:spcAft>
        <a:spcPct val="0"/>
      </a:spcAft>
      <a:defRPr sz="2400" kern="1200">
        <a:solidFill>
          <a:schemeClr val="tx1"/>
        </a:solidFill>
        <a:latin typeface="Arial Unicode MS" pitchFamily="34" charset="-128"/>
        <a:ea typeface="+mn-ea"/>
        <a:cs typeface="+mn-cs"/>
      </a:defRPr>
    </a:lvl1pPr>
    <a:lvl2pPr marL="457200" algn="ctr" rtl="0" eaLnBrk="0" fontAlgn="base" hangingPunct="0">
      <a:spcBef>
        <a:spcPct val="50000"/>
      </a:spcBef>
      <a:spcAft>
        <a:spcPct val="0"/>
      </a:spcAft>
      <a:defRPr sz="2400" kern="1200">
        <a:solidFill>
          <a:schemeClr val="tx1"/>
        </a:solidFill>
        <a:latin typeface="Arial Unicode MS" pitchFamily="34" charset="-128"/>
        <a:ea typeface="+mn-ea"/>
        <a:cs typeface="+mn-cs"/>
      </a:defRPr>
    </a:lvl2pPr>
    <a:lvl3pPr marL="914400" algn="ctr" rtl="0" eaLnBrk="0" fontAlgn="base" hangingPunct="0">
      <a:spcBef>
        <a:spcPct val="50000"/>
      </a:spcBef>
      <a:spcAft>
        <a:spcPct val="0"/>
      </a:spcAft>
      <a:defRPr sz="2400" kern="1200">
        <a:solidFill>
          <a:schemeClr val="tx1"/>
        </a:solidFill>
        <a:latin typeface="Arial Unicode MS" pitchFamily="34" charset="-128"/>
        <a:ea typeface="+mn-ea"/>
        <a:cs typeface="+mn-cs"/>
      </a:defRPr>
    </a:lvl3pPr>
    <a:lvl4pPr marL="1371600" algn="ctr" rtl="0" eaLnBrk="0" fontAlgn="base" hangingPunct="0">
      <a:spcBef>
        <a:spcPct val="50000"/>
      </a:spcBef>
      <a:spcAft>
        <a:spcPct val="0"/>
      </a:spcAft>
      <a:defRPr sz="2400" kern="1200">
        <a:solidFill>
          <a:schemeClr val="tx1"/>
        </a:solidFill>
        <a:latin typeface="Arial Unicode MS" pitchFamily="34" charset="-128"/>
        <a:ea typeface="+mn-ea"/>
        <a:cs typeface="+mn-cs"/>
      </a:defRPr>
    </a:lvl4pPr>
    <a:lvl5pPr marL="1828800" algn="ctr" rtl="0" eaLnBrk="0" fontAlgn="base" hangingPunct="0">
      <a:spcBef>
        <a:spcPct val="5000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CC66FF"/>
    <a:srgbClr val="004C78"/>
    <a:srgbClr val="81BA64"/>
    <a:srgbClr val="FFCC99"/>
    <a:srgbClr val="FFFF99"/>
    <a:srgbClr val="94FF40"/>
    <a:srgbClr val="E678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83" autoAdjust="0"/>
  </p:normalViewPr>
  <p:slideViewPr>
    <p:cSldViewPr>
      <p:cViewPr varScale="1">
        <p:scale>
          <a:sx n="60" d="100"/>
          <a:sy n="60" d="100"/>
        </p:scale>
        <p:origin x="-69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452438" y="463550"/>
            <a:ext cx="2787650" cy="463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t" anchorCtr="0" compatLnSpc="1">
            <a:prstTxWarp prst="textNoShape">
              <a:avLst/>
            </a:prstTxWarp>
          </a:bodyPr>
          <a:lstStyle>
            <a:lvl1pPr algn="l" defTabSz="919163">
              <a:spcBef>
                <a:spcPct val="0"/>
              </a:spcBef>
              <a:defRPr sz="1000" smtClean="0">
                <a:latin typeface="News Gothic" pitchFamily="34" charset="0"/>
              </a:defRPr>
            </a:lvl1pPr>
          </a:lstStyle>
          <a:p>
            <a:pPr>
              <a:defRPr/>
            </a:pPr>
            <a:endParaRPr lang="en-US"/>
          </a:p>
        </p:txBody>
      </p:sp>
      <p:sp>
        <p:nvSpPr>
          <p:cNvPr id="35843" name="Rectangle 3"/>
          <p:cNvSpPr>
            <a:spLocks noGrp="1" noChangeArrowheads="1"/>
          </p:cNvSpPr>
          <p:nvPr>
            <p:ph type="dt" sz="quarter" idx="1"/>
          </p:nvPr>
        </p:nvSpPr>
        <p:spPr bwMode="auto">
          <a:xfrm>
            <a:off x="3541713" y="463550"/>
            <a:ext cx="2938462" cy="463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t" anchorCtr="0" compatLnSpc="1">
            <a:prstTxWarp prst="textNoShape">
              <a:avLst/>
            </a:prstTxWarp>
          </a:bodyPr>
          <a:lstStyle>
            <a:lvl1pPr algn="r" defTabSz="919163">
              <a:spcBef>
                <a:spcPct val="0"/>
              </a:spcBef>
              <a:defRPr sz="1000" smtClean="0">
                <a:latin typeface="News Gothic" pitchFamily="34" charset="0"/>
              </a:defRPr>
            </a:lvl1pPr>
          </a:lstStyle>
          <a:p>
            <a:pPr>
              <a:defRPr/>
            </a:pPr>
            <a:fld id="{46DD79F8-D486-4DDA-A426-DD749ACEA47F}" type="datetime1">
              <a:rPr lang="en-US"/>
              <a:pPr>
                <a:defRPr/>
              </a:pPr>
              <a:t>2014-01-20</a:t>
            </a:fld>
            <a:endParaRPr lang="en-US"/>
          </a:p>
        </p:txBody>
      </p:sp>
      <p:sp>
        <p:nvSpPr>
          <p:cNvPr id="35844" name="Rectangle 4"/>
          <p:cNvSpPr>
            <a:spLocks noGrp="1" noChangeArrowheads="1"/>
          </p:cNvSpPr>
          <p:nvPr>
            <p:ph type="ftr" sz="quarter" idx="2"/>
          </p:nvPr>
        </p:nvSpPr>
        <p:spPr bwMode="auto">
          <a:xfrm>
            <a:off x="452438" y="8963025"/>
            <a:ext cx="2787650" cy="4651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b" anchorCtr="0" compatLnSpc="1">
            <a:prstTxWarp prst="textNoShape">
              <a:avLst/>
            </a:prstTxWarp>
          </a:bodyPr>
          <a:lstStyle>
            <a:lvl1pPr algn="l" defTabSz="919163">
              <a:spcBef>
                <a:spcPct val="0"/>
              </a:spcBef>
              <a:defRPr sz="1000" smtClean="0">
                <a:latin typeface="News Gothic" pitchFamily="34" charset="0"/>
              </a:defRPr>
            </a:lvl1pPr>
          </a:lstStyle>
          <a:p>
            <a:pPr>
              <a:defRPr/>
            </a:pPr>
            <a:endParaRPr lang="en-US"/>
          </a:p>
        </p:txBody>
      </p:sp>
      <p:sp>
        <p:nvSpPr>
          <p:cNvPr id="35845" name="Rectangle 5"/>
          <p:cNvSpPr>
            <a:spLocks noGrp="1" noChangeArrowheads="1"/>
          </p:cNvSpPr>
          <p:nvPr>
            <p:ph type="sldNum" sz="quarter" idx="3"/>
          </p:nvPr>
        </p:nvSpPr>
        <p:spPr bwMode="auto">
          <a:xfrm>
            <a:off x="3541713" y="8963025"/>
            <a:ext cx="2762250" cy="4651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b" anchorCtr="0" compatLnSpc="1">
            <a:prstTxWarp prst="textNoShape">
              <a:avLst/>
            </a:prstTxWarp>
          </a:bodyPr>
          <a:lstStyle>
            <a:lvl1pPr algn="r" defTabSz="919163">
              <a:spcBef>
                <a:spcPct val="0"/>
              </a:spcBef>
              <a:defRPr sz="1000" smtClean="0">
                <a:latin typeface="News Gothic" pitchFamily="34" charset="0"/>
              </a:defRPr>
            </a:lvl1pPr>
          </a:lstStyle>
          <a:p>
            <a:pPr>
              <a:defRPr/>
            </a:pPr>
            <a:fld id="{96FDEE9A-6C13-4BD0-AD5C-0CA5F6041C19}" type="slidenum">
              <a:rPr lang="en-US"/>
              <a:pPr>
                <a:defRPr/>
              </a:pPr>
              <a:t>‹#›</a:t>
            </a:fld>
            <a:endParaRPr lang="en-US"/>
          </a:p>
        </p:txBody>
      </p:sp>
    </p:spTree>
    <p:extLst>
      <p:ext uri="{BB962C8B-B14F-4D97-AF65-F5344CB8AC3E}">
        <p14:creationId xmlns:p14="http://schemas.microsoft.com/office/powerpoint/2010/main" val="201713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08000" y="339725"/>
            <a:ext cx="2882900" cy="244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t" anchorCtr="0" compatLnSpc="1">
            <a:prstTxWarp prst="textNoShape">
              <a:avLst/>
            </a:prstTxWarp>
            <a:spAutoFit/>
          </a:bodyPr>
          <a:lstStyle>
            <a:lvl1pPr algn="l" defTabSz="919163">
              <a:defRPr sz="1000" smtClean="0">
                <a:latin typeface="News Gothic" pitchFamily="34" charset="0"/>
              </a:defRPr>
            </a:lvl1pPr>
          </a:lstStyle>
          <a:p>
            <a:pPr>
              <a:defRPr/>
            </a:pPr>
            <a:endParaRPr lang="en-GB"/>
          </a:p>
        </p:txBody>
      </p:sp>
      <p:sp>
        <p:nvSpPr>
          <p:cNvPr id="43011" name="Rectangle 3"/>
          <p:cNvSpPr>
            <a:spLocks noGrp="1" noChangeArrowheads="1"/>
          </p:cNvSpPr>
          <p:nvPr>
            <p:ph type="dt" idx="1"/>
          </p:nvPr>
        </p:nvSpPr>
        <p:spPr bwMode="auto">
          <a:xfrm>
            <a:off x="3390900" y="339725"/>
            <a:ext cx="2916238" cy="244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t" anchorCtr="0" compatLnSpc="1">
            <a:prstTxWarp prst="textNoShape">
              <a:avLst/>
            </a:prstTxWarp>
            <a:spAutoFit/>
          </a:bodyPr>
          <a:lstStyle>
            <a:lvl1pPr algn="r" defTabSz="919163">
              <a:defRPr sz="1000" smtClean="0">
                <a:latin typeface="News Gothic" pitchFamily="34" charset="0"/>
              </a:defRPr>
            </a:lvl1pPr>
          </a:lstStyle>
          <a:p>
            <a:pPr>
              <a:defRPr/>
            </a:pPr>
            <a:fld id="{9CF2E874-D218-4977-89A7-CEE63EB59FE4}" type="datetime1">
              <a:rPr lang="en-GB"/>
              <a:pPr>
                <a:defRPr/>
              </a:pPr>
              <a:t>20/01/2014</a:t>
            </a:fld>
            <a:endParaRPr lang="en-GB"/>
          </a:p>
        </p:txBody>
      </p:sp>
      <p:sp>
        <p:nvSpPr>
          <p:cNvPr id="28676" name="Rectangle 4"/>
          <p:cNvSpPr>
            <a:spLocks noGrp="1" noRot="1" noChangeAspect="1" noChangeArrowheads="1" noTextEdit="1"/>
          </p:cNvSpPr>
          <p:nvPr>
            <p:ph type="sldImg" idx="2"/>
          </p:nvPr>
        </p:nvSpPr>
        <p:spPr bwMode="auto">
          <a:xfrm>
            <a:off x="919163" y="773113"/>
            <a:ext cx="4945062" cy="3708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03288" y="4713288"/>
            <a:ext cx="4975225" cy="46370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t" anchorCtr="0" compatLnSpc="1">
            <a:prstTxWarp prst="textNoShape">
              <a:avLst/>
            </a:prstTxWarp>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p>
        </p:txBody>
      </p:sp>
      <p:sp>
        <p:nvSpPr>
          <p:cNvPr id="43014" name="Rectangle 6"/>
          <p:cNvSpPr>
            <a:spLocks noGrp="1" noChangeArrowheads="1"/>
          </p:cNvSpPr>
          <p:nvPr>
            <p:ph type="ftr" sz="quarter" idx="4"/>
          </p:nvPr>
        </p:nvSpPr>
        <p:spPr bwMode="auto">
          <a:xfrm>
            <a:off x="508000" y="9305925"/>
            <a:ext cx="2882900" cy="244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b" anchorCtr="0" compatLnSpc="1">
            <a:prstTxWarp prst="textNoShape">
              <a:avLst/>
            </a:prstTxWarp>
            <a:spAutoFit/>
          </a:bodyPr>
          <a:lstStyle>
            <a:lvl1pPr algn="l" defTabSz="919163">
              <a:defRPr sz="1000" smtClean="0">
                <a:latin typeface="News Gothic" pitchFamily="34" charset="0"/>
              </a:defRPr>
            </a:lvl1pPr>
          </a:lstStyle>
          <a:p>
            <a:pPr>
              <a:defRPr/>
            </a:pPr>
            <a:endParaRPr lang="en-GB"/>
          </a:p>
        </p:txBody>
      </p:sp>
      <p:sp>
        <p:nvSpPr>
          <p:cNvPr id="43015" name="Rectangle 7"/>
          <p:cNvSpPr>
            <a:spLocks noGrp="1" noChangeArrowheads="1"/>
          </p:cNvSpPr>
          <p:nvPr>
            <p:ph type="sldNum" sz="quarter" idx="5"/>
          </p:nvPr>
        </p:nvSpPr>
        <p:spPr bwMode="auto">
          <a:xfrm>
            <a:off x="3390900" y="9305925"/>
            <a:ext cx="2916238" cy="244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754" tIns="45877" rIns="91754" bIns="45877" numCol="1" anchor="b" anchorCtr="0" compatLnSpc="1">
            <a:prstTxWarp prst="textNoShape">
              <a:avLst/>
            </a:prstTxWarp>
            <a:spAutoFit/>
          </a:bodyPr>
          <a:lstStyle>
            <a:lvl1pPr algn="r" defTabSz="919163">
              <a:defRPr sz="1000" smtClean="0">
                <a:latin typeface="News Gothic" pitchFamily="34" charset="0"/>
              </a:defRPr>
            </a:lvl1pPr>
          </a:lstStyle>
          <a:p>
            <a:pPr>
              <a:defRPr/>
            </a:pPr>
            <a:fld id="{AAA49DF4-9BA7-47A9-87CD-590504A88071}" type="slidenum">
              <a:rPr lang="en-GB"/>
              <a:pPr>
                <a:defRPr/>
              </a:pPr>
              <a:t>‹#›</a:t>
            </a:fld>
            <a:endParaRPr lang="en-GB"/>
          </a:p>
        </p:txBody>
      </p:sp>
    </p:spTree>
    <p:extLst>
      <p:ext uri="{BB962C8B-B14F-4D97-AF65-F5344CB8AC3E}">
        <p14:creationId xmlns:p14="http://schemas.microsoft.com/office/powerpoint/2010/main" val="42437561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News Gothic"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News Gothic"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News Gothic"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News Gothic"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News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919163">
              <a:defRPr sz="2400">
                <a:solidFill>
                  <a:schemeClr val="tx1"/>
                </a:solidFill>
                <a:latin typeface="Arial Unicode MS" pitchFamily="34" charset="-128"/>
              </a:defRPr>
            </a:lvl1pPr>
            <a:lvl2pPr marL="742950" indent="-285750" defTabSz="919163">
              <a:defRPr sz="2400">
                <a:solidFill>
                  <a:schemeClr val="tx1"/>
                </a:solidFill>
                <a:latin typeface="Arial Unicode MS" pitchFamily="34" charset="-128"/>
              </a:defRPr>
            </a:lvl2pPr>
            <a:lvl3pPr marL="1143000" indent="-228600" defTabSz="919163">
              <a:defRPr sz="2400">
                <a:solidFill>
                  <a:schemeClr val="tx1"/>
                </a:solidFill>
                <a:latin typeface="Arial Unicode MS" pitchFamily="34" charset="-128"/>
              </a:defRPr>
            </a:lvl3pPr>
            <a:lvl4pPr marL="1600200" indent="-228600" defTabSz="919163">
              <a:defRPr sz="2400">
                <a:solidFill>
                  <a:schemeClr val="tx1"/>
                </a:solidFill>
                <a:latin typeface="Arial Unicode MS" pitchFamily="34" charset="-128"/>
              </a:defRPr>
            </a:lvl4pPr>
            <a:lvl5pPr marL="2057400" indent="-228600" defTabSz="919163">
              <a:defRPr sz="2400">
                <a:solidFill>
                  <a:schemeClr val="tx1"/>
                </a:solidFill>
                <a:latin typeface="Arial Unicode MS" pitchFamily="34" charset="-128"/>
              </a:defRPr>
            </a:lvl5pPr>
            <a:lvl6pPr marL="2514600" indent="-228600" algn="ctr" defTabSz="919163" eaLnBrk="0" fontAlgn="base" hangingPunct="0">
              <a:spcBef>
                <a:spcPct val="50000"/>
              </a:spcBef>
              <a:spcAft>
                <a:spcPct val="0"/>
              </a:spcAft>
              <a:defRPr sz="2400">
                <a:solidFill>
                  <a:schemeClr val="tx1"/>
                </a:solidFill>
                <a:latin typeface="Arial Unicode MS" pitchFamily="34" charset="-128"/>
              </a:defRPr>
            </a:lvl6pPr>
            <a:lvl7pPr marL="2971800" indent="-228600" algn="ctr" defTabSz="919163" eaLnBrk="0" fontAlgn="base" hangingPunct="0">
              <a:spcBef>
                <a:spcPct val="50000"/>
              </a:spcBef>
              <a:spcAft>
                <a:spcPct val="0"/>
              </a:spcAft>
              <a:defRPr sz="2400">
                <a:solidFill>
                  <a:schemeClr val="tx1"/>
                </a:solidFill>
                <a:latin typeface="Arial Unicode MS" pitchFamily="34" charset="-128"/>
              </a:defRPr>
            </a:lvl7pPr>
            <a:lvl8pPr marL="3429000" indent="-228600" algn="ctr" defTabSz="919163" eaLnBrk="0" fontAlgn="base" hangingPunct="0">
              <a:spcBef>
                <a:spcPct val="50000"/>
              </a:spcBef>
              <a:spcAft>
                <a:spcPct val="0"/>
              </a:spcAft>
              <a:defRPr sz="2400">
                <a:solidFill>
                  <a:schemeClr val="tx1"/>
                </a:solidFill>
                <a:latin typeface="Arial Unicode MS" pitchFamily="34" charset="-128"/>
              </a:defRPr>
            </a:lvl8pPr>
            <a:lvl9pPr marL="3886200" indent="-228600" algn="ctr" defTabSz="919163" eaLnBrk="0" fontAlgn="base" hangingPunct="0">
              <a:spcBef>
                <a:spcPct val="50000"/>
              </a:spcBef>
              <a:spcAft>
                <a:spcPct val="0"/>
              </a:spcAft>
              <a:defRPr sz="2400">
                <a:solidFill>
                  <a:schemeClr val="tx1"/>
                </a:solidFill>
                <a:latin typeface="Arial Unicode MS" pitchFamily="34" charset="-128"/>
              </a:defRPr>
            </a:lvl9pPr>
          </a:lstStyle>
          <a:p>
            <a:fld id="{CBBFFFD6-EB45-4B1B-9113-D69EBE94C053}" type="datetime1">
              <a:rPr lang="en-GB" sz="1000">
                <a:latin typeface="News Gothic" pitchFamily="34" charset="0"/>
              </a:rPr>
              <a:pPr/>
              <a:t>20/01/2014</a:t>
            </a:fld>
            <a:endParaRPr lang="en-GB" sz="1000">
              <a:latin typeface="News Gothic" pitchFamily="34" charset="0"/>
            </a:endParaRPr>
          </a:p>
        </p:txBody>
      </p:sp>
      <p:sp>
        <p:nvSpPr>
          <p:cNvPr id="296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919163">
              <a:defRPr sz="2400">
                <a:solidFill>
                  <a:schemeClr val="tx1"/>
                </a:solidFill>
                <a:latin typeface="Arial Unicode MS" pitchFamily="34" charset="-128"/>
              </a:defRPr>
            </a:lvl1pPr>
            <a:lvl2pPr marL="742950" indent="-285750" defTabSz="919163">
              <a:defRPr sz="2400">
                <a:solidFill>
                  <a:schemeClr val="tx1"/>
                </a:solidFill>
                <a:latin typeface="Arial Unicode MS" pitchFamily="34" charset="-128"/>
              </a:defRPr>
            </a:lvl2pPr>
            <a:lvl3pPr marL="1143000" indent="-228600" defTabSz="919163">
              <a:defRPr sz="2400">
                <a:solidFill>
                  <a:schemeClr val="tx1"/>
                </a:solidFill>
                <a:latin typeface="Arial Unicode MS" pitchFamily="34" charset="-128"/>
              </a:defRPr>
            </a:lvl3pPr>
            <a:lvl4pPr marL="1600200" indent="-228600" defTabSz="919163">
              <a:defRPr sz="2400">
                <a:solidFill>
                  <a:schemeClr val="tx1"/>
                </a:solidFill>
                <a:latin typeface="Arial Unicode MS" pitchFamily="34" charset="-128"/>
              </a:defRPr>
            </a:lvl4pPr>
            <a:lvl5pPr marL="2057400" indent="-228600" defTabSz="919163">
              <a:defRPr sz="2400">
                <a:solidFill>
                  <a:schemeClr val="tx1"/>
                </a:solidFill>
                <a:latin typeface="Arial Unicode MS" pitchFamily="34" charset="-128"/>
              </a:defRPr>
            </a:lvl5pPr>
            <a:lvl6pPr marL="2514600" indent="-228600" algn="ctr" defTabSz="919163" eaLnBrk="0" fontAlgn="base" hangingPunct="0">
              <a:spcBef>
                <a:spcPct val="50000"/>
              </a:spcBef>
              <a:spcAft>
                <a:spcPct val="0"/>
              </a:spcAft>
              <a:defRPr sz="2400">
                <a:solidFill>
                  <a:schemeClr val="tx1"/>
                </a:solidFill>
                <a:latin typeface="Arial Unicode MS" pitchFamily="34" charset="-128"/>
              </a:defRPr>
            </a:lvl6pPr>
            <a:lvl7pPr marL="2971800" indent="-228600" algn="ctr" defTabSz="919163" eaLnBrk="0" fontAlgn="base" hangingPunct="0">
              <a:spcBef>
                <a:spcPct val="50000"/>
              </a:spcBef>
              <a:spcAft>
                <a:spcPct val="0"/>
              </a:spcAft>
              <a:defRPr sz="2400">
                <a:solidFill>
                  <a:schemeClr val="tx1"/>
                </a:solidFill>
                <a:latin typeface="Arial Unicode MS" pitchFamily="34" charset="-128"/>
              </a:defRPr>
            </a:lvl7pPr>
            <a:lvl8pPr marL="3429000" indent="-228600" algn="ctr" defTabSz="919163" eaLnBrk="0" fontAlgn="base" hangingPunct="0">
              <a:spcBef>
                <a:spcPct val="50000"/>
              </a:spcBef>
              <a:spcAft>
                <a:spcPct val="0"/>
              </a:spcAft>
              <a:defRPr sz="2400">
                <a:solidFill>
                  <a:schemeClr val="tx1"/>
                </a:solidFill>
                <a:latin typeface="Arial Unicode MS" pitchFamily="34" charset="-128"/>
              </a:defRPr>
            </a:lvl8pPr>
            <a:lvl9pPr marL="3886200" indent="-228600" algn="ctr" defTabSz="919163" eaLnBrk="0" fontAlgn="base" hangingPunct="0">
              <a:spcBef>
                <a:spcPct val="50000"/>
              </a:spcBef>
              <a:spcAft>
                <a:spcPct val="0"/>
              </a:spcAft>
              <a:defRPr sz="2400">
                <a:solidFill>
                  <a:schemeClr val="tx1"/>
                </a:solidFill>
                <a:latin typeface="Arial Unicode MS" pitchFamily="34" charset="-128"/>
              </a:defRPr>
            </a:lvl9pPr>
          </a:lstStyle>
          <a:p>
            <a:fld id="{82E3D873-64AA-4D28-A04E-31F32D24112B}" type="slidenum">
              <a:rPr lang="en-GB" sz="1000">
                <a:latin typeface="News Gothic" pitchFamily="34" charset="0"/>
              </a:rPr>
              <a:pPr/>
              <a:t>1</a:t>
            </a:fld>
            <a:endParaRPr lang="en-GB" sz="1000">
              <a:latin typeface="News Gothic" pitchFamily="34" charset="0"/>
            </a:endParaRPr>
          </a:p>
        </p:txBody>
      </p:sp>
      <p:sp>
        <p:nvSpPr>
          <p:cNvPr id="29700" name="Rectangle 1026"/>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29701"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22</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23</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24</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25</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26</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The optimization of parameters used in WOFOST model therefore was carried out using the data for cultivar Zhengmai9023.</a:t>
            </a:r>
          </a:p>
        </p:txBody>
      </p:sp>
      <p:sp>
        <p:nvSpPr>
          <p:cNvPr id="4" name="Date Placeholder 3"/>
          <p:cNvSpPr>
            <a:spLocks noGrp="1"/>
          </p:cNvSpPr>
          <p:nvPr>
            <p:ph type="dt" idx="10"/>
          </p:nvPr>
        </p:nvSpPr>
        <p:spPr/>
        <p:txBody>
          <a:bodyPr/>
          <a:lstStyle/>
          <a:p>
            <a:pPr>
              <a:defRPr/>
            </a:pPr>
            <a:fld id="{9CF2E874-D218-4977-89A7-CEE63EB59FE4}" type="datetime1">
              <a:rPr lang="en-GB" smtClean="0"/>
              <a:pPr>
                <a:defRPr/>
              </a:pPr>
              <a:t>20/01/2014</a:t>
            </a:fld>
            <a:endParaRPr lang="en-GB"/>
          </a:p>
        </p:txBody>
      </p:sp>
      <p:sp>
        <p:nvSpPr>
          <p:cNvPr id="5" name="Slide Number Placeholder 4"/>
          <p:cNvSpPr>
            <a:spLocks noGrp="1"/>
          </p:cNvSpPr>
          <p:nvPr>
            <p:ph type="sldNum" sz="quarter" idx="11"/>
          </p:nvPr>
        </p:nvSpPr>
        <p:spPr/>
        <p:txBody>
          <a:bodyPr/>
          <a:lstStyle/>
          <a:p>
            <a:pPr>
              <a:defRPr/>
            </a:pPr>
            <a:fld id="{AAA49DF4-9BA7-47A9-87CD-590504A88071}" type="slidenum">
              <a:rPr lang="en-GB" smtClean="0"/>
              <a:pPr>
                <a:defRPr/>
              </a:pPr>
              <a:t>27</a:t>
            </a:fld>
            <a:endParaRPr lang="en-GB"/>
          </a:p>
        </p:txBody>
      </p:sp>
    </p:spTree>
    <p:extLst>
      <p:ext uri="{BB962C8B-B14F-4D97-AF65-F5344CB8AC3E}">
        <p14:creationId xmlns:p14="http://schemas.microsoft.com/office/powerpoint/2010/main" val="233403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919163">
              <a:defRPr sz="2400">
                <a:solidFill>
                  <a:schemeClr val="tx1"/>
                </a:solidFill>
                <a:latin typeface="Arial Unicode MS" pitchFamily="34" charset="-128"/>
              </a:defRPr>
            </a:lvl1pPr>
            <a:lvl2pPr marL="742950" indent="-285750" defTabSz="919163">
              <a:defRPr sz="2400">
                <a:solidFill>
                  <a:schemeClr val="tx1"/>
                </a:solidFill>
                <a:latin typeface="Arial Unicode MS" pitchFamily="34" charset="-128"/>
              </a:defRPr>
            </a:lvl2pPr>
            <a:lvl3pPr marL="1143000" indent="-228600" defTabSz="919163">
              <a:defRPr sz="2400">
                <a:solidFill>
                  <a:schemeClr val="tx1"/>
                </a:solidFill>
                <a:latin typeface="Arial Unicode MS" pitchFamily="34" charset="-128"/>
              </a:defRPr>
            </a:lvl3pPr>
            <a:lvl4pPr marL="1600200" indent="-228600" defTabSz="919163">
              <a:defRPr sz="2400">
                <a:solidFill>
                  <a:schemeClr val="tx1"/>
                </a:solidFill>
                <a:latin typeface="Arial Unicode MS" pitchFamily="34" charset="-128"/>
              </a:defRPr>
            </a:lvl4pPr>
            <a:lvl5pPr marL="2057400" indent="-228600" defTabSz="919163">
              <a:defRPr sz="2400">
                <a:solidFill>
                  <a:schemeClr val="tx1"/>
                </a:solidFill>
                <a:latin typeface="Arial Unicode MS" pitchFamily="34" charset="-128"/>
              </a:defRPr>
            </a:lvl5pPr>
            <a:lvl6pPr marL="2514600" indent="-228600" algn="ctr" defTabSz="919163" eaLnBrk="0" fontAlgn="base" hangingPunct="0">
              <a:spcBef>
                <a:spcPct val="50000"/>
              </a:spcBef>
              <a:spcAft>
                <a:spcPct val="0"/>
              </a:spcAft>
              <a:defRPr sz="2400">
                <a:solidFill>
                  <a:schemeClr val="tx1"/>
                </a:solidFill>
                <a:latin typeface="Arial Unicode MS" pitchFamily="34" charset="-128"/>
              </a:defRPr>
            </a:lvl6pPr>
            <a:lvl7pPr marL="2971800" indent="-228600" algn="ctr" defTabSz="919163" eaLnBrk="0" fontAlgn="base" hangingPunct="0">
              <a:spcBef>
                <a:spcPct val="50000"/>
              </a:spcBef>
              <a:spcAft>
                <a:spcPct val="0"/>
              </a:spcAft>
              <a:defRPr sz="2400">
                <a:solidFill>
                  <a:schemeClr val="tx1"/>
                </a:solidFill>
                <a:latin typeface="Arial Unicode MS" pitchFamily="34" charset="-128"/>
              </a:defRPr>
            </a:lvl7pPr>
            <a:lvl8pPr marL="3429000" indent="-228600" algn="ctr" defTabSz="919163" eaLnBrk="0" fontAlgn="base" hangingPunct="0">
              <a:spcBef>
                <a:spcPct val="50000"/>
              </a:spcBef>
              <a:spcAft>
                <a:spcPct val="0"/>
              </a:spcAft>
              <a:defRPr sz="2400">
                <a:solidFill>
                  <a:schemeClr val="tx1"/>
                </a:solidFill>
                <a:latin typeface="Arial Unicode MS" pitchFamily="34" charset="-128"/>
              </a:defRPr>
            </a:lvl8pPr>
            <a:lvl9pPr marL="3886200" indent="-228600" algn="ctr" defTabSz="919163" eaLnBrk="0" fontAlgn="base" hangingPunct="0">
              <a:spcBef>
                <a:spcPct val="50000"/>
              </a:spcBef>
              <a:spcAft>
                <a:spcPct val="0"/>
              </a:spcAft>
              <a:defRPr sz="2400">
                <a:solidFill>
                  <a:schemeClr val="tx1"/>
                </a:solidFill>
                <a:latin typeface="Arial Unicode MS" pitchFamily="34" charset="-128"/>
              </a:defRPr>
            </a:lvl9pPr>
          </a:lstStyle>
          <a:p>
            <a:fld id="{F8A2E559-C457-4CC0-901D-8928897CB620}" type="datetime1">
              <a:rPr lang="en-GB" sz="1000">
                <a:latin typeface="News Gothic" pitchFamily="34" charset="0"/>
              </a:rPr>
              <a:pPr/>
              <a:t>20/01/2014</a:t>
            </a:fld>
            <a:endParaRPr lang="en-GB" sz="1000">
              <a:latin typeface="News Gothic" pitchFamily="34" charset="0"/>
            </a:endParaRPr>
          </a:p>
        </p:txBody>
      </p:sp>
      <p:sp>
        <p:nvSpPr>
          <p:cNvPr id="327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919163">
              <a:defRPr sz="2400">
                <a:solidFill>
                  <a:schemeClr val="tx1"/>
                </a:solidFill>
                <a:latin typeface="Arial Unicode MS" pitchFamily="34" charset="-128"/>
              </a:defRPr>
            </a:lvl1pPr>
            <a:lvl2pPr marL="742950" indent="-285750" defTabSz="919163">
              <a:defRPr sz="2400">
                <a:solidFill>
                  <a:schemeClr val="tx1"/>
                </a:solidFill>
                <a:latin typeface="Arial Unicode MS" pitchFamily="34" charset="-128"/>
              </a:defRPr>
            </a:lvl2pPr>
            <a:lvl3pPr marL="1143000" indent="-228600" defTabSz="919163">
              <a:defRPr sz="2400">
                <a:solidFill>
                  <a:schemeClr val="tx1"/>
                </a:solidFill>
                <a:latin typeface="Arial Unicode MS" pitchFamily="34" charset="-128"/>
              </a:defRPr>
            </a:lvl3pPr>
            <a:lvl4pPr marL="1600200" indent="-228600" defTabSz="919163">
              <a:defRPr sz="2400">
                <a:solidFill>
                  <a:schemeClr val="tx1"/>
                </a:solidFill>
                <a:latin typeface="Arial Unicode MS" pitchFamily="34" charset="-128"/>
              </a:defRPr>
            </a:lvl4pPr>
            <a:lvl5pPr marL="2057400" indent="-228600" defTabSz="919163">
              <a:defRPr sz="2400">
                <a:solidFill>
                  <a:schemeClr val="tx1"/>
                </a:solidFill>
                <a:latin typeface="Arial Unicode MS" pitchFamily="34" charset="-128"/>
              </a:defRPr>
            </a:lvl5pPr>
            <a:lvl6pPr marL="2514600" indent="-228600" algn="ctr" defTabSz="919163" eaLnBrk="0" fontAlgn="base" hangingPunct="0">
              <a:spcBef>
                <a:spcPct val="50000"/>
              </a:spcBef>
              <a:spcAft>
                <a:spcPct val="0"/>
              </a:spcAft>
              <a:defRPr sz="2400">
                <a:solidFill>
                  <a:schemeClr val="tx1"/>
                </a:solidFill>
                <a:latin typeface="Arial Unicode MS" pitchFamily="34" charset="-128"/>
              </a:defRPr>
            </a:lvl6pPr>
            <a:lvl7pPr marL="2971800" indent="-228600" algn="ctr" defTabSz="919163" eaLnBrk="0" fontAlgn="base" hangingPunct="0">
              <a:spcBef>
                <a:spcPct val="50000"/>
              </a:spcBef>
              <a:spcAft>
                <a:spcPct val="0"/>
              </a:spcAft>
              <a:defRPr sz="2400">
                <a:solidFill>
                  <a:schemeClr val="tx1"/>
                </a:solidFill>
                <a:latin typeface="Arial Unicode MS" pitchFamily="34" charset="-128"/>
              </a:defRPr>
            </a:lvl7pPr>
            <a:lvl8pPr marL="3429000" indent="-228600" algn="ctr" defTabSz="919163" eaLnBrk="0" fontAlgn="base" hangingPunct="0">
              <a:spcBef>
                <a:spcPct val="50000"/>
              </a:spcBef>
              <a:spcAft>
                <a:spcPct val="0"/>
              </a:spcAft>
              <a:defRPr sz="2400">
                <a:solidFill>
                  <a:schemeClr val="tx1"/>
                </a:solidFill>
                <a:latin typeface="Arial Unicode MS" pitchFamily="34" charset="-128"/>
              </a:defRPr>
            </a:lvl8pPr>
            <a:lvl9pPr marL="3886200" indent="-228600" algn="ctr" defTabSz="919163" eaLnBrk="0" fontAlgn="base" hangingPunct="0">
              <a:spcBef>
                <a:spcPct val="50000"/>
              </a:spcBef>
              <a:spcAft>
                <a:spcPct val="0"/>
              </a:spcAft>
              <a:defRPr sz="2400">
                <a:solidFill>
                  <a:schemeClr val="tx1"/>
                </a:solidFill>
                <a:latin typeface="Arial Unicode MS" pitchFamily="34" charset="-128"/>
              </a:defRPr>
            </a:lvl9pPr>
          </a:lstStyle>
          <a:p>
            <a:fld id="{F29DDBF2-AC1C-4CEE-BC0E-59BDBD9F6DC1}" type="slidenum">
              <a:rPr lang="en-GB" sz="1000">
                <a:latin typeface="News Gothic" pitchFamily="34" charset="0"/>
              </a:rPr>
              <a:pPr/>
              <a:t>33</a:t>
            </a:fld>
            <a:endParaRPr lang="en-GB" sz="1000">
              <a:latin typeface="News Gothic"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5"/>
          <p:cNvSpPr>
            <a:spLocks noChangeShapeType="1"/>
          </p:cNvSpPr>
          <p:nvPr/>
        </p:nvSpPr>
        <p:spPr bwMode="auto">
          <a:xfrm>
            <a:off x="-3175" y="5995988"/>
            <a:ext cx="9147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grpSp>
        <p:nvGrpSpPr>
          <p:cNvPr id="5" name="Group 61"/>
          <p:cNvGrpSpPr>
            <a:grpSpLocks/>
          </p:cNvGrpSpPr>
          <p:nvPr/>
        </p:nvGrpSpPr>
        <p:grpSpPr bwMode="auto">
          <a:xfrm>
            <a:off x="-3175" y="1712913"/>
            <a:ext cx="9147175" cy="5143500"/>
            <a:chOff x="-2" y="1079"/>
            <a:chExt cx="5762" cy="3240"/>
          </a:xfrm>
        </p:grpSpPr>
        <p:pic>
          <p:nvPicPr>
            <p:cNvPr id="6" name="Picture 47" descr="WUR-beeldstrip_PPT-templat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00"/>
              <a:ext cx="5761"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2" y="1079"/>
              <a:ext cx="5762" cy="0"/>
            </a:xfrm>
            <a:prstGeom prst="line">
              <a:avLst/>
            </a:prstGeom>
            <a:noFill/>
            <a:ln w="12700">
              <a:solidFill>
                <a:srgbClr val="80BA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60" descr="_ALTER_kl"/>
            <p:cNvPicPr>
              <a:picLocks noChangeAspect="1" noChangeArrowheads="1"/>
            </p:cNvPicPr>
            <p:nvPr/>
          </p:nvPicPr>
          <p:blipFill>
            <a:blip r:embed="rId3">
              <a:extLst>
                <a:ext uri="{28A0092B-C50C-407E-A947-70E740481C1C}">
                  <a14:useLocalDpi xmlns:a14="http://schemas.microsoft.com/office/drawing/2010/main" val="0"/>
                </a:ext>
              </a:extLst>
            </a:blip>
            <a:srcRect r="20271"/>
            <a:stretch>
              <a:fillRect/>
            </a:stretch>
          </p:blipFill>
          <p:spPr bwMode="auto">
            <a:xfrm>
              <a:off x="0" y="3779"/>
              <a:ext cx="57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4"/>
          <p:cNvSpPr>
            <a:spLocks noGrp="1" noChangeArrowheads="1"/>
          </p:cNvSpPr>
          <p:nvPr>
            <p:ph type="subTitle" idx="1"/>
          </p:nvPr>
        </p:nvSpPr>
        <p:spPr>
          <a:xfrm>
            <a:off x="457200" y="3286125"/>
            <a:ext cx="8229600" cy="904875"/>
          </a:xfrm>
        </p:spPr>
        <p:txBody>
          <a:bodyPr anchor="t"/>
          <a:lstStyle>
            <a:lvl1pPr marL="0" indent="0">
              <a:buFont typeface="Wingdings" pitchFamily="2" charset="2"/>
              <a:buNone/>
              <a:defRPr noProof="1"/>
            </a:lvl1pPr>
          </a:lstStyle>
          <a:p>
            <a:pPr lvl="0"/>
            <a:r>
              <a:rPr lang="en-GB" noProof="1" smtClean="0"/>
              <a:t>Click to edit Master subtitle style</a:t>
            </a:r>
          </a:p>
        </p:txBody>
      </p:sp>
      <p:sp>
        <p:nvSpPr>
          <p:cNvPr id="38918" name="Rectangle 6"/>
          <p:cNvSpPr>
            <a:spLocks noGrp="1" noChangeArrowheads="1"/>
          </p:cNvSpPr>
          <p:nvPr>
            <p:ph type="ctrTitle"/>
          </p:nvPr>
        </p:nvSpPr>
        <p:spPr>
          <a:xfrm>
            <a:off x="457200" y="1046163"/>
            <a:ext cx="8229600" cy="1849437"/>
          </a:xfrm>
        </p:spPr>
        <p:txBody>
          <a:bodyPr/>
          <a:lstStyle>
            <a:lvl1pPr>
              <a:defRPr sz="4400" noProof="1">
                <a:solidFill>
                  <a:schemeClr val="accent1"/>
                </a:solidFill>
              </a:defRPr>
            </a:lvl1pPr>
          </a:lstStyle>
          <a:p>
            <a:pPr lvl="0"/>
            <a:r>
              <a:rPr lang="en-GB" noProof="1" smtClean="0"/>
              <a:t>Click to edit Master title style</a:t>
            </a:r>
            <a:endParaRPr lang="en-GB" noProof="0" smtClean="0"/>
          </a:p>
        </p:txBody>
      </p:sp>
    </p:spTree>
    <p:extLst>
      <p:ext uri="{BB962C8B-B14F-4D97-AF65-F5344CB8AC3E}">
        <p14:creationId xmlns:p14="http://schemas.microsoft.com/office/powerpoint/2010/main" val="30232924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73263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9888"/>
            <a:ext cx="2057400" cy="5345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69888"/>
            <a:ext cx="6019800" cy="5345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817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92040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4906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63992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29000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68025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3375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1894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43044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371600"/>
            <a:ext cx="8229600" cy="4343400"/>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p:txBody>
      </p:sp>
      <p:sp>
        <p:nvSpPr>
          <p:cNvPr id="1027" name="Rectangle 4"/>
          <p:cNvSpPr>
            <a:spLocks noGrp="1" noChangeArrowheads="1"/>
          </p:cNvSpPr>
          <p:nvPr>
            <p:ph type="title"/>
          </p:nvPr>
        </p:nvSpPr>
        <p:spPr bwMode="auto">
          <a:xfrm>
            <a:off x="457200" y="369888"/>
            <a:ext cx="8229600" cy="1001712"/>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1" smtClean="0"/>
              <a:t>click to edit Master title style</a:t>
            </a:r>
          </a:p>
        </p:txBody>
      </p:sp>
      <p:grpSp>
        <p:nvGrpSpPr>
          <p:cNvPr id="1028" name="Group 44"/>
          <p:cNvGrpSpPr>
            <a:grpSpLocks/>
          </p:cNvGrpSpPr>
          <p:nvPr/>
        </p:nvGrpSpPr>
        <p:grpSpPr bwMode="auto">
          <a:xfrm>
            <a:off x="0" y="855663"/>
            <a:ext cx="9144000" cy="5143500"/>
            <a:chOff x="0" y="539"/>
            <a:chExt cx="5760" cy="3240"/>
          </a:xfrm>
        </p:grpSpPr>
        <p:sp>
          <p:nvSpPr>
            <p:cNvPr id="1030" name="Line 39"/>
            <p:cNvSpPr>
              <a:spLocks noChangeShapeType="1"/>
            </p:cNvSpPr>
            <p:nvPr/>
          </p:nvSpPr>
          <p:spPr bwMode="auto">
            <a:xfrm>
              <a:off x="0" y="539"/>
              <a:ext cx="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 name="Line 42"/>
            <p:cNvSpPr>
              <a:spLocks noChangeShapeType="1"/>
            </p:cNvSpPr>
            <p:nvPr/>
          </p:nvSpPr>
          <p:spPr bwMode="auto">
            <a:xfrm>
              <a:off x="0" y="3779"/>
              <a:ext cx="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grpSp>
      <p:pic>
        <p:nvPicPr>
          <p:cNvPr id="1029" name="Picture 51" descr="_ALTER_kl"/>
          <p:cNvPicPr>
            <a:picLocks noChangeAspect="1" noChangeArrowheads="1"/>
          </p:cNvPicPr>
          <p:nvPr/>
        </p:nvPicPr>
        <p:blipFill>
          <a:blip r:embed="rId13">
            <a:extLst>
              <a:ext uri="{28A0092B-C50C-407E-A947-70E740481C1C}">
                <a14:useLocalDpi xmlns:a14="http://schemas.microsoft.com/office/drawing/2010/main" val="0"/>
              </a:ext>
            </a:extLst>
          </a:blip>
          <a:srcRect r="20271"/>
          <a:stretch>
            <a:fillRect/>
          </a:stretch>
        </p:blipFill>
        <p:spPr bwMode="auto">
          <a:xfrm>
            <a:off x="0" y="5999163"/>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eaLnBrk="0" fontAlgn="base" hangingPunct="0">
        <a:lnSpc>
          <a:spcPct val="120000"/>
        </a:lnSpc>
        <a:spcBef>
          <a:spcPct val="0"/>
        </a:spcBef>
        <a:spcAft>
          <a:spcPct val="0"/>
        </a:spcAft>
        <a:defRPr sz="3200">
          <a:solidFill>
            <a:schemeClr val="tx1"/>
          </a:solidFill>
          <a:latin typeface="+mj-lt"/>
          <a:ea typeface="+mj-ea"/>
          <a:cs typeface="+mj-cs"/>
        </a:defRPr>
      </a:lvl1pPr>
      <a:lvl2pPr algn="l" rtl="0" eaLnBrk="0" fontAlgn="base" hangingPunct="0">
        <a:lnSpc>
          <a:spcPct val="120000"/>
        </a:lnSpc>
        <a:spcBef>
          <a:spcPct val="0"/>
        </a:spcBef>
        <a:spcAft>
          <a:spcPct val="0"/>
        </a:spcAft>
        <a:defRPr sz="3200">
          <a:solidFill>
            <a:schemeClr val="tx1"/>
          </a:solidFill>
          <a:latin typeface="Arial Unicode MS" pitchFamily="34" charset="-128"/>
        </a:defRPr>
      </a:lvl2pPr>
      <a:lvl3pPr algn="l" rtl="0" eaLnBrk="0" fontAlgn="base" hangingPunct="0">
        <a:lnSpc>
          <a:spcPct val="120000"/>
        </a:lnSpc>
        <a:spcBef>
          <a:spcPct val="0"/>
        </a:spcBef>
        <a:spcAft>
          <a:spcPct val="0"/>
        </a:spcAft>
        <a:defRPr sz="3200">
          <a:solidFill>
            <a:schemeClr val="tx1"/>
          </a:solidFill>
          <a:latin typeface="Arial Unicode MS" pitchFamily="34" charset="-128"/>
        </a:defRPr>
      </a:lvl3pPr>
      <a:lvl4pPr algn="l" rtl="0" eaLnBrk="0" fontAlgn="base" hangingPunct="0">
        <a:lnSpc>
          <a:spcPct val="120000"/>
        </a:lnSpc>
        <a:spcBef>
          <a:spcPct val="0"/>
        </a:spcBef>
        <a:spcAft>
          <a:spcPct val="0"/>
        </a:spcAft>
        <a:defRPr sz="3200">
          <a:solidFill>
            <a:schemeClr val="tx1"/>
          </a:solidFill>
          <a:latin typeface="Arial Unicode MS" pitchFamily="34" charset="-128"/>
        </a:defRPr>
      </a:lvl4pPr>
      <a:lvl5pPr algn="l" rtl="0" eaLnBrk="0" fontAlgn="base" hangingPunct="0">
        <a:lnSpc>
          <a:spcPct val="120000"/>
        </a:lnSpc>
        <a:spcBef>
          <a:spcPct val="0"/>
        </a:spcBef>
        <a:spcAft>
          <a:spcPct val="0"/>
        </a:spcAft>
        <a:defRPr sz="3200">
          <a:solidFill>
            <a:schemeClr val="tx1"/>
          </a:solidFill>
          <a:latin typeface="Arial Unicode MS" pitchFamily="34" charset="-128"/>
        </a:defRPr>
      </a:lvl5pPr>
      <a:lvl6pPr marL="457200" algn="l" rtl="0" eaLnBrk="0" fontAlgn="base" hangingPunct="0">
        <a:lnSpc>
          <a:spcPct val="120000"/>
        </a:lnSpc>
        <a:spcBef>
          <a:spcPct val="0"/>
        </a:spcBef>
        <a:spcAft>
          <a:spcPct val="0"/>
        </a:spcAft>
        <a:defRPr sz="3200">
          <a:solidFill>
            <a:schemeClr val="tx1"/>
          </a:solidFill>
          <a:latin typeface="Arial Unicode MS" pitchFamily="34" charset="-128"/>
        </a:defRPr>
      </a:lvl6pPr>
      <a:lvl7pPr marL="914400" algn="l" rtl="0" eaLnBrk="0" fontAlgn="base" hangingPunct="0">
        <a:lnSpc>
          <a:spcPct val="120000"/>
        </a:lnSpc>
        <a:spcBef>
          <a:spcPct val="0"/>
        </a:spcBef>
        <a:spcAft>
          <a:spcPct val="0"/>
        </a:spcAft>
        <a:defRPr sz="3200">
          <a:solidFill>
            <a:schemeClr val="tx1"/>
          </a:solidFill>
          <a:latin typeface="Arial Unicode MS" pitchFamily="34" charset="-128"/>
        </a:defRPr>
      </a:lvl7pPr>
      <a:lvl8pPr marL="1371600" algn="l" rtl="0" eaLnBrk="0" fontAlgn="base" hangingPunct="0">
        <a:lnSpc>
          <a:spcPct val="120000"/>
        </a:lnSpc>
        <a:spcBef>
          <a:spcPct val="0"/>
        </a:spcBef>
        <a:spcAft>
          <a:spcPct val="0"/>
        </a:spcAft>
        <a:defRPr sz="3200">
          <a:solidFill>
            <a:schemeClr val="tx1"/>
          </a:solidFill>
          <a:latin typeface="Arial Unicode MS" pitchFamily="34" charset="-128"/>
        </a:defRPr>
      </a:lvl8pPr>
      <a:lvl9pPr marL="1828800" algn="l" rtl="0" eaLnBrk="0" fontAlgn="base" hangingPunct="0">
        <a:lnSpc>
          <a:spcPct val="120000"/>
        </a:lnSpc>
        <a:spcBef>
          <a:spcPct val="0"/>
        </a:spcBef>
        <a:spcAft>
          <a:spcPct val="0"/>
        </a:spcAft>
        <a:defRPr sz="3200">
          <a:solidFill>
            <a:schemeClr val="tx1"/>
          </a:solidFill>
          <a:latin typeface="Arial Unicode MS" pitchFamily="34" charset="-128"/>
        </a:defRPr>
      </a:lvl9pPr>
    </p:titleStyle>
    <p:body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ctrTitle"/>
          </p:nvPr>
        </p:nvSpPr>
        <p:spPr/>
        <p:txBody>
          <a:bodyPr/>
          <a:lstStyle/>
          <a:p>
            <a:r>
              <a:rPr lang="en-GB" sz="3600" dirty="0" smtClean="0"/>
              <a:t>E-</a:t>
            </a:r>
            <a:r>
              <a:rPr lang="en-GB" sz="3600" dirty="0" err="1" smtClean="0"/>
              <a:t>Agri</a:t>
            </a:r>
            <a:r>
              <a:rPr lang="en-GB" sz="3600" dirty="0" smtClean="0"/>
              <a:t>: Crop Database and Calibration of CGMS-Anhui</a:t>
            </a:r>
          </a:p>
        </p:txBody>
      </p:sp>
      <p:sp>
        <p:nvSpPr>
          <p:cNvPr id="3075" name="Rectangle 19"/>
          <p:cNvSpPr>
            <a:spLocks noGrp="1" noChangeArrowheads="1"/>
          </p:cNvSpPr>
          <p:nvPr>
            <p:ph type="subTitle" idx="1"/>
          </p:nvPr>
        </p:nvSpPr>
        <p:spPr/>
        <p:txBody>
          <a:bodyPr/>
          <a:lstStyle/>
          <a:p>
            <a:r>
              <a:rPr lang="en-GB" sz="2200" dirty="0" smtClean="0">
                <a:latin typeface="Arial" charset="0"/>
              </a:rPr>
              <a:t>Li Jia, Allard de Wit, </a:t>
            </a:r>
            <a:r>
              <a:rPr lang="en-GB" sz="2200" dirty="0" err="1" smtClean="0">
                <a:latin typeface="Arial" charset="0"/>
              </a:rPr>
              <a:t>Beier</a:t>
            </a:r>
            <a:r>
              <a:rPr lang="en-GB" sz="2200" dirty="0">
                <a:latin typeface="Arial" charset="0"/>
              </a:rPr>
              <a:t> Zhang, Raymond van der Wijngaart</a:t>
            </a:r>
            <a:endParaRPr lang="en-GB" sz="2200" dirty="0" smtClean="0">
              <a:latin typeface="Arial" charset="0"/>
            </a:endParaRPr>
          </a:p>
          <a:p>
            <a:r>
              <a:rPr lang="en-US" sz="2200" dirty="0" smtClean="0">
                <a:latin typeface="Arial" charset="0"/>
              </a:rPr>
              <a:t>(Alterra &amp; </a:t>
            </a:r>
            <a:r>
              <a:rPr lang="en-US" sz="2400" dirty="0" smtClean="0"/>
              <a:t>AIFER)</a:t>
            </a:r>
            <a:endParaRPr lang="en-GB" sz="2200" dirty="0" smtClean="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 name="Picture 6"/>
          <p:cNvPicPr/>
          <p:nvPr/>
        </p:nvPicPr>
        <p:blipFill rotWithShape="1">
          <a:blip r:embed="rId2"/>
          <a:srcRect r="33951"/>
          <a:stretch/>
        </p:blipFill>
        <p:spPr bwMode="auto">
          <a:xfrm>
            <a:off x="35496" y="1484784"/>
            <a:ext cx="2232248" cy="3960440"/>
          </a:xfrm>
          <a:prstGeom prst="rect">
            <a:avLst/>
          </a:prstGeom>
          <a:ln>
            <a:noFill/>
          </a:ln>
          <a:extLst>
            <a:ext uri="{53640926-AAD7-44D8-BBD7-CCE9431645EC}">
              <a14:shadowObscured xmlns:a14="http://schemas.microsoft.com/office/drawing/2010/main"/>
            </a:ext>
          </a:extLst>
        </p:spPr>
      </p:pic>
      <p:sp>
        <p:nvSpPr>
          <p:cNvPr id="23" name="Content Placeholder 2"/>
          <p:cNvSpPr>
            <a:spLocks noGrp="1"/>
          </p:cNvSpPr>
          <p:nvPr>
            <p:ph idx="1"/>
          </p:nvPr>
        </p:nvSpPr>
        <p:spPr>
          <a:xfrm>
            <a:off x="107504" y="836712"/>
            <a:ext cx="9001000" cy="689248"/>
          </a:xfrm>
        </p:spPr>
        <p:txBody>
          <a:bodyPr/>
          <a:lstStyle/>
          <a:p>
            <a:r>
              <a:rPr lang="en-US" dirty="0" smtClean="0"/>
              <a:t>Database for CGMS-Anhui</a:t>
            </a:r>
            <a:endParaRPr lang="en-GB" sz="2000"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32673503"/>
              </p:ext>
            </p:extLst>
          </p:nvPr>
        </p:nvGraphicFramePr>
        <p:xfrm>
          <a:off x="2555776" y="1484784"/>
          <a:ext cx="6480720" cy="5112569"/>
        </p:xfrm>
        <a:graphic>
          <a:graphicData uri="http://schemas.openxmlformats.org/drawingml/2006/table">
            <a:tbl>
              <a:tblPr firstRow="1" firstCol="1" bandRow="1">
                <a:tableStyleId>{5C22544A-7EE6-4342-B048-85BDC9FD1C3A}</a:tableStyleId>
              </a:tblPr>
              <a:tblGrid>
                <a:gridCol w="2088232"/>
                <a:gridCol w="4392488"/>
              </a:tblGrid>
              <a:tr h="197101">
                <a:tc>
                  <a:txBody>
                    <a:bodyPr/>
                    <a:lstStyle/>
                    <a:p>
                      <a:pPr marL="0" marR="0" algn="just">
                        <a:spcBef>
                          <a:spcPts val="600"/>
                        </a:spcBef>
                        <a:spcAft>
                          <a:spcPts val="600"/>
                        </a:spcAft>
                      </a:pPr>
                      <a:r>
                        <a:rPr lang="en-US" sz="1200" noProof="0" dirty="0" smtClean="0">
                          <a:solidFill>
                            <a:schemeClr val="bg1"/>
                          </a:solidFill>
                          <a:effectLst/>
                        </a:rPr>
                        <a:t>Table name</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just">
                        <a:spcBef>
                          <a:spcPts val="600"/>
                        </a:spcBef>
                        <a:spcAft>
                          <a:spcPts val="600"/>
                        </a:spcAft>
                      </a:pPr>
                      <a:r>
                        <a:rPr lang="en-US" sz="1100" dirty="0">
                          <a:solidFill>
                            <a:schemeClr val="bg1"/>
                          </a:solidFill>
                          <a:effectLst/>
                        </a:rPr>
                        <a:t>Function</a:t>
                      </a:r>
                      <a:endParaRPr lang="en-GB" sz="1100" dirty="0">
                        <a:solidFill>
                          <a:schemeClr val="bg1"/>
                        </a:solidFill>
                        <a:effectLst/>
                        <a:latin typeface="Calibri"/>
                        <a:ea typeface="SimSun"/>
                        <a:cs typeface="Times New Roman"/>
                      </a:endParaRPr>
                    </a:p>
                  </a:txBody>
                  <a:tcPr marL="62645" marR="62645" marT="0" marB="0"/>
                </a:tc>
              </a:tr>
              <a:tr h="627140">
                <a:tc>
                  <a:txBody>
                    <a:bodyPr/>
                    <a:lstStyle/>
                    <a:p>
                      <a:pPr marL="0" marR="0" algn="just">
                        <a:spcBef>
                          <a:spcPts val="600"/>
                        </a:spcBef>
                        <a:spcAft>
                          <a:spcPts val="600"/>
                        </a:spcAft>
                      </a:pPr>
                      <a:r>
                        <a:rPr lang="en-US" sz="1200" noProof="0" dirty="0" err="1" smtClean="0">
                          <a:solidFill>
                            <a:schemeClr val="bg1"/>
                          </a:solidFill>
                          <a:effectLst/>
                        </a:rPr>
                        <a:t>CalibrationSources</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dirty="0">
                          <a:solidFill>
                            <a:schemeClr val="bg1"/>
                          </a:solidFill>
                          <a:effectLst/>
                        </a:rPr>
                        <a:t>listed all the calibration data sources available in the database (See Fig. 16 for snapshot of the Table).</a:t>
                      </a:r>
                      <a:endParaRPr lang="en-GB" sz="1100" dirty="0">
                        <a:solidFill>
                          <a:schemeClr val="bg1"/>
                        </a:solidFill>
                        <a:effectLst/>
                      </a:endParaRPr>
                    </a:p>
                    <a:p>
                      <a:pPr marL="0" marR="0" algn="l">
                        <a:spcBef>
                          <a:spcPts val="0"/>
                        </a:spcBef>
                        <a:spcAft>
                          <a:spcPts val="600"/>
                        </a:spcAft>
                      </a:pPr>
                      <a:r>
                        <a:rPr lang="en-US" sz="1000" dirty="0">
                          <a:solidFill>
                            <a:schemeClr val="bg1"/>
                          </a:solidFill>
                          <a:effectLst/>
                        </a:rPr>
                        <a:t>There are 208 sources in total.</a:t>
                      </a:r>
                      <a:endParaRPr lang="en-GB" sz="1100" dirty="0">
                        <a:solidFill>
                          <a:schemeClr val="bg1"/>
                        </a:solidFill>
                        <a:effectLst/>
                        <a:latin typeface="Calibri"/>
                        <a:ea typeface="SimSun"/>
                        <a:cs typeface="Times New Roman"/>
                      </a:endParaRPr>
                    </a:p>
                  </a:txBody>
                  <a:tcPr marL="62645" marR="62645" marT="0" marB="0"/>
                </a:tc>
              </a:tr>
              <a:tr h="540133">
                <a:tc>
                  <a:txBody>
                    <a:bodyPr/>
                    <a:lstStyle/>
                    <a:p>
                      <a:pPr marL="0" marR="0" algn="just">
                        <a:spcBef>
                          <a:spcPts val="600"/>
                        </a:spcBef>
                        <a:spcAft>
                          <a:spcPts val="600"/>
                        </a:spcAft>
                      </a:pPr>
                      <a:r>
                        <a:rPr lang="en-US" sz="1200" noProof="0" dirty="0" err="1" smtClean="0">
                          <a:solidFill>
                            <a:schemeClr val="bg1"/>
                          </a:solidFill>
                          <a:effectLst/>
                        </a:rPr>
                        <a:t>CalibrationSourcesMetadata</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the metadata for each calibration source, gives crop type, description, location and some additional information (See Fig. 17 for snapshot of the Table)</a:t>
                      </a:r>
                      <a:endParaRPr lang="en-GB" sz="1100">
                        <a:solidFill>
                          <a:schemeClr val="bg1"/>
                        </a:solidFill>
                        <a:effectLst/>
                        <a:latin typeface="Calibri"/>
                        <a:ea typeface="SimSun"/>
                        <a:cs typeface="Times New Roman"/>
                      </a:endParaRPr>
                    </a:p>
                  </a:txBody>
                  <a:tcPr marL="62645" marR="62645" marT="0" marB="0"/>
                </a:tc>
              </a:tr>
              <a:tr h="1145737">
                <a:tc>
                  <a:txBody>
                    <a:bodyPr/>
                    <a:lstStyle/>
                    <a:p>
                      <a:pPr marL="0" marR="0" algn="just">
                        <a:spcBef>
                          <a:spcPts val="600"/>
                        </a:spcBef>
                        <a:spcAft>
                          <a:spcPts val="600"/>
                        </a:spcAft>
                      </a:pPr>
                      <a:r>
                        <a:rPr lang="en-US" sz="1200" noProof="0" dirty="0" err="1" smtClean="0">
                          <a:solidFill>
                            <a:schemeClr val="bg1"/>
                          </a:solidFill>
                          <a:effectLst/>
                        </a:rPr>
                        <a:t>CalibrationDataType</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gives definition for calibration data type, 3 types are defined:</a:t>
                      </a:r>
                      <a:endParaRPr lang="en-GB" sz="1100">
                        <a:solidFill>
                          <a:schemeClr val="bg1"/>
                        </a:solidFill>
                        <a:effectLst/>
                      </a:endParaRPr>
                    </a:p>
                    <a:p>
                      <a:pPr marL="0" marR="0" algn="l">
                        <a:spcBef>
                          <a:spcPts val="0"/>
                        </a:spcBef>
                        <a:spcAft>
                          <a:spcPts val="600"/>
                        </a:spcAft>
                      </a:pPr>
                      <a:r>
                        <a:rPr lang="en-US" sz="1000">
                          <a:solidFill>
                            <a:schemeClr val="bg1"/>
                          </a:solidFill>
                          <a:effectLst/>
                        </a:rPr>
                        <a:t>1 = Observations from field experiment</a:t>
                      </a:r>
                      <a:endParaRPr lang="en-GB" sz="1100">
                        <a:solidFill>
                          <a:schemeClr val="bg1"/>
                        </a:solidFill>
                        <a:effectLst/>
                      </a:endParaRPr>
                    </a:p>
                    <a:p>
                      <a:pPr marL="0" marR="0" algn="l">
                        <a:spcBef>
                          <a:spcPts val="0"/>
                        </a:spcBef>
                        <a:spcAft>
                          <a:spcPts val="600"/>
                        </a:spcAft>
                      </a:pPr>
                      <a:r>
                        <a:rPr lang="en-US" sz="1000">
                          <a:solidFill>
                            <a:schemeClr val="bg1"/>
                          </a:solidFill>
                          <a:effectLst/>
                        </a:rPr>
                        <a:t>2 = Regional observation</a:t>
                      </a:r>
                      <a:endParaRPr lang="en-GB" sz="1100">
                        <a:solidFill>
                          <a:schemeClr val="bg1"/>
                        </a:solidFill>
                        <a:effectLst/>
                      </a:endParaRPr>
                    </a:p>
                    <a:p>
                      <a:pPr marL="0" marR="0" algn="l">
                        <a:spcBef>
                          <a:spcPts val="0"/>
                        </a:spcBef>
                        <a:spcAft>
                          <a:spcPts val="600"/>
                        </a:spcAft>
                      </a:pPr>
                      <a:r>
                        <a:rPr lang="en-US" sz="1000">
                          <a:solidFill>
                            <a:schemeClr val="bg1"/>
                          </a:solidFill>
                          <a:effectLst/>
                        </a:rPr>
                        <a:t>3 = Expert estimate</a:t>
                      </a:r>
                      <a:endParaRPr lang="en-GB" sz="1100">
                        <a:solidFill>
                          <a:schemeClr val="bg1"/>
                        </a:solidFill>
                        <a:effectLst/>
                        <a:latin typeface="Calibri"/>
                        <a:ea typeface="SimSun"/>
                        <a:cs typeface="Times New Roman"/>
                      </a:endParaRPr>
                    </a:p>
                  </a:txBody>
                  <a:tcPr marL="62645" marR="62645" marT="0" marB="0"/>
                </a:tc>
              </a:tr>
              <a:tr h="802016">
                <a:tc>
                  <a:txBody>
                    <a:bodyPr/>
                    <a:lstStyle/>
                    <a:p>
                      <a:pPr marL="0" marR="0" algn="just">
                        <a:spcBef>
                          <a:spcPts val="600"/>
                        </a:spcBef>
                        <a:spcAft>
                          <a:spcPts val="600"/>
                        </a:spcAft>
                      </a:pPr>
                      <a:r>
                        <a:rPr lang="en-US" sz="1200" noProof="0" dirty="0" err="1" smtClean="0">
                          <a:solidFill>
                            <a:schemeClr val="bg1"/>
                          </a:solidFill>
                          <a:effectLst/>
                        </a:rPr>
                        <a:t>CalibrationGridReference</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listed the CGMS grid numbers for which a given calibration source is assumed to be valid (See Fig. 18 for snapshot of the Table). </a:t>
                      </a:r>
                      <a:endParaRPr lang="en-GB" sz="1100">
                        <a:solidFill>
                          <a:schemeClr val="bg1"/>
                        </a:solidFill>
                        <a:effectLst/>
                      </a:endParaRPr>
                    </a:p>
                    <a:p>
                      <a:pPr marL="0" marR="0" algn="l">
                        <a:spcBef>
                          <a:spcPts val="0"/>
                        </a:spcBef>
                        <a:spcAft>
                          <a:spcPts val="600"/>
                        </a:spcAft>
                      </a:pPr>
                      <a:r>
                        <a:rPr lang="en-US" sz="1000">
                          <a:solidFill>
                            <a:schemeClr val="bg1"/>
                          </a:solidFill>
                          <a:effectLst/>
                        </a:rPr>
                        <a:t>All the 30 sources have the same grid number 89151</a:t>
                      </a:r>
                      <a:endParaRPr lang="en-GB" sz="1100">
                        <a:solidFill>
                          <a:schemeClr val="bg1"/>
                        </a:solidFill>
                        <a:effectLst/>
                        <a:latin typeface="Calibri"/>
                        <a:ea typeface="SimSun"/>
                        <a:cs typeface="Times New Roman"/>
                      </a:endParaRPr>
                    </a:p>
                  </a:txBody>
                  <a:tcPr marL="62645" marR="62645" marT="0" marB="0"/>
                </a:tc>
              </a:tr>
              <a:tr h="540133">
                <a:tc>
                  <a:txBody>
                    <a:bodyPr/>
                    <a:lstStyle/>
                    <a:p>
                      <a:pPr marL="0" marR="0" algn="just">
                        <a:spcBef>
                          <a:spcPts val="600"/>
                        </a:spcBef>
                        <a:spcAft>
                          <a:spcPts val="600"/>
                        </a:spcAft>
                      </a:pPr>
                      <a:r>
                        <a:rPr lang="en-US" sz="1200" noProof="0" dirty="0" err="1" smtClean="0">
                          <a:solidFill>
                            <a:schemeClr val="bg1"/>
                          </a:solidFill>
                          <a:effectLst/>
                        </a:rPr>
                        <a:t>CalibrationSingleValues</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actual calibration data that stores single value variables  (i.e.  crop phenology: DOP, DOE, DOA, DOM) (See Fig.19 for snapshot of the Table).</a:t>
                      </a:r>
                      <a:endParaRPr lang="en-GB" sz="1100">
                        <a:solidFill>
                          <a:schemeClr val="bg1"/>
                        </a:solidFill>
                        <a:effectLst/>
                        <a:latin typeface="Calibri"/>
                        <a:ea typeface="SimSun"/>
                        <a:cs typeface="Times New Roman"/>
                      </a:endParaRPr>
                    </a:p>
                  </a:txBody>
                  <a:tcPr marL="62645" marR="62645" marT="0" marB="0"/>
                </a:tc>
              </a:tr>
              <a:tr h="360088">
                <a:tc>
                  <a:txBody>
                    <a:bodyPr/>
                    <a:lstStyle/>
                    <a:p>
                      <a:pPr marL="0" marR="0" algn="just">
                        <a:spcBef>
                          <a:spcPts val="600"/>
                        </a:spcBef>
                        <a:spcAft>
                          <a:spcPts val="600"/>
                        </a:spcAft>
                      </a:pPr>
                      <a:r>
                        <a:rPr lang="en-US" sz="1200" noProof="0" dirty="0" err="1" smtClean="0">
                          <a:solidFill>
                            <a:schemeClr val="bg1"/>
                          </a:solidFill>
                          <a:effectLst/>
                        </a:rPr>
                        <a:t>CalibrationTimeSeries</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This table is empty since there was no temporal dependent variables were collected.  </a:t>
                      </a:r>
                      <a:endParaRPr lang="en-GB" sz="1100">
                        <a:solidFill>
                          <a:schemeClr val="bg1"/>
                        </a:solidFill>
                        <a:effectLst/>
                        <a:latin typeface="Calibri"/>
                        <a:ea typeface="SimSun"/>
                        <a:cs typeface="Times New Roman"/>
                      </a:endParaRPr>
                    </a:p>
                  </a:txBody>
                  <a:tcPr marL="62645" marR="62645" marT="0" marB="0"/>
                </a:tc>
              </a:tr>
              <a:tr h="540133">
                <a:tc>
                  <a:txBody>
                    <a:bodyPr/>
                    <a:lstStyle/>
                    <a:p>
                      <a:pPr marL="0" marR="0" algn="just">
                        <a:spcBef>
                          <a:spcPts val="600"/>
                        </a:spcBef>
                        <a:spcAft>
                          <a:spcPts val="600"/>
                        </a:spcAft>
                      </a:pPr>
                      <a:r>
                        <a:rPr lang="en-US" sz="1200" noProof="0" dirty="0" err="1" smtClean="0">
                          <a:solidFill>
                            <a:schemeClr val="bg1"/>
                          </a:solidFill>
                          <a:effectLst/>
                        </a:rPr>
                        <a:t>ObservationCode</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a:solidFill>
                            <a:schemeClr val="bg1"/>
                          </a:solidFill>
                          <a:effectLst/>
                        </a:rPr>
                        <a:t>stores observation codes and their descriptions and units (is the same as for Fengqiu database, see Fig.13 for snapshot of the Table).</a:t>
                      </a:r>
                      <a:endParaRPr lang="en-GB" sz="1100">
                        <a:solidFill>
                          <a:schemeClr val="bg1"/>
                        </a:solidFill>
                        <a:effectLst/>
                        <a:latin typeface="Calibri"/>
                        <a:ea typeface="SimSun"/>
                        <a:cs typeface="Times New Roman"/>
                      </a:endParaRPr>
                    </a:p>
                  </a:txBody>
                  <a:tcPr marL="62645" marR="62645" marT="0" marB="0"/>
                </a:tc>
              </a:tr>
              <a:tr h="360088">
                <a:tc>
                  <a:txBody>
                    <a:bodyPr/>
                    <a:lstStyle/>
                    <a:p>
                      <a:pPr marL="0" marR="0" algn="just">
                        <a:spcBef>
                          <a:spcPts val="600"/>
                        </a:spcBef>
                        <a:spcAft>
                          <a:spcPts val="600"/>
                        </a:spcAft>
                      </a:pPr>
                      <a:r>
                        <a:rPr lang="en-US" sz="1200" noProof="0" dirty="0" smtClean="0">
                          <a:solidFill>
                            <a:schemeClr val="bg1"/>
                          </a:solidFill>
                          <a:effectLst/>
                        </a:rPr>
                        <a:t>Crop</a:t>
                      </a:r>
                      <a:endParaRPr lang="en-US" sz="1200" noProof="0" dirty="0">
                        <a:solidFill>
                          <a:schemeClr val="bg1"/>
                        </a:solidFill>
                        <a:effectLst/>
                        <a:latin typeface="Calibri"/>
                        <a:ea typeface="SimSun"/>
                        <a:cs typeface="Times New Roman"/>
                      </a:endParaRPr>
                    </a:p>
                  </a:txBody>
                  <a:tcPr marL="62645" marR="62645" marT="0" marB="0"/>
                </a:tc>
                <a:tc>
                  <a:txBody>
                    <a:bodyPr/>
                    <a:lstStyle/>
                    <a:p>
                      <a:pPr marL="0" marR="0" algn="l">
                        <a:spcBef>
                          <a:spcPts val="600"/>
                        </a:spcBef>
                        <a:spcAft>
                          <a:spcPts val="600"/>
                        </a:spcAft>
                      </a:pPr>
                      <a:r>
                        <a:rPr lang="en-US" sz="1000" dirty="0">
                          <a:solidFill>
                            <a:schemeClr val="bg1"/>
                          </a:solidFill>
                          <a:effectLst/>
                        </a:rPr>
                        <a:t>gives crop type definition (is the same as for </a:t>
                      </a:r>
                      <a:r>
                        <a:rPr lang="en-US" sz="1000" dirty="0" err="1">
                          <a:solidFill>
                            <a:schemeClr val="bg1"/>
                          </a:solidFill>
                          <a:effectLst/>
                        </a:rPr>
                        <a:t>Fengqiu</a:t>
                      </a:r>
                      <a:r>
                        <a:rPr lang="en-US" sz="1000" dirty="0">
                          <a:solidFill>
                            <a:schemeClr val="bg1"/>
                          </a:solidFill>
                          <a:effectLst/>
                        </a:rPr>
                        <a:t> database, see Fig.14 for snapshot of the Table).</a:t>
                      </a:r>
                      <a:endParaRPr lang="en-GB" sz="1100" dirty="0">
                        <a:solidFill>
                          <a:schemeClr val="bg1"/>
                        </a:solidFill>
                        <a:effectLst/>
                        <a:latin typeface="Calibri"/>
                        <a:ea typeface="SimSun"/>
                        <a:cs typeface="Times New Roman"/>
                      </a:endParaRPr>
                    </a:p>
                  </a:txBody>
                  <a:tcPr marL="62645" marR="62645" marT="0" marB="0"/>
                </a:tc>
              </a:tr>
            </a:tbl>
          </a:graphicData>
        </a:graphic>
      </p:graphicFrame>
    </p:spTree>
    <p:extLst>
      <p:ext uri="{BB962C8B-B14F-4D97-AF65-F5344CB8AC3E}">
        <p14:creationId xmlns:p14="http://schemas.microsoft.com/office/powerpoint/2010/main" val="9111511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2304256" y="2060848"/>
            <a:ext cx="6804248" cy="2448272"/>
          </a:xfrm>
          <a:prstGeom prst="rect">
            <a:avLst/>
          </a:prstGeom>
        </p:spPr>
      </p:pic>
      <p:sp>
        <p:nvSpPr>
          <p:cNvPr id="2" name="Title 1"/>
          <p:cNvSpPr>
            <a:spLocks noGrp="1"/>
          </p:cNvSpPr>
          <p:nvPr>
            <p:ph type="title"/>
          </p:nvPr>
        </p:nvSpPr>
        <p:spPr>
          <a:xfrm>
            <a:off x="457200" y="369888"/>
            <a:ext cx="8229600" cy="538832"/>
          </a:xfrm>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 name="Picture 6"/>
          <p:cNvPicPr/>
          <p:nvPr/>
        </p:nvPicPr>
        <p:blipFill rotWithShape="1">
          <a:blip r:embed="rId3"/>
          <a:srcRect r="33951"/>
          <a:stretch/>
        </p:blipFill>
        <p:spPr bwMode="auto">
          <a:xfrm>
            <a:off x="35496" y="1484784"/>
            <a:ext cx="2232248" cy="3960440"/>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4"/>
          <a:stretch>
            <a:fillRect/>
          </a:stretch>
        </p:blipFill>
        <p:spPr>
          <a:xfrm>
            <a:off x="2304256" y="4581128"/>
            <a:ext cx="6804248" cy="2232248"/>
          </a:xfrm>
          <a:prstGeom prst="rect">
            <a:avLst/>
          </a:prstGeom>
        </p:spPr>
      </p:pic>
      <p:sp>
        <p:nvSpPr>
          <p:cNvPr id="10" name="Oval 9"/>
          <p:cNvSpPr/>
          <p:nvPr/>
        </p:nvSpPr>
        <p:spPr bwMode="auto">
          <a:xfrm>
            <a:off x="323528" y="3042324"/>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1" name="Oval 10"/>
          <p:cNvSpPr/>
          <p:nvPr/>
        </p:nvSpPr>
        <p:spPr bwMode="auto">
          <a:xfrm>
            <a:off x="371698" y="3398767"/>
            <a:ext cx="1824038"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2" name="Straight Arrow Connector 11"/>
          <p:cNvCxnSpPr>
            <a:stCxn id="10" idx="7"/>
          </p:cNvCxnSpPr>
          <p:nvPr/>
        </p:nvCxnSpPr>
        <p:spPr bwMode="auto">
          <a:xfrm flipV="1">
            <a:off x="1737169" y="2204864"/>
            <a:ext cx="674591" cy="874915"/>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5" name="Straight Arrow Connector 14"/>
          <p:cNvCxnSpPr/>
          <p:nvPr/>
        </p:nvCxnSpPr>
        <p:spPr bwMode="auto">
          <a:xfrm>
            <a:off x="1737169" y="3654529"/>
            <a:ext cx="867870" cy="1214631"/>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7" name="Rectangle 16"/>
          <p:cNvSpPr/>
          <p:nvPr/>
        </p:nvSpPr>
        <p:spPr>
          <a:xfrm>
            <a:off x="2286000" y="1340768"/>
            <a:ext cx="6822504" cy="646331"/>
          </a:xfrm>
          <a:prstGeom prst="rect">
            <a:avLst/>
          </a:prstGeom>
        </p:spPr>
        <p:txBody>
          <a:bodyPr wrap="square">
            <a:spAutoFit/>
          </a:bodyPr>
          <a:lstStyle/>
          <a:p>
            <a:pPr algn="l"/>
            <a:r>
              <a:rPr lang="en-US" sz="1800" dirty="0" smtClean="0">
                <a:solidFill>
                  <a:srgbClr val="FF0000"/>
                </a:solidFill>
              </a:rPr>
              <a:t>Source</a:t>
            </a:r>
            <a:r>
              <a:rPr lang="en-US" sz="1800" dirty="0" smtClean="0">
                <a:solidFill>
                  <a:srgbClr val="FFCC66"/>
                </a:solidFill>
              </a:rPr>
              <a:t>: </a:t>
            </a:r>
            <a:r>
              <a:rPr lang="en-US" sz="1800" dirty="0" smtClean="0">
                <a:solidFill>
                  <a:srgbClr val="FFCC66"/>
                </a:solidFill>
              </a:rPr>
              <a:t>winter </a:t>
            </a:r>
            <a:r>
              <a:rPr lang="en-US" sz="1800" dirty="0">
                <a:solidFill>
                  <a:srgbClr val="FFCC66"/>
                </a:solidFill>
              </a:rPr>
              <a:t>wheat (</a:t>
            </a:r>
            <a:r>
              <a:rPr lang="en-US" sz="1800" dirty="0" smtClean="0">
                <a:solidFill>
                  <a:srgbClr val="FFCC66"/>
                </a:solidFill>
              </a:rPr>
              <a:t>ZhengMai9023), </a:t>
            </a:r>
            <a:r>
              <a:rPr lang="en-US" sz="1800" dirty="0" smtClean="0">
                <a:solidFill>
                  <a:srgbClr val="FFCC66"/>
                </a:solidFill>
              </a:rPr>
              <a:t>with </a:t>
            </a:r>
            <a:r>
              <a:rPr lang="en-US" sz="1800" dirty="0">
                <a:solidFill>
                  <a:srgbClr val="FFCC66"/>
                </a:solidFill>
              </a:rPr>
              <a:t>different </a:t>
            </a:r>
            <a:r>
              <a:rPr lang="en-US" sz="1800" dirty="0" smtClean="0">
                <a:solidFill>
                  <a:srgbClr val="FFCC66"/>
                </a:solidFill>
              </a:rPr>
              <a:t>treatments (“</a:t>
            </a:r>
            <a:r>
              <a:rPr lang="en-US" sz="1800" dirty="0" err="1">
                <a:solidFill>
                  <a:srgbClr val="FFCC66"/>
                </a:solidFill>
              </a:rPr>
              <a:t>optimised</a:t>
            </a:r>
            <a:r>
              <a:rPr lang="en-US" sz="1800" dirty="0" smtClean="0">
                <a:solidFill>
                  <a:srgbClr val="FFCC66"/>
                </a:solidFill>
              </a:rPr>
              <a:t>” , “no-fertilization” </a:t>
            </a:r>
            <a:r>
              <a:rPr lang="en-US" sz="1800" dirty="0">
                <a:solidFill>
                  <a:srgbClr val="FFCC66"/>
                </a:solidFill>
              </a:rPr>
              <a:t>and </a:t>
            </a:r>
            <a:r>
              <a:rPr lang="en-US" sz="1800" dirty="0" smtClean="0">
                <a:solidFill>
                  <a:srgbClr val="FFCC66"/>
                </a:solidFill>
              </a:rPr>
              <a:t>“water </a:t>
            </a:r>
            <a:r>
              <a:rPr lang="en-US" sz="1800" dirty="0">
                <a:solidFill>
                  <a:srgbClr val="FFCC66"/>
                </a:solidFill>
              </a:rPr>
              <a:t>limited </a:t>
            </a:r>
            <a:r>
              <a:rPr lang="en-US" sz="1800" dirty="0" smtClean="0">
                <a:solidFill>
                  <a:srgbClr val="FFCC66"/>
                </a:solidFill>
              </a:rPr>
              <a:t>conditions”.</a:t>
            </a:r>
            <a:endParaRPr lang="en-GB" sz="1800" dirty="0">
              <a:solidFill>
                <a:srgbClr val="FFCC66"/>
              </a:solidFill>
            </a:endParaRPr>
          </a:p>
        </p:txBody>
      </p:sp>
      <p:sp>
        <p:nvSpPr>
          <p:cNvPr id="23" name="Content Placeholder 2"/>
          <p:cNvSpPr>
            <a:spLocks noGrp="1"/>
          </p:cNvSpPr>
          <p:nvPr>
            <p:ph idx="1"/>
          </p:nvPr>
        </p:nvSpPr>
        <p:spPr>
          <a:xfrm>
            <a:off x="107504" y="836712"/>
            <a:ext cx="9001000" cy="689248"/>
          </a:xfrm>
        </p:spPr>
        <p:txBody>
          <a:bodyPr/>
          <a:lstStyle/>
          <a:p>
            <a:r>
              <a:rPr lang="en-US" dirty="0" smtClean="0"/>
              <a:t>Database for </a:t>
            </a:r>
            <a:r>
              <a:rPr lang="en-US" dirty="0" smtClean="0"/>
              <a:t>CGMS-Anhui</a:t>
            </a:r>
            <a:endParaRPr lang="en-GB" sz="2000" dirty="0">
              <a:solidFill>
                <a:srgbClr val="FF0000"/>
              </a:solidFill>
            </a:endParaRPr>
          </a:p>
        </p:txBody>
      </p:sp>
      <p:grpSp>
        <p:nvGrpSpPr>
          <p:cNvPr id="6" name="Group 5"/>
          <p:cNvGrpSpPr/>
          <p:nvPr/>
        </p:nvGrpSpPr>
        <p:grpSpPr>
          <a:xfrm>
            <a:off x="5004048" y="2564904"/>
            <a:ext cx="3888432" cy="1496417"/>
            <a:chOff x="4932040" y="2564904"/>
            <a:chExt cx="3888432" cy="1496417"/>
          </a:xfrm>
        </p:grpSpPr>
        <p:sp>
          <p:nvSpPr>
            <p:cNvPr id="13" name="Rectangle 12"/>
            <p:cNvSpPr/>
            <p:nvPr/>
          </p:nvSpPr>
          <p:spPr>
            <a:xfrm>
              <a:off x="5796136" y="2868687"/>
              <a:ext cx="3024336" cy="1192634"/>
            </a:xfrm>
            <a:prstGeom prst="rect">
              <a:avLst/>
            </a:prstGeom>
            <a:solidFill>
              <a:schemeClr val="tx1"/>
            </a:solidFill>
            <a:ln>
              <a:solidFill>
                <a:schemeClr val="bg1"/>
              </a:solidFill>
            </a:ln>
          </p:spPr>
          <p:txBody>
            <a:bodyPr wrap="square">
              <a:spAutoFit/>
            </a:bodyPr>
            <a:lstStyle/>
            <a:p>
              <a:pPr algn="l">
                <a:spcBef>
                  <a:spcPts val="300"/>
                </a:spcBef>
              </a:pPr>
              <a:r>
                <a:rPr lang="en-US" sz="1600" dirty="0">
                  <a:solidFill>
                    <a:schemeClr val="bg1"/>
                  </a:solidFill>
                </a:rPr>
                <a:t>Type of calibration data:</a:t>
              </a:r>
              <a:endParaRPr lang="en-GB" sz="1600" dirty="0">
                <a:solidFill>
                  <a:schemeClr val="bg1"/>
                </a:solidFill>
              </a:endParaRPr>
            </a:p>
            <a:p>
              <a:pPr algn="l">
                <a:spcBef>
                  <a:spcPts val="300"/>
                </a:spcBef>
              </a:pPr>
              <a:r>
                <a:rPr lang="en-US" sz="1600" dirty="0">
                  <a:solidFill>
                    <a:schemeClr val="bg1"/>
                  </a:solidFill>
                </a:rPr>
                <a:t>1 = Data from field experiments</a:t>
              </a:r>
              <a:endParaRPr lang="en-GB" sz="1600" dirty="0">
                <a:solidFill>
                  <a:schemeClr val="bg1"/>
                </a:solidFill>
              </a:endParaRPr>
            </a:p>
            <a:p>
              <a:pPr algn="l">
                <a:spcBef>
                  <a:spcPts val="300"/>
                </a:spcBef>
              </a:pPr>
              <a:r>
                <a:rPr lang="en-US" sz="1600" dirty="0">
                  <a:solidFill>
                    <a:schemeClr val="bg1"/>
                  </a:solidFill>
                </a:rPr>
                <a:t>2 = Regional values</a:t>
              </a:r>
              <a:endParaRPr lang="en-GB" sz="1600" dirty="0">
                <a:solidFill>
                  <a:schemeClr val="bg1"/>
                </a:solidFill>
              </a:endParaRPr>
            </a:p>
            <a:p>
              <a:pPr algn="l">
                <a:spcBef>
                  <a:spcPts val="300"/>
                </a:spcBef>
              </a:pPr>
              <a:r>
                <a:rPr lang="en-US" sz="1600" dirty="0">
                  <a:solidFill>
                    <a:schemeClr val="bg1"/>
                  </a:solidFill>
                </a:rPr>
                <a:t>3 = Expert estimate</a:t>
              </a:r>
              <a:endParaRPr lang="en-GB" sz="1600" dirty="0">
                <a:solidFill>
                  <a:schemeClr val="bg1"/>
                </a:solidFill>
              </a:endParaRPr>
            </a:p>
          </p:txBody>
        </p:sp>
        <p:cxnSp>
          <p:nvCxnSpPr>
            <p:cNvPr id="14" name="Straight Arrow Connector 13"/>
            <p:cNvCxnSpPr/>
            <p:nvPr/>
          </p:nvCxnSpPr>
          <p:spPr bwMode="auto">
            <a:xfrm>
              <a:off x="4932040" y="2564904"/>
              <a:ext cx="864096" cy="519807"/>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grpSp>
        <p:nvGrpSpPr>
          <p:cNvPr id="20" name="Group 19"/>
          <p:cNvGrpSpPr/>
          <p:nvPr/>
        </p:nvGrpSpPr>
        <p:grpSpPr>
          <a:xfrm>
            <a:off x="5508104" y="4221088"/>
            <a:ext cx="3312368" cy="1510863"/>
            <a:chOff x="5508104" y="4221088"/>
            <a:chExt cx="3312368" cy="1510863"/>
          </a:xfrm>
        </p:grpSpPr>
        <p:sp>
          <p:nvSpPr>
            <p:cNvPr id="18" name="Rectangle 17"/>
            <p:cNvSpPr/>
            <p:nvPr/>
          </p:nvSpPr>
          <p:spPr>
            <a:xfrm>
              <a:off x="5825202" y="4293096"/>
              <a:ext cx="2995270" cy="1438855"/>
            </a:xfrm>
            <a:prstGeom prst="rect">
              <a:avLst/>
            </a:prstGeom>
            <a:solidFill>
              <a:schemeClr val="tx1"/>
            </a:solidFill>
            <a:ln>
              <a:solidFill>
                <a:schemeClr val="bg1"/>
              </a:solidFill>
            </a:ln>
          </p:spPr>
          <p:txBody>
            <a:bodyPr wrap="square">
              <a:spAutoFit/>
            </a:bodyPr>
            <a:lstStyle/>
            <a:p>
              <a:pPr algn="l">
                <a:spcBef>
                  <a:spcPts val="300"/>
                </a:spcBef>
              </a:pPr>
              <a:r>
                <a:rPr lang="en-GB" sz="1600" dirty="0">
                  <a:solidFill>
                    <a:schemeClr val="bg1"/>
                  </a:solidFill>
                </a:rPr>
                <a:t>Indicator in which table to find the data:</a:t>
              </a:r>
            </a:p>
            <a:p>
              <a:pPr algn="l">
                <a:spcBef>
                  <a:spcPts val="300"/>
                </a:spcBef>
              </a:pPr>
              <a:r>
                <a:rPr lang="en-GB" sz="1600" dirty="0">
                  <a:solidFill>
                    <a:schemeClr val="bg1"/>
                  </a:solidFill>
                </a:rPr>
                <a:t>1 = </a:t>
              </a:r>
              <a:r>
                <a:rPr lang="en-GB" sz="1600" dirty="0" err="1">
                  <a:solidFill>
                    <a:schemeClr val="bg1"/>
                  </a:solidFill>
                </a:rPr>
                <a:t>CalibrationSingleValue</a:t>
              </a:r>
              <a:endParaRPr lang="en-GB" sz="1600" dirty="0">
                <a:solidFill>
                  <a:schemeClr val="bg1"/>
                </a:solidFill>
              </a:endParaRPr>
            </a:p>
            <a:p>
              <a:pPr algn="l">
                <a:spcBef>
                  <a:spcPts val="300"/>
                </a:spcBef>
              </a:pPr>
              <a:r>
                <a:rPr lang="en-GB" sz="1600" dirty="0">
                  <a:solidFill>
                    <a:schemeClr val="bg1"/>
                  </a:solidFill>
                </a:rPr>
                <a:t>2 = </a:t>
              </a:r>
              <a:r>
                <a:rPr lang="en-GB" sz="1600" dirty="0" err="1">
                  <a:solidFill>
                    <a:schemeClr val="bg1"/>
                  </a:solidFill>
                </a:rPr>
                <a:t>CalibrationTimeSeries</a:t>
              </a:r>
              <a:r>
                <a:rPr lang="en-GB" sz="1600" dirty="0">
                  <a:solidFill>
                    <a:schemeClr val="bg1"/>
                  </a:solidFill>
                </a:rPr>
                <a:t> </a:t>
              </a:r>
            </a:p>
            <a:p>
              <a:pPr algn="l">
                <a:spcBef>
                  <a:spcPts val="300"/>
                </a:spcBef>
              </a:pPr>
              <a:r>
                <a:rPr lang="en-GB" sz="1600" dirty="0">
                  <a:solidFill>
                    <a:schemeClr val="bg1"/>
                  </a:solidFill>
                </a:rPr>
                <a:t>3 = Both</a:t>
              </a:r>
            </a:p>
          </p:txBody>
        </p:sp>
        <p:cxnSp>
          <p:nvCxnSpPr>
            <p:cNvPr id="19" name="Straight Arrow Connector 18"/>
            <p:cNvCxnSpPr/>
            <p:nvPr/>
          </p:nvCxnSpPr>
          <p:spPr bwMode="auto">
            <a:xfrm>
              <a:off x="5508104" y="4221088"/>
              <a:ext cx="374573" cy="216024"/>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2319802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a:srcRect b="4236"/>
          <a:stretch/>
        </p:blipFill>
        <p:spPr bwMode="auto">
          <a:xfrm>
            <a:off x="2411760" y="2204864"/>
            <a:ext cx="3304885" cy="322980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 name="Picture 6"/>
          <p:cNvPicPr/>
          <p:nvPr/>
        </p:nvPicPr>
        <p:blipFill rotWithShape="1">
          <a:blip r:embed="rId3"/>
          <a:srcRect r="33951"/>
          <a:stretch/>
        </p:blipFill>
        <p:spPr bwMode="auto">
          <a:xfrm>
            <a:off x="35496" y="1484784"/>
            <a:ext cx="2232248" cy="3960440"/>
          </a:xfrm>
          <a:prstGeom prst="rect">
            <a:avLst/>
          </a:prstGeom>
          <a:ln>
            <a:noFill/>
          </a:ln>
          <a:extLst>
            <a:ext uri="{53640926-AAD7-44D8-BBD7-CCE9431645EC}">
              <a14:shadowObscured xmlns:a14="http://schemas.microsoft.com/office/drawing/2010/main"/>
            </a:ext>
          </a:extLst>
        </p:spPr>
      </p:pic>
      <p:sp>
        <p:nvSpPr>
          <p:cNvPr id="10" name="Oval 9"/>
          <p:cNvSpPr/>
          <p:nvPr/>
        </p:nvSpPr>
        <p:spPr bwMode="auto">
          <a:xfrm>
            <a:off x="323528" y="2359154"/>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2" name="Straight Arrow Connector 11"/>
          <p:cNvCxnSpPr>
            <a:stCxn id="10" idx="6"/>
          </p:cNvCxnSpPr>
          <p:nvPr/>
        </p:nvCxnSpPr>
        <p:spPr bwMode="auto">
          <a:xfrm>
            <a:off x="1979712" y="2487035"/>
            <a:ext cx="504056" cy="293893"/>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7" name="Rectangle 16"/>
          <p:cNvSpPr/>
          <p:nvPr/>
        </p:nvSpPr>
        <p:spPr>
          <a:xfrm>
            <a:off x="2286000" y="1340768"/>
            <a:ext cx="6822504" cy="830997"/>
          </a:xfrm>
          <a:prstGeom prst="rect">
            <a:avLst/>
          </a:prstGeom>
        </p:spPr>
        <p:txBody>
          <a:bodyPr wrap="square">
            <a:spAutoFit/>
          </a:bodyPr>
          <a:lstStyle/>
          <a:p>
            <a:pPr algn="l"/>
            <a:r>
              <a:rPr lang="en-GB" sz="1600" dirty="0" smtClean="0">
                <a:solidFill>
                  <a:srgbClr val="FFCC66"/>
                </a:solidFill>
              </a:rPr>
              <a:t>List of the </a:t>
            </a:r>
            <a:r>
              <a:rPr lang="en-GB" sz="1600" dirty="0">
                <a:solidFill>
                  <a:srgbClr val="FFCC66"/>
                </a:solidFill>
              </a:rPr>
              <a:t>CGMS grid numbers for which a given calibration source is assumed to be valid</a:t>
            </a:r>
            <a:endParaRPr lang="en-GB" sz="1600" dirty="0" smtClean="0">
              <a:solidFill>
                <a:srgbClr val="FFCC66"/>
              </a:solidFill>
            </a:endParaRPr>
          </a:p>
          <a:p>
            <a:pPr algn="l">
              <a:spcBef>
                <a:spcPts val="0"/>
              </a:spcBef>
            </a:pPr>
            <a:r>
              <a:rPr lang="en-GB" sz="1600" dirty="0" smtClean="0">
                <a:solidFill>
                  <a:srgbClr val="FFCC66"/>
                </a:solidFill>
              </a:rPr>
              <a:t>All </a:t>
            </a:r>
            <a:r>
              <a:rPr lang="en-GB" sz="1600" dirty="0">
                <a:solidFill>
                  <a:srgbClr val="FFCC66"/>
                </a:solidFill>
              </a:rPr>
              <a:t>the 30 sources have the same grid number 89151</a:t>
            </a:r>
          </a:p>
        </p:txBody>
      </p:sp>
      <p:sp>
        <p:nvSpPr>
          <p:cNvPr id="18" name="Content Placeholder 2"/>
          <p:cNvSpPr>
            <a:spLocks noGrp="1"/>
          </p:cNvSpPr>
          <p:nvPr>
            <p:ph idx="1"/>
          </p:nvPr>
        </p:nvSpPr>
        <p:spPr>
          <a:xfrm>
            <a:off x="107504" y="836712"/>
            <a:ext cx="9001000" cy="689248"/>
          </a:xfrm>
        </p:spPr>
        <p:txBody>
          <a:bodyPr/>
          <a:lstStyle/>
          <a:p>
            <a:r>
              <a:rPr lang="en-US" dirty="0" smtClean="0"/>
              <a:t>Database for CGMS-Anhui</a:t>
            </a:r>
            <a:endParaRPr lang="en-GB" dirty="0">
              <a:solidFill>
                <a:srgbClr val="FF0000"/>
              </a:solidFill>
            </a:endParaRPr>
          </a:p>
        </p:txBody>
      </p:sp>
    </p:spTree>
    <p:extLst>
      <p:ext uri="{BB962C8B-B14F-4D97-AF65-F5344CB8AC3E}">
        <p14:creationId xmlns:p14="http://schemas.microsoft.com/office/powerpoint/2010/main" val="17800040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1" b="38408"/>
          <a:stretch/>
        </p:blipFill>
        <p:spPr bwMode="auto">
          <a:xfrm>
            <a:off x="2411760" y="1916833"/>
            <a:ext cx="5647055" cy="227502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 name="Picture 6"/>
          <p:cNvPicPr/>
          <p:nvPr/>
        </p:nvPicPr>
        <p:blipFill rotWithShape="1">
          <a:blip r:embed="rId3"/>
          <a:srcRect r="33951"/>
          <a:stretch/>
        </p:blipFill>
        <p:spPr bwMode="auto">
          <a:xfrm>
            <a:off x="35496" y="1484784"/>
            <a:ext cx="2232248" cy="3960440"/>
          </a:xfrm>
          <a:prstGeom prst="rect">
            <a:avLst/>
          </a:prstGeom>
          <a:ln>
            <a:noFill/>
          </a:ln>
          <a:extLst>
            <a:ext uri="{53640926-AAD7-44D8-BBD7-CCE9431645EC}">
              <a14:shadowObscured xmlns:a14="http://schemas.microsoft.com/office/drawing/2010/main"/>
            </a:ext>
          </a:extLst>
        </p:spPr>
      </p:pic>
      <p:sp>
        <p:nvSpPr>
          <p:cNvPr id="10" name="Oval 9"/>
          <p:cNvSpPr/>
          <p:nvPr/>
        </p:nvSpPr>
        <p:spPr bwMode="auto">
          <a:xfrm>
            <a:off x="323528" y="2708920"/>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2" name="Straight Arrow Connector 11"/>
          <p:cNvCxnSpPr>
            <a:stCxn id="10" idx="6"/>
          </p:cNvCxnSpPr>
          <p:nvPr/>
        </p:nvCxnSpPr>
        <p:spPr bwMode="auto">
          <a:xfrm flipV="1">
            <a:off x="1979712" y="2708920"/>
            <a:ext cx="504056" cy="127881"/>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7" name="Rectangle 16"/>
          <p:cNvSpPr/>
          <p:nvPr/>
        </p:nvSpPr>
        <p:spPr>
          <a:xfrm>
            <a:off x="2286000" y="1340768"/>
            <a:ext cx="6822504" cy="584775"/>
          </a:xfrm>
          <a:prstGeom prst="rect">
            <a:avLst/>
          </a:prstGeom>
        </p:spPr>
        <p:txBody>
          <a:bodyPr wrap="square">
            <a:spAutoFit/>
          </a:bodyPr>
          <a:lstStyle/>
          <a:p>
            <a:pPr algn="l"/>
            <a:r>
              <a:rPr lang="en-US" sz="1600" dirty="0">
                <a:solidFill>
                  <a:srgbClr val="FFCC66"/>
                </a:solidFill>
              </a:rPr>
              <a:t>A</a:t>
            </a:r>
            <a:r>
              <a:rPr lang="en-US" sz="1600" dirty="0" smtClean="0">
                <a:solidFill>
                  <a:srgbClr val="FFCC66"/>
                </a:solidFill>
              </a:rPr>
              <a:t>ctual </a:t>
            </a:r>
            <a:r>
              <a:rPr lang="en-US" sz="1600" dirty="0">
                <a:solidFill>
                  <a:srgbClr val="FFCC66"/>
                </a:solidFill>
              </a:rPr>
              <a:t>calibration data that stores single value variables  (i.e.  crop phenology: DOP, DOE, DOA, DOM) </a:t>
            </a:r>
            <a:endParaRPr lang="en-GB" sz="1600" dirty="0">
              <a:solidFill>
                <a:srgbClr val="FFCC66"/>
              </a:solidFill>
            </a:endParaRPr>
          </a:p>
        </p:txBody>
      </p:sp>
      <p:pic>
        <p:nvPicPr>
          <p:cNvPr id="11" name="Picture 10"/>
          <p:cNvPicPr/>
          <p:nvPr/>
        </p:nvPicPr>
        <p:blipFill rotWithShape="1">
          <a:blip r:embed="rId4"/>
          <a:srcRect b="28566"/>
          <a:stretch/>
        </p:blipFill>
        <p:spPr bwMode="auto">
          <a:xfrm>
            <a:off x="2411760" y="4779378"/>
            <a:ext cx="5647055" cy="2033998"/>
          </a:xfrm>
          <a:prstGeom prst="rect">
            <a:avLst/>
          </a:prstGeom>
          <a:ln>
            <a:noFill/>
          </a:ln>
          <a:extLst>
            <a:ext uri="{53640926-AAD7-44D8-BBD7-CCE9431645EC}">
              <a14:shadowObscured xmlns:a14="http://schemas.microsoft.com/office/drawing/2010/main"/>
            </a:ext>
          </a:extLst>
        </p:spPr>
      </p:pic>
      <p:sp>
        <p:nvSpPr>
          <p:cNvPr id="13" name="Oval 12"/>
          <p:cNvSpPr/>
          <p:nvPr/>
        </p:nvSpPr>
        <p:spPr bwMode="auto">
          <a:xfrm>
            <a:off x="323528" y="3749302"/>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5" name="Straight Arrow Connector 14"/>
          <p:cNvCxnSpPr>
            <a:stCxn id="13" idx="6"/>
          </p:cNvCxnSpPr>
          <p:nvPr/>
        </p:nvCxnSpPr>
        <p:spPr bwMode="auto">
          <a:xfrm>
            <a:off x="1979712" y="3877183"/>
            <a:ext cx="648072" cy="1424025"/>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5" name="Rectangle 4"/>
          <p:cNvSpPr/>
          <p:nvPr/>
        </p:nvSpPr>
        <p:spPr>
          <a:xfrm>
            <a:off x="2286000" y="4212467"/>
            <a:ext cx="6822504" cy="584775"/>
          </a:xfrm>
          <a:prstGeom prst="rect">
            <a:avLst/>
          </a:prstGeom>
        </p:spPr>
        <p:txBody>
          <a:bodyPr wrap="square">
            <a:spAutoFit/>
          </a:bodyPr>
          <a:lstStyle/>
          <a:p>
            <a:pPr algn="l"/>
            <a:r>
              <a:rPr lang="en-GB" sz="1600" dirty="0">
                <a:solidFill>
                  <a:srgbClr val="FFCC66"/>
                </a:solidFill>
              </a:rPr>
              <a:t>Actual calibration data that stores time series of crop growth conditions of key variables </a:t>
            </a:r>
            <a:r>
              <a:rPr lang="en-GB" sz="1600" dirty="0" smtClean="0">
                <a:solidFill>
                  <a:srgbClr val="FFCC66"/>
                </a:solidFill>
              </a:rPr>
              <a:t>(</a:t>
            </a:r>
            <a:r>
              <a:rPr lang="en-GB" sz="1600" dirty="0">
                <a:solidFill>
                  <a:srgbClr val="FFCC66"/>
                </a:solidFill>
              </a:rPr>
              <a:t>LAI, Total above-ground biomass, </a:t>
            </a:r>
            <a:r>
              <a:rPr lang="en-GB" sz="1600" dirty="0" err="1">
                <a:solidFill>
                  <a:srgbClr val="FFCC66"/>
                </a:solidFill>
              </a:rPr>
              <a:t>etc</a:t>
            </a:r>
            <a:r>
              <a:rPr lang="en-GB" sz="1600" dirty="0" smtClean="0">
                <a:solidFill>
                  <a:srgbClr val="FFCC66"/>
                </a:solidFill>
              </a:rPr>
              <a:t>)</a:t>
            </a:r>
            <a:endParaRPr lang="en-GB" sz="1600" dirty="0"/>
          </a:p>
        </p:txBody>
      </p:sp>
      <p:sp>
        <p:nvSpPr>
          <p:cNvPr id="18" name="Content Placeholder 2"/>
          <p:cNvSpPr>
            <a:spLocks noGrp="1"/>
          </p:cNvSpPr>
          <p:nvPr>
            <p:ph idx="1"/>
          </p:nvPr>
        </p:nvSpPr>
        <p:spPr>
          <a:xfrm>
            <a:off x="107504" y="836712"/>
            <a:ext cx="9001000" cy="689248"/>
          </a:xfrm>
        </p:spPr>
        <p:txBody>
          <a:bodyPr/>
          <a:lstStyle/>
          <a:p>
            <a:r>
              <a:rPr lang="en-US" dirty="0" smtClean="0"/>
              <a:t>Database for CGMS-Anhui</a:t>
            </a:r>
            <a:endParaRPr lang="en-GB" dirty="0">
              <a:solidFill>
                <a:srgbClr val="FF0000"/>
              </a:solidFill>
            </a:endParaRPr>
          </a:p>
        </p:txBody>
      </p:sp>
    </p:spTree>
    <p:extLst>
      <p:ext uri="{BB962C8B-B14F-4D97-AF65-F5344CB8AC3E}">
        <p14:creationId xmlns:p14="http://schemas.microsoft.com/office/powerpoint/2010/main" val="2251700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sp>
        <p:nvSpPr>
          <p:cNvPr id="6" name="Content Placeholder 2"/>
          <p:cNvSpPr>
            <a:spLocks noGrp="1"/>
          </p:cNvSpPr>
          <p:nvPr>
            <p:ph idx="1"/>
          </p:nvPr>
        </p:nvSpPr>
        <p:spPr>
          <a:xfrm>
            <a:off x="107504" y="836712"/>
            <a:ext cx="9001000" cy="689248"/>
          </a:xfrm>
        </p:spPr>
        <p:txBody>
          <a:bodyPr/>
          <a:lstStyle/>
          <a:p>
            <a:r>
              <a:rPr lang="en-US" dirty="0" smtClean="0"/>
              <a:t>Database for CGMS-Anhui</a:t>
            </a:r>
            <a:endParaRPr lang="en-GB" dirty="0">
              <a:solidFill>
                <a:srgbClr val="FF0000"/>
              </a:solidFill>
            </a:endParaRPr>
          </a:p>
        </p:txBody>
      </p:sp>
      <p:pic>
        <p:nvPicPr>
          <p:cNvPr id="7" name="Picture 6"/>
          <p:cNvPicPr/>
          <p:nvPr/>
        </p:nvPicPr>
        <p:blipFill rotWithShape="1">
          <a:blip r:embed="rId2"/>
          <a:srcRect r="33951"/>
          <a:stretch/>
        </p:blipFill>
        <p:spPr bwMode="auto">
          <a:xfrm>
            <a:off x="35496" y="1484784"/>
            <a:ext cx="2232248" cy="396044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2286000" y="1578278"/>
            <a:ext cx="6822504" cy="338554"/>
          </a:xfrm>
          <a:prstGeom prst="rect">
            <a:avLst/>
          </a:prstGeom>
        </p:spPr>
        <p:txBody>
          <a:bodyPr wrap="square">
            <a:spAutoFit/>
          </a:bodyPr>
          <a:lstStyle/>
          <a:p>
            <a:pPr algn="l"/>
            <a:r>
              <a:rPr lang="en-GB" sz="1600" dirty="0" smtClean="0">
                <a:solidFill>
                  <a:srgbClr val="FFCC66"/>
                </a:solidFill>
              </a:rPr>
              <a:t>Observation </a:t>
            </a:r>
            <a:r>
              <a:rPr lang="en-GB" sz="1600" dirty="0">
                <a:solidFill>
                  <a:srgbClr val="FFCC66"/>
                </a:solidFill>
              </a:rPr>
              <a:t>codes and their descriptions and units </a:t>
            </a:r>
          </a:p>
        </p:txBody>
      </p:sp>
      <p:sp>
        <p:nvSpPr>
          <p:cNvPr id="13" name="Oval 12"/>
          <p:cNvSpPr/>
          <p:nvPr/>
        </p:nvSpPr>
        <p:spPr bwMode="auto">
          <a:xfrm>
            <a:off x="323528" y="4437112"/>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5" name="Straight Arrow Connector 14"/>
          <p:cNvCxnSpPr>
            <a:stCxn id="13" idx="6"/>
          </p:cNvCxnSpPr>
          <p:nvPr/>
        </p:nvCxnSpPr>
        <p:spPr bwMode="auto">
          <a:xfrm flipV="1">
            <a:off x="1979712" y="3068960"/>
            <a:ext cx="401617" cy="1496033"/>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14" name="Picture 13"/>
          <p:cNvPicPr/>
          <p:nvPr/>
        </p:nvPicPr>
        <p:blipFill>
          <a:blip r:embed="rId3"/>
          <a:stretch>
            <a:fillRect/>
          </a:stretch>
        </p:blipFill>
        <p:spPr>
          <a:xfrm>
            <a:off x="2381329" y="1988840"/>
            <a:ext cx="6511151" cy="3456384"/>
          </a:xfrm>
          <a:prstGeom prst="rect">
            <a:avLst/>
          </a:prstGeom>
        </p:spPr>
      </p:pic>
    </p:spTree>
    <p:extLst>
      <p:ext uri="{BB962C8B-B14F-4D97-AF65-F5344CB8AC3E}">
        <p14:creationId xmlns:p14="http://schemas.microsoft.com/office/powerpoint/2010/main" val="38002244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sp>
        <p:nvSpPr>
          <p:cNvPr id="6" name="Content Placeholder 2"/>
          <p:cNvSpPr>
            <a:spLocks noGrp="1"/>
          </p:cNvSpPr>
          <p:nvPr>
            <p:ph idx="1"/>
          </p:nvPr>
        </p:nvSpPr>
        <p:spPr>
          <a:xfrm>
            <a:off x="107504" y="836712"/>
            <a:ext cx="8856984" cy="689248"/>
          </a:xfrm>
        </p:spPr>
        <p:txBody>
          <a:bodyPr/>
          <a:lstStyle/>
          <a:p>
            <a:r>
              <a:rPr lang="en-US" dirty="0" smtClean="0"/>
              <a:t>Database for CGMS-Anhui – </a:t>
            </a:r>
            <a:r>
              <a:rPr lang="en-US" dirty="0" smtClean="0">
                <a:solidFill>
                  <a:srgbClr val="FF0000"/>
                </a:solidFill>
              </a:rPr>
              <a:t>weather data</a:t>
            </a:r>
            <a:endParaRPr lang="en-GB" dirty="0">
              <a:solidFill>
                <a:srgbClr val="FF0000"/>
              </a:solidFill>
            </a:endParaRPr>
          </a:p>
        </p:txBody>
      </p:sp>
      <p:sp>
        <p:nvSpPr>
          <p:cNvPr id="3" name="Rectangle 2"/>
          <p:cNvSpPr/>
          <p:nvPr/>
        </p:nvSpPr>
        <p:spPr>
          <a:xfrm>
            <a:off x="251520" y="1556792"/>
            <a:ext cx="8496944" cy="4093428"/>
          </a:xfrm>
          <a:prstGeom prst="rect">
            <a:avLst/>
          </a:prstGeom>
        </p:spPr>
        <p:txBody>
          <a:bodyPr wrap="square">
            <a:spAutoFit/>
          </a:bodyPr>
          <a:lstStyle/>
          <a:p>
            <a:pPr algn="l"/>
            <a:r>
              <a:rPr lang="en-GB" sz="2000" dirty="0">
                <a:solidFill>
                  <a:srgbClr val="FFCC66"/>
                </a:solidFill>
              </a:rPr>
              <a:t>The </a:t>
            </a:r>
            <a:r>
              <a:rPr lang="en-GB" sz="2000" dirty="0" err="1">
                <a:solidFill>
                  <a:srgbClr val="FFCC66"/>
                </a:solidFill>
              </a:rPr>
              <a:t>Fengqiu</a:t>
            </a:r>
            <a:r>
              <a:rPr lang="en-GB" sz="2000" dirty="0">
                <a:solidFill>
                  <a:srgbClr val="FFCC66"/>
                </a:solidFill>
              </a:rPr>
              <a:t> Comprehensive </a:t>
            </a:r>
            <a:r>
              <a:rPr lang="en-GB" sz="2000" dirty="0" err="1">
                <a:solidFill>
                  <a:srgbClr val="FFCC66"/>
                </a:solidFill>
              </a:rPr>
              <a:t>Agroecology</a:t>
            </a:r>
            <a:r>
              <a:rPr lang="en-GB" sz="2000" dirty="0">
                <a:solidFill>
                  <a:srgbClr val="FFCC66"/>
                </a:solidFill>
              </a:rPr>
              <a:t> Experiment Station provides dedicated weather variables that were measured at the site itself including min/max temperature, rainfall and humidity. For the calibration of WOFOST the use of locally measured weather variables should preferred over the use of weather variables interpolated from weather stations in the surroundings. Therefore, the local weather data were processed to comply with the weather data needed by CGSM/WOFOST. Not all variables needed for CGMS/WOFOST are available therefore the complete set of variables was derived from the ERA-INTERIM weather archive that is available for China from the MARSOP3 project. Within this complete set the variables related to temperature, rainfall and humidity were updated from the measured values at </a:t>
            </a:r>
            <a:r>
              <a:rPr lang="en-GB" sz="2000" dirty="0" err="1">
                <a:solidFill>
                  <a:srgbClr val="FFCC66"/>
                </a:solidFill>
              </a:rPr>
              <a:t>Fengiu</a:t>
            </a:r>
            <a:r>
              <a:rPr lang="en-GB" sz="2000" dirty="0">
                <a:solidFill>
                  <a:srgbClr val="FFCC66"/>
                </a:solidFill>
              </a:rPr>
              <a:t>. This data is provided in a separate file ‘Fenqiu_GRID_WEATHER.mdb’.</a:t>
            </a:r>
          </a:p>
        </p:txBody>
      </p:sp>
    </p:spTree>
    <p:extLst>
      <p:ext uri="{BB962C8B-B14F-4D97-AF65-F5344CB8AC3E}">
        <p14:creationId xmlns:p14="http://schemas.microsoft.com/office/powerpoint/2010/main" val="42113295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3" y="3068960"/>
            <a:ext cx="4286653" cy="377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a:t>
            </a:r>
            <a:r>
              <a:rPr lang="en-US" dirty="0" smtClean="0">
                <a:solidFill>
                  <a:srgbClr val="FFCC66"/>
                </a:solidFill>
              </a:rPr>
              <a:t>Phenology </a:t>
            </a:r>
            <a:r>
              <a:rPr lang="en-US" dirty="0">
                <a:solidFill>
                  <a:srgbClr val="FFCC66"/>
                </a:solidFill>
              </a:rPr>
              <a:t>D</a:t>
            </a:r>
            <a:r>
              <a:rPr lang="en-US" dirty="0" smtClean="0">
                <a:solidFill>
                  <a:srgbClr val="FFCC66"/>
                </a:solidFill>
              </a:rPr>
              <a:t>atabase From </a:t>
            </a:r>
            <a:r>
              <a:rPr lang="en-US" dirty="0">
                <a:solidFill>
                  <a:srgbClr val="FFCC66"/>
                </a:solidFill>
              </a:rPr>
              <a:t>Anhui P</a:t>
            </a:r>
            <a:r>
              <a:rPr lang="en-US" dirty="0" smtClean="0">
                <a:solidFill>
                  <a:srgbClr val="FFCC66"/>
                </a:solidFill>
              </a:rPr>
              <a:t>rovince</a:t>
            </a:r>
            <a:endParaRPr lang="en-GB" dirty="0">
              <a:solidFill>
                <a:srgbClr val="FFCC66"/>
              </a:solidFill>
            </a:endParaRPr>
          </a:p>
        </p:txBody>
      </p:sp>
      <p:sp>
        <p:nvSpPr>
          <p:cNvPr id="7" name="TextBox 6"/>
          <p:cNvSpPr txBox="1"/>
          <p:nvPr/>
        </p:nvSpPr>
        <p:spPr>
          <a:xfrm>
            <a:off x="179512" y="980728"/>
            <a:ext cx="4968552" cy="2446824"/>
          </a:xfrm>
          <a:prstGeom prst="rect">
            <a:avLst/>
          </a:prstGeom>
          <a:noFill/>
        </p:spPr>
        <p:txBody>
          <a:bodyPr wrap="square" rtlCol="0">
            <a:spAutoFit/>
          </a:bodyPr>
          <a:lstStyle/>
          <a:p>
            <a:pPr algn="l"/>
            <a:r>
              <a:rPr lang="en-US" sz="2200" b="1" dirty="0" smtClean="0">
                <a:solidFill>
                  <a:srgbClr val="FFCC66"/>
                </a:solidFill>
              </a:rPr>
              <a:t>Winter wheat </a:t>
            </a:r>
            <a:r>
              <a:rPr lang="en-US" sz="2200" b="1" dirty="0" smtClean="0">
                <a:solidFill>
                  <a:srgbClr val="FF0000"/>
                </a:solidFill>
              </a:rPr>
              <a:t>crop calendar data</a:t>
            </a:r>
            <a:r>
              <a:rPr lang="en-US" sz="2200" b="1" dirty="0" smtClean="0">
                <a:solidFill>
                  <a:srgbClr val="FFCC66"/>
                </a:solidFill>
              </a:rPr>
              <a:t> from </a:t>
            </a:r>
            <a:r>
              <a:rPr lang="en-US" sz="2200" b="1" dirty="0" smtClean="0">
                <a:solidFill>
                  <a:srgbClr val="FF0000"/>
                </a:solidFill>
              </a:rPr>
              <a:t>11 counties</a:t>
            </a:r>
            <a:r>
              <a:rPr lang="en-US" sz="2200" b="1" dirty="0" smtClean="0">
                <a:solidFill>
                  <a:srgbClr val="FFCC66"/>
                </a:solidFill>
              </a:rPr>
              <a:t> in northern Anhui:</a:t>
            </a:r>
          </a:p>
          <a:p>
            <a:pPr algn="l">
              <a:spcBef>
                <a:spcPts val="600"/>
              </a:spcBef>
            </a:pPr>
            <a:r>
              <a:rPr lang="en-US" sz="1800" dirty="0" smtClean="0"/>
              <a:t>Day </a:t>
            </a:r>
            <a:r>
              <a:rPr lang="en-US" sz="1800" dirty="0"/>
              <a:t>of </a:t>
            </a:r>
            <a:r>
              <a:rPr lang="en-US" sz="1800" dirty="0" err="1"/>
              <a:t>Anthesis</a:t>
            </a:r>
            <a:r>
              <a:rPr lang="en-US" sz="1800" dirty="0"/>
              <a:t> (DOA) was not measured, it was determined by adding 7 days to the heading </a:t>
            </a:r>
            <a:r>
              <a:rPr lang="en-US" sz="1800" dirty="0" smtClean="0"/>
              <a:t>date</a:t>
            </a:r>
          </a:p>
          <a:p>
            <a:pPr algn="l">
              <a:spcBef>
                <a:spcPts val="600"/>
              </a:spcBef>
            </a:pPr>
            <a:r>
              <a:rPr lang="en-US" sz="2000" b="1" dirty="0">
                <a:solidFill>
                  <a:srgbClr val="FFCC66"/>
                </a:solidFill>
              </a:rPr>
              <a:t>Period: 1992 - 2012</a:t>
            </a:r>
            <a:endParaRPr lang="en-GB" sz="2000" b="1" dirty="0">
              <a:solidFill>
                <a:srgbClr val="FFCC66"/>
              </a:solidFill>
            </a:endParaRPr>
          </a:p>
          <a:p>
            <a:pPr algn="l">
              <a:spcBef>
                <a:spcPts val="600"/>
              </a:spcBef>
            </a:pPr>
            <a:endParaRPr lang="en-GB" sz="2000" b="1" dirty="0">
              <a:solidFill>
                <a:srgbClr val="FFCC66"/>
              </a:solidFill>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648" y="4293096"/>
            <a:ext cx="775175" cy="66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979" y="3068960"/>
            <a:ext cx="4716525" cy="3744416"/>
          </a:xfrm>
          <a:prstGeom prst="rect">
            <a:avLst/>
          </a:prstGeom>
          <a:noFill/>
          <a:ln>
            <a:noFill/>
          </a:ln>
        </p:spPr>
      </p:pic>
      <p:sp>
        <p:nvSpPr>
          <p:cNvPr id="11" name="Oval 10"/>
          <p:cNvSpPr/>
          <p:nvPr/>
        </p:nvSpPr>
        <p:spPr bwMode="auto">
          <a:xfrm>
            <a:off x="5436096" y="3924752"/>
            <a:ext cx="3333576" cy="28166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908720"/>
            <a:ext cx="2976805" cy="2943150"/>
          </a:xfrm>
          <a:prstGeom prst="rect">
            <a:avLst/>
          </a:prstGeom>
          <a:solidFill>
            <a:schemeClr val="tx1"/>
          </a:solidFill>
          <a:ln>
            <a:noFill/>
          </a:ln>
          <a:effectLst/>
        </p:spPr>
      </p:pic>
      <p:cxnSp>
        <p:nvCxnSpPr>
          <p:cNvPr id="10" name="Straight Arrow Connector 9"/>
          <p:cNvCxnSpPr/>
          <p:nvPr/>
        </p:nvCxnSpPr>
        <p:spPr bwMode="auto">
          <a:xfrm>
            <a:off x="2987823" y="4624524"/>
            <a:ext cx="2448273" cy="46066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2" name="Straight Arrow Connector 11"/>
          <p:cNvCxnSpPr/>
          <p:nvPr/>
        </p:nvCxnSpPr>
        <p:spPr bwMode="auto">
          <a:xfrm>
            <a:off x="4679887" y="2194392"/>
            <a:ext cx="1224136" cy="874568"/>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3055338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686800" cy="1001712"/>
          </a:xfrm>
        </p:spPr>
        <p:txBody>
          <a:bodyPr/>
          <a:lstStyle/>
          <a:p>
            <a:r>
              <a:rPr lang="en-US" dirty="0">
                <a:solidFill>
                  <a:srgbClr val="FFCC66"/>
                </a:solidFill>
              </a:rPr>
              <a:t>Crop </a:t>
            </a:r>
            <a:r>
              <a:rPr lang="en-US" dirty="0" smtClean="0">
                <a:solidFill>
                  <a:srgbClr val="FFCC66"/>
                </a:solidFill>
              </a:rPr>
              <a:t>Phenology </a:t>
            </a:r>
            <a:r>
              <a:rPr lang="en-US" dirty="0">
                <a:solidFill>
                  <a:srgbClr val="FFCC66"/>
                </a:solidFill>
              </a:rPr>
              <a:t>D</a:t>
            </a:r>
            <a:r>
              <a:rPr lang="en-US" dirty="0" smtClean="0">
                <a:solidFill>
                  <a:srgbClr val="FFCC66"/>
                </a:solidFill>
              </a:rPr>
              <a:t>atabase From </a:t>
            </a:r>
            <a:r>
              <a:rPr lang="en-US" dirty="0">
                <a:solidFill>
                  <a:srgbClr val="FFCC66"/>
                </a:solidFill>
              </a:rPr>
              <a:t>Anhui P</a:t>
            </a:r>
            <a:r>
              <a:rPr lang="en-US" dirty="0" smtClean="0">
                <a:solidFill>
                  <a:srgbClr val="FFCC66"/>
                </a:solidFill>
              </a:rPr>
              <a:t>rovince</a:t>
            </a:r>
            <a:endParaRPr lang="en-GB" dirty="0">
              <a:solidFill>
                <a:srgbClr val="FFCC66"/>
              </a:solidFill>
            </a:endParaRPr>
          </a:p>
        </p:txBody>
      </p:sp>
      <p:sp>
        <p:nvSpPr>
          <p:cNvPr id="6" name="TextBox 5"/>
          <p:cNvSpPr txBox="1"/>
          <p:nvPr/>
        </p:nvSpPr>
        <p:spPr>
          <a:xfrm>
            <a:off x="179512" y="980728"/>
            <a:ext cx="8856984" cy="830997"/>
          </a:xfrm>
          <a:prstGeom prst="rect">
            <a:avLst/>
          </a:prstGeom>
          <a:noFill/>
        </p:spPr>
        <p:txBody>
          <a:bodyPr wrap="square" rtlCol="0">
            <a:spAutoFit/>
          </a:bodyPr>
          <a:lstStyle/>
          <a:p>
            <a:pPr algn="l"/>
            <a:r>
              <a:rPr lang="en-US" dirty="0" smtClean="0">
                <a:solidFill>
                  <a:srgbClr val="FFCC66"/>
                </a:solidFill>
              </a:rPr>
              <a:t>Winter wheat crop calendar data from </a:t>
            </a:r>
            <a:r>
              <a:rPr lang="en-US" dirty="0" smtClean="0">
                <a:solidFill>
                  <a:srgbClr val="FF0000"/>
                </a:solidFill>
              </a:rPr>
              <a:t>11 counties</a:t>
            </a:r>
            <a:r>
              <a:rPr lang="en-US" dirty="0" smtClean="0">
                <a:solidFill>
                  <a:srgbClr val="FFCC66"/>
                </a:solidFill>
              </a:rPr>
              <a:t> in northern Anhui</a:t>
            </a:r>
          </a:p>
        </p:txBody>
      </p:sp>
      <p:grpSp>
        <p:nvGrpSpPr>
          <p:cNvPr id="10" name="Group 9"/>
          <p:cNvGrpSpPr/>
          <p:nvPr/>
        </p:nvGrpSpPr>
        <p:grpSpPr>
          <a:xfrm>
            <a:off x="8496" y="1719148"/>
            <a:ext cx="4599508" cy="3222020"/>
            <a:chOff x="8496" y="2132856"/>
            <a:chExt cx="5499608" cy="3366036"/>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 y="2132856"/>
              <a:ext cx="5499608" cy="3366036"/>
            </a:xfrm>
            <a:prstGeom prst="rect">
              <a:avLst/>
            </a:prstGeom>
            <a:solidFill>
              <a:schemeClr val="tx1"/>
            </a:solidFill>
            <a:ln>
              <a:noFill/>
            </a:ln>
            <a:effectLst/>
          </p:spPr>
        </p:pic>
        <p:sp>
          <p:nvSpPr>
            <p:cNvPr id="7" name="Oval 6"/>
            <p:cNvSpPr/>
            <p:nvPr/>
          </p:nvSpPr>
          <p:spPr bwMode="auto">
            <a:xfrm>
              <a:off x="3625532" y="3068960"/>
              <a:ext cx="644684" cy="1828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8" name="Oval 7"/>
            <p:cNvSpPr/>
            <p:nvPr/>
          </p:nvSpPr>
          <p:spPr bwMode="auto">
            <a:xfrm>
              <a:off x="3635896" y="4141038"/>
              <a:ext cx="644684" cy="1828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9" name="Oval 8"/>
            <p:cNvSpPr/>
            <p:nvPr/>
          </p:nvSpPr>
          <p:spPr bwMode="auto">
            <a:xfrm>
              <a:off x="3635896" y="5005134"/>
              <a:ext cx="644684" cy="1828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1713651"/>
            <a:ext cx="4500500" cy="322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496" y="4982686"/>
            <a:ext cx="9036496" cy="1615827"/>
          </a:xfrm>
          <a:prstGeom prst="rect">
            <a:avLst/>
          </a:prstGeom>
          <a:solidFill>
            <a:srgbClr val="002060"/>
          </a:solidFill>
        </p:spPr>
        <p:txBody>
          <a:bodyPr wrap="square">
            <a:spAutoFit/>
          </a:bodyPr>
          <a:lstStyle/>
          <a:p>
            <a:pPr marL="285750" indent="-285750" algn="l">
              <a:buFont typeface="Arial" panose="020B0604020202020204" pitchFamily="34" charset="0"/>
              <a:buChar char="•"/>
            </a:pPr>
            <a:r>
              <a:rPr lang="en-GB" sz="1800" dirty="0" smtClean="0">
                <a:solidFill>
                  <a:srgbClr val="FFCC66"/>
                </a:solidFill>
              </a:rPr>
              <a:t>DOP, DOE, DOM </a:t>
            </a:r>
            <a:r>
              <a:rPr lang="en-GB" sz="1800" dirty="0">
                <a:solidFill>
                  <a:srgbClr val="FFCC66"/>
                </a:solidFill>
              </a:rPr>
              <a:t>showed clear </a:t>
            </a:r>
            <a:r>
              <a:rPr lang="en-GB" sz="1800" dirty="0" smtClean="0">
                <a:solidFill>
                  <a:srgbClr val="FFCC66"/>
                </a:solidFill>
              </a:rPr>
              <a:t>gradient:</a:t>
            </a:r>
          </a:p>
          <a:p>
            <a:pPr marL="283464" algn="l">
              <a:spcBef>
                <a:spcPts val="300"/>
              </a:spcBef>
            </a:pPr>
            <a:r>
              <a:rPr lang="en-GB" sz="1600" dirty="0" smtClean="0"/>
              <a:t>DOP/DOE: earlier </a:t>
            </a:r>
            <a:r>
              <a:rPr lang="en-GB" sz="1600" dirty="0"/>
              <a:t>days in the north and later days in the </a:t>
            </a:r>
            <a:r>
              <a:rPr lang="en-GB" sz="1600" dirty="0" smtClean="0"/>
              <a:t>south</a:t>
            </a:r>
          </a:p>
          <a:p>
            <a:pPr marL="283464" algn="l">
              <a:spcBef>
                <a:spcPts val="600"/>
              </a:spcBef>
            </a:pPr>
            <a:r>
              <a:rPr lang="en-US" sz="1600" dirty="0" smtClean="0"/>
              <a:t>DOM: earlier in the south than in the north</a:t>
            </a:r>
          </a:p>
          <a:p>
            <a:pPr marL="285750" indent="-285750" algn="l">
              <a:spcBef>
                <a:spcPts val="600"/>
              </a:spcBef>
              <a:buFont typeface="Arial" panose="020B0604020202020204" pitchFamily="34" charset="0"/>
              <a:buChar char="•"/>
            </a:pPr>
            <a:r>
              <a:rPr lang="en-GB" sz="1800" dirty="0" smtClean="0">
                <a:solidFill>
                  <a:srgbClr val="FFCC66"/>
                </a:solidFill>
              </a:rPr>
              <a:t>Length </a:t>
            </a:r>
            <a:r>
              <a:rPr lang="en-GB" sz="1800" dirty="0">
                <a:solidFill>
                  <a:srgbClr val="FFCC66"/>
                </a:solidFill>
              </a:rPr>
              <a:t>of growth </a:t>
            </a:r>
            <a:r>
              <a:rPr lang="en-GB" sz="1800" dirty="0" smtClean="0">
                <a:solidFill>
                  <a:srgbClr val="FFCC66"/>
                </a:solidFill>
              </a:rPr>
              <a:t>(DOL= days </a:t>
            </a:r>
            <a:r>
              <a:rPr lang="en-GB" sz="1800" dirty="0">
                <a:solidFill>
                  <a:srgbClr val="FFCC66"/>
                </a:solidFill>
              </a:rPr>
              <a:t>between the planting day and the day of maturity</a:t>
            </a:r>
            <a:r>
              <a:rPr lang="en-GB" sz="1800" dirty="0" smtClean="0">
                <a:solidFill>
                  <a:srgbClr val="FFCC66"/>
                </a:solidFill>
              </a:rPr>
              <a:t>):</a:t>
            </a:r>
          </a:p>
          <a:p>
            <a:pPr marL="283464" algn="l">
              <a:spcBef>
                <a:spcPts val="300"/>
              </a:spcBef>
            </a:pPr>
            <a:r>
              <a:rPr lang="en-GB" sz="1600" dirty="0"/>
              <a:t>decreasing gradient from the north to the south </a:t>
            </a:r>
            <a:r>
              <a:rPr lang="en-GB" sz="1600" dirty="0" smtClean="0"/>
              <a:t> </a:t>
            </a:r>
            <a:endParaRPr lang="en-GB" sz="1800" dirty="0"/>
          </a:p>
        </p:txBody>
      </p:sp>
    </p:spTree>
    <p:extLst>
      <p:ext uri="{BB962C8B-B14F-4D97-AF65-F5344CB8AC3E}">
        <p14:creationId xmlns:p14="http://schemas.microsoft.com/office/powerpoint/2010/main" val="40066929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6059016" cy="689248"/>
          </a:xfrm>
        </p:spPr>
        <p:txBody>
          <a:bodyPr/>
          <a:lstStyle/>
          <a:p>
            <a:r>
              <a:rPr lang="en-US" dirty="0" smtClean="0"/>
              <a:t>Database for CGMS-Anhui</a:t>
            </a:r>
            <a:endParaRPr lang="en-GB" dirty="0"/>
          </a:p>
        </p:txBody>
      </p:sp>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Phenology Database from Anhui Province</a:t>
            </a:r>
            <a:endParaRPr lang="en-GB" dirty="0">
              <a:solidFill>
                <a:srgbClr val="FFCC66"/>
              </a:solidFill>
            </a:endParaRPr>
          </a:p>
        </p:txBody>
      </p:sp>
      <p:pic>
        <p:nvPicPr>
          <p:cNvPr id="9" name="Picture 8"/>
          <p:cNvPicPr/>
          <p:nvPr/>
        </p:nvPicPr>
        <p:blipFill rotWithShape="1">
          <a:blip r:embed="rId2"/>
          <a:srcRect b="9049"/>
          <a:stretch/>
        </p:blipFill>
        <p:spPr bwMode="auto">
          <a:xfrm>
            <a:off x="2483768" y="1628800"/>
            <a:ext cx="6624736" cy="3532344"/>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b="54352"/>
          <a:stretch/>
        </p:blipFill>
        <p:spPr bwMode="auto">
          <a:xfrm>
            <a:off x="35496" y="1628800"/>
            <a:ext cx="2376264" cy="2952328"/>
          </a:xfrm>
          <a:prstGeom prst="rect">
            <a:avLst/>
          </a:prstGeom>
          <a:ln>
            <a:noFill/>
          </a:ln>
          <a:extLst>
            <a:ext uri="{53640926-AAD7-44D8-BBD7-CCE9431645EC}">
              <a14:shadowObscured xmlns:a14="http://schemas.microsoft.com/office/drawing/2010/main"/>
            </a:ext>
          </a:extLst>
        </p:spPr>
      </p:pic>
      <p:sp>
        <p:nvSpPr>
          <p:cNvPr id="11" name="Oval 10"/>
          <p:cNvSpPr/>
          <p:nvPr/>
        </p:nvSpPr>
        <p:spPr bwMode="auto">
          <a:xfrm>
            <a:off x="446996" y="3080682"/>
            <a:ext cx="1512168"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4" name="TextBox 3"/>
          <p:cNvSpPr txBox="1"/>
          <p:nvPr/>
        </p:nvSpPr>
        <p:spPr>
          <a:xfrm>
            <a:off x="2994501" y="5579948"/>
            <a:ext cx="569387" cy="369332"/>
          </a:xfrm>
          <a:prstGeom prst="rect">
            <a:avLst/>
          </a:prstGeom>
          <a:noFill/>
        </p:spPr>
        <p:txBody>
          <a:bodyPr wrap="none" rtlCol="0">
            <a:spAutoFit/>
          </a:bodyPr>
          <a:lstStyle/>
          <a:p>
            <a:r>
              <a:rPr lang="en-US" sz="1800" dirty="0" smtClean="0"/>
              <a:t>208</a:t>
            </a:r>
            <a:endParaRPr lang="en-GB" sz="1800" dirty="0"/>
          </a:p>
        </p:txBody>
      </p:sp>
      <p:cxnSp>
        <p:nvCxnSpPr>
          <p:cNvPr id="13" name="Straight Arrow Connector 12"/>
          <p:cNvCxnSpPr>
            <a:stCxn id="11" idx="7"/>
          </p:cNvCxnSpPr>
          <p:nvPr/>
        </p:nvCxnSpPr>
        <p:spPr bwMode="auto">
          <a:xfrm flipV="1">
            <a:off x="1737712" y="2642322"/>
            <a:ext cx="746056" cy="475815"/>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21" name="Striped Right Arrow 20"/>
          <p:cNvSpPr/>
          <p:nvPr/>
        </p:nvSpPr>
        <p:spPr bwMode="auto">
          <a:xfrm rot="5400000">
            <a:off x="3077039" y="5310197"/>
            <a:ext cx="404309" cy="242316"/>
          </a:xfrm>
          <a:prstGeom prst="striped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33150211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6059016" cy="689248"/>
          </a:xfrm>
        </p:spPr>
        <p:txBody>
          <a:bodyPr/>
          <a:lstStyle/>
          <a:p>
            <a:r>
              <a:rPr lang="en-US" dirty="0" smtClean="0"/>
              <a:t>Database for CGMS-Anhui</a:t>
            </a:r>
            <a:endParaRPr lang="en-GB" dirty="0"/>
          </a:p>
        </p:txBody>
      </p:sp>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Phenology Database from Anhui Province</a:t>
            </a:r>
            <a:endParaRPr lang="en-GB" dirty="0">
              <a:solidFill>
                <a:srgbClr val="FFCC66"/>
              </a:solidFill>
            </a:endParaRPr>
          </a:p>
        </p:txBody>
      </p:sp>
      <p:pic>
        <p:nvPicPr>
          <p:cNvPr id="10" name="Picture 9"/>
          <p:cNvPicPr/>
          <p:nvPr/>
        </p:nvPicPr>
        <p:blipFill rotWithShape="1">
          <a:blip r:embed="rId2"/>
          <a:srcRect b="54352"/>
          <a:stretch/>
        </p:blipFill>
        <p:spPr bwMode="auto">
          <a:xfrm>
            <a:off x="35496" y="1628800"/>
            <a:ext cx="2376264" cy="2952328"/>
          </a:xfrm>
          <a:prstGeom prst="rect">
            <a:avLst/>
          </a:prstGeom>
          <a:ln>
            <a:noFill/>
          </a:ln>
          <a:extLst>
            <a:ext uri="{53640926-AAD7-44D8-BBD7-CCE9431645EC}">
              <a14:shadowObscured xmlns:a14="http://schemas.microsoft.com/office/drawing/2010/main"/>
            </a:ext>
          </a:extLst>
        </p:spPr>
      </p:pic>
      <p:sp>
        <p:nvSpPr>
          <p:cNvPr id="11" name="Oval 10"/>
          <p:cNvSpPr/>
          <p:nvPr/>
        </p:nvSpPr>
        <p:spPr bwMode="auto">
          <a:xfrm>
            <a:off x="423460" y="3397101"/>
            <a:ext cx="1988299"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5" name="Rectangle 14"/>
          <p:cNvSpPr/>
          <p:nvPr/>
        </p:nvSpPr>
        <p:spPr>
          <a:xfrm>
            <a:off x="6020544" y="5373216"/>
            <a:ext cx="2727920" cy="1323439"/>
          </a:xfrm>
          <a:prstGeom prst="rect">
            <a:avLst/>
          </a:prstGeom>
          <a:solidFill>
            <a:schemeClr val="tx1"/>
          </a:solidFill>
          <a:ln>
            <a:solidFill>
              <a:schemeClr val="bg1"/>
            </a:solidFill>
          </a:ln>
        </p:spPr>
        <p:txBody>
          <a:bodyPr wrap="square">
            <a:spAutoFit/>
          </a:bodyPr>
          <a:lstStyle/>
          <a:p>
            <a:pPr algn="l">
              <a:spcBef>
                <a:spcPts val="300"/>
              </a:spcBef>
            </a:pPr>
            <a:r>
              <a:rPr lang="en-GB" sz="1600" b="1" dirty="0">
                <a:solidFill>
                  <a:schemeClr val="bg1"/>
                </a:solidFill>
              </a:rPr>
              <a:t>Additional information like growing conditions, crop management, fertilizer application and land and soil characteristics</a:t>
            </a:r>
          </a:p>
        </p:txBody>
      </p:sp>
      <p:pic>
        <p:nvPicPr>
          <p:cNvPr id="13" name="Picture 12" descr="R:\jl\2Table_alibrationSourcesMetadata.bmp"/>
          <p:cNvPicPr/>
          <p:nvPr/>
        </p:nvPicPr>
        <p:blipFill rotWithShape="1">
          <a:blip r:embed="rId3">
            <a:extLst>
              <a:ext uri="{28A0092B-C50C-407E-A947-70E740481C1C}">
                <a14:useLocalDpi xmlns:a14="http://schemas.microsoft.com/office/drawing/2010/main" val="0"/>
              </a:ext>
            </a:extLst>
          </a:blip>
          <a:srcRect b="19410"/>
          <a:stretch/>
        </p:blipFill>
        <p:spPr bwMode="auto">
          <a:xfrm>
            <a:off x="2486962" y="1628800"/>
            <a:ext cx="6549534" cy="3498775"/>
          </a:xfrm>
          <a:prstGeom prst="rect">
            <a:avLst/>
          </a:prstGeom>
          <a:noFill/>
          <a:ln>
            <a:noFill/>
          </a:ln>
          <a:extLst>
            <a:ext uri="{53640926-AAD7-44D8-BBD7-CCE9431645EC}">
              <a14:shadowObscured xmlns:a14="http://schemas.microsoft.com/office/drawing/2010/main"/>
            </a:ext>
          </a:extLst>
        </p:spPr>
      </p:pic>
      <p:cxnSp>
        <p:nvCxnSpPr>
          <p:cNvPr id="16" name="Straight Arrow Connector 15"/>
          <p:cNvCxnSpPr/>
          <p:nvPr/>
        </p:nvCxnSpPr>
        <p:spPr bwMode="auto">
          <a:xfrm flipH="1">
            <a:off x="7380312" y="5013176"/>
            <a:ext cx="393052" cy="432048"/>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7" name="Straight Arrow Connector 16"/>
          <p:cNvCxnSpPr>
            <a:stCxn id="11" idx="0"/>
          </p:cNvCxnSpPr>
          <p:nvPr/>
        </p:nvCxnSpPr>
        <p:spPr bwMode="auto">
          <a:xfrm flipV="1">
            <a:off x="1417610" y="1988840"/>
            <a:ext cx="1138166" cy="1408261"/>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6463843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Outline</a:t>
            </a:r>
            <a:endParaRPr lang="en-GB" dirty="0">
              <a:solidFill>
                <a:srgbClr val="FFCC66"/>
              </a:solidFill>
            </a:endParaRPr>
          </a:p>
        </p:txBody>
      </p:sp>
      <p:sp>
        <p:nvSpPr>
          <p:cNvPr id="3" name="Content Placeholder 2"/>
          <p:cNvSpPr>
            <a:spLocks noGrp="1"/>
          </p:cNvSpPr>
          <p:nvPr>
            <p:ph idx="1"/>
          </p:nvPr>
        </p:nvSpPr>
        <p:spPr>
          <a:xfrm>
            <a:off x="457200" y="1371600"/>
            <a:ext cx="8229600" cy="3281536"/>
          </a:xfrm>
        </p:spPr>
        <p:txBody>
          <a:bodyPr/>
          <a:lstStyle/>
          <a:p>
            <a:pPr>
              <a:spcBef>
                <a:spcPts val="600"/>
              </a:spcBef>
            </a:pPr>
            <a:r>
              <a:rPr lang="en-US" dirty="0"/>
              <a:t>Crop d</a:t>
            </a:r>
            <a:r>
              <a:rPr lang="en-US" dirty="0" smtClean="0"/>
              <a:t>atabase </a:t>
            </a:r>
            <a:r>
              <a:rPr lang="en-US" dirty="0"/>
              <a:t>from </a:t>
            </a:r>
            <a:r>
              <a:rPr lang="en-US" dirty="0" err="1"/>
              <a:t>Fengqiu</a:t>
            </a:r>
            <a:r>
              <a:rPr lang="en-US" dirty="0"/>
              <a:t> Comprehensive </a:t>
            </a:r>
            <a:r>
              <a:rPr lang="en-US" dirty="0" err="1"/>
              <a:t>Agroecology</a:t>
            </a:r>
            <a:r>
              <a:rPr lang="en-US" dirty="0"/>
              <a:t> Experiment </a:t>
            </a:r>
            <a:r>
              <a:rPr lang="en-US" dirty="0" smtClean="0"/>
              <a:t>Station and Anhui province</a:t>
            </a:r>
            <a:endParaRPr lang="en-US" dirty="0"/>
          </a:p>
          <a:p>
            <a:pPr>
              <a:spcBef>
                <a:spcPts val="600"/>
              </a:spcBef>
            </a:pPr>
            <a:r>
              <a:rPr lang="en-US" dirty="0"/>
              <a:t>Anhui CGMS </a:t>
            </a:r>
            <a:r>
              <a:rPr lang="en-US" dirty="0" smtClean="0"/>
              <a:t>Calibration and Evaluation</a:t>
            </a:r>
          </a:p>
          <a:p>
            <a:pPr>
              <a:spcBef>
                <a:spcPts val="600"/>
              </a:spcBef>
            </a:pPr>
            <a:r>
              <a:rPr lang="en-US" dirty="0" smtClean="0"/>
              <a:t>Summary</a:t>
            </a:r>
            <a:endParaRPr lang="en-GB" dirty="0"/>
          </a:p>
        </p:txBody>
      </p:sp>
    </p:spTree>
    <p:extLst>
      <p:ext uri="{BB962C8B-B14F-4D97-AF65-F5344CB8AC3E}">
        <p14:creationId xmlns:p14="http://schemas.microsoft.com/office/powerpoint/2010/main" val="15536802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2519630" y="1628800"/>
            <a:ext cx="6228834" cy="3888432"/>
          </a:xfrm>
          <a:prstGeom prst="rect">
            <a:avLst/>
          </a:prstGeom>
        </p:spPr>
      </p:pic>
      <p:sp>
        <p:nvSpPr>
          <p:cNvPr id="3" name="Content Placeholder 2"/>
          <p:cNvSpPr>
            <a:spLocks noGrp="1"/>
          </p:cNvSpPr>
          <p:nvPr>
            <p:ph idx="1"/>
          </p:nvPr>
        </p:nvSpPr>
        <p:spPr>
          <a:xfrm>
            <a:off x="107504" y="908720"/>
            <a:ext cx="6059016" cy="689248"/>
          </a:xfrm>
        </p:spPr>
        <p:txBody>
          <a:bodyPr/>
          <a:lstStyle/>
          <a:p>
            <a:r>
              <a:rPr lang="en-US" dirty="0" smtClean="0"/>
              <a:t>Database for CGMS-Anhui</a:t>
            </a:r>
            <a:endParaRPr lang="en-GB" dirty="0"/>
          </a:p>
        </p:txBody>
      </p:sp>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Phenology Database from Anhui Province</a:t>
            </a:r>
            <a:endParaRPr lang="en-GB" dirty="0">
              <a:solidFill>
                <a:srgbClr val="FFCC66"/>
              </a:solidFill>
            </a:endParaRPr>
          </a:p>
        </p:txBody>
      </p:sp>
      <p:pic>
        <p:nvPicPr>
          <p:cNvPr id="10" name="Picture 9"/>
          <p:cNvPicPr/>
          <p:nvPr/>
        </p:nvPicPr>
        <p:blipFill rotWithShape="1">
          <a:blip r:embed="rId3"/>
          <a:srcRect b="54352"/>
          <a:stretch/>
        </p:blipFill>
        <p:spPr bwMode="auto">
          <a:xfrm>
            <a:off x="35496" y="1628800"/>
            <a:ext cx="2376264" cy="2952328"/>
          </a:xfrm>
          <a:prstGeom prst="rect">
            <a:avLst/>
          </a:prstGeom>
          <a:ln>
            <a:noFill/>
          </a:ln>
          <a:extLst>
            <a:ext uri="{53640926-AAD7-44D8-BBD7-CCE9431645EC}">
              <a14:shadowObscured xmlns:a14="http://schemas.microsoft.com/office/drawing/2010/main"/>
            </a:ext>
          </a:extLst>
        </p:spPr>
      </p:pic>
      <p:sp>
        <p:nvSpPr>
          <p:cNvPr id="11" name="Oval 10"/>
          <p:cNvSpPr/>
          <p:nvPr/>
        </p:nvSpPr>
        <p:spPr bwMode="auto">
          <a:xfrm>
            <a:off x="467544" y="2501089"/>
            <a:ext cx="1728192"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5" name="Rectangle 14"/>
          <p:cNvSpPr/>
          <p:nvPr/>
        </p:nvSpPr>
        <p:spPr>
          <a:xfrm>
            <a:off x="5724128" y="3201357"/>
            <a:ext cx="3312368" cy="3323987"/>
          </a:xfrm>
          <a:prstGeom prst="rect">
            <a:avLst/>
          </a:prstGeom>
          <a:solidFill>
            <a:schemeClr val="tx1"/>
          </a:solidFill>
          <a:ln>
            <a:solidFill>
              <a:schemeClr val="bg1"/>
            </a:solidFill>
          </a:ln>
        </p:spPr>
        <p:txBody>
          <a:bodyPr wrap="square">
            <a:spAutoFit/>
          </a:bodyPr>
          <a:lstStyle/>
          <a:p>
            <a:pPr algn="l">
              <a:spcBef>
                <a:spcPts val="300"/>
              </a:spcBef>
            </a:pPr>
            <a:r>
              <a:rPr lang="en-GB" sz="1200" b="1" dirty="0" err="1" smtClean="0">
                <a:solidFill>
                  <a:schemeClr val="bg1"/>
                </a:solidFill>
              </a:rPr>
              <a:t>GridCode</a:t>
            </a:r>
            <a:r>
              <a:rPr lang="en-GB" sz="1200" b="1" dirty="0" smtClean="0">
                <a:solidFill>
                  <a:schemeClr val="bg1"/>
                </a:solidFill>
              </a:rPr>
              <a:t>:</a:t>
            </a:r>
          </a:p>
          <a:p>
            <a:pPr algn="l">
              <a:spcBef>
                <a:spcPts val="300"/>
              </a:spcBef>
            </a:pPr>
            <a:r>
              <a:rPr lang="en-GB" sz="1200" dirty="0">
                <a:solidFill>
                  <a:schemeClr val="bg1"/>
                </a:solidFill>
              </a:rPr>
              <a:t>CGMS grid code which is linked with the calibration data, the 11 counties are corresponding to 11 </a:t>
            </a:r>
            <a:r>
              <a:rPr lang="en-GB" sz="1200" dirty="0" err="1">
                <a:solidFill>
                  <a:schemeClr val="bg1"/>
                </a:solidFill>
              </a:rPr>
              <a:t>GridCodes</a:t>
            </a:r>
            <a:r>
              <a:rPr lang="en-GB" sz="1200" dirty="0">
                <a:solidFill>
                  <a:schemeClr val="bg1"/>
                </a:solidFill>
              </a:rPr>
              <a:t>:</a:t>
            </a:r>
          </a:p>
          <a:p>
            <a:pPr algn="l">
              <a:spcBef>
                <a:spcPts val="300"/>
              </a:spcBef>
            </a:pPr>
            <a:r>
              <a:rPr lang="en-GB" sz="1200" dirty="0">
                <a:solidFill>
                  <a:schemeClr val="bg1"/>
                </a:solidFill>
              </a:rPr>
              <a:t>86158: </a:t>
            </a:r>
            <a:r>
              <a:rPr lang="en-GB" sz="1200" dirty="0" err="1">
                <a:solidFill>
                  <a:schemeClr val="bg1"/>
                </a:solidFill>
              </a:rPr>
              <a:t>DahngShan</a:t>
            </a:r>
            <a:endParaRPr lang="en-GB" sz="1200" dirty="0">
              <a:solidFill>
                <a:schemeClr val="bg1"/>
              </a:solidFill>
            </a:endParaRPr>
          </a:p>
          <a:p>
            <a:pPr algn="l">
              <a:spcBef>
                <a:spcPts val="300"/>
              </a:spcBef>
            </a:pPr>
            <a:r>
              <a:rPr lang="en-GB" sz="1200" dirty="0">
                <a:solidFill>
                  <a:schemeClr val="bg1"/>
                </a:solidFill>
              </a:rPr>
              <a:t>82156: </a:t>
            </a:r>
            <a:r>
              <a:rPr lang="en-GB" sz="1200" dirty="0" err="1">
                <a:solidFill>
                  <a:schemeClr val="bg1"/>
                </a:solidFill>
              </a:rPr>
              <a:t>BoZhou</a:t>
            </a:r>
            <a:endParaRPr lang="en-GB" sz="1200" dirty="0">
              <a:solidFill>
                <a:schemeClr val="bg1"/>
              </a:solidFill>
            </a:endParaRPr>
          </a:p>
          <a:p>
            <a:pPr algn="l">
              <a:spcBef>
                <a:spcPts val="300"/>
              </a:spcBef>
            </a:pPr>
            <a:r>
              <a:rPr lang="en-GB" sz="1200" dirty="0">
                <a:solidFill>
                  <a:schemeClr val="bg1"/>
                </a:solidFill>
              </a:rPr>
              <a:t>82160: </a:t>
            </a:r>
            <a:r>
              <a:rPr lang="en-GB" sz="1200" dirty="0" err="1">
                <a:solidFill>
                  <a:schemeClr val="bg1"/>
                </a:solidFill>
              </a:rPr>
              <a:t>MengCheng</a:t>
            </a:r>
            <a:endParaRPr lang="en-GB" sz="1200" dirty="0">
              <a:solidFill>
                <a:schemeClr val="bg1"/>
              </a:solidFill>
            </a:endParaRPr>
          </a:p>
          <a:p>
            <a:pPr algn="l">
              <a:spcBef>
                <a:spcPts val="300"/>
              </a:spcBef>
            </a:pPr>
            <a:r>
              <a:rPr lang="en-GB" sz="1200" dirty="0">
                <a:solidFill>
                  <a:schemeClr val="bg1"/>
                </a:solidFill>
              </a:rPr>
              <a:t>83161: </a:t>
            </a:r>
            <a:r>
              <a:rPr lang="en-GB" sz="1200" dirty="0" err="1">
                <a:solidFill>
                  <a:schemeClr val="bg1"/>
                </a:solidFill>
              </a:rPr>
              <a:t>Suxian</a:t>
            </a:r>
            <a:endParaRPr lang="en-GB" sz="1200" dirty="0">
              <a:solidFill>
                <a:schemeClr val="bg1"/>
              </a:solidFill>
            </a:endParaRPr>
          </a:p>
          <a:p>
            <a:pPr algn="l">
              <a:spcBef>
                <a:spcPts val="300"/>
              </a:spcBef>
            </a:pPr>
            <a:r>
              <a:rPr lang="en-GB" sz="1200" dirty="0">
                <a:solidFill>
                  <a:schemeClr val="bg1"/>
                </a:solidFill>
              </a:rPr>
              <a:t>79157: </a:t>
            </a:r>
            <a:r>
              <a:rPr lang="en-GB" sz="1200" dirty="0" err="1">
                <a:solidFill>
                  <a:schemeClr val="bg1"/>
                </a:solidFill>
              </a:rPr>
              <a:t>Fuyang</a:t>
            </a:r>
            <a:endParaRPr lang="en-GB" sz="1200" dirty="0">
              <a:solidFill>
                <a:schemeClr val="bg1"/>
              </a:solidFill>
            </a:endParaRPr>
          </a:p>
          <a:p>
            <a:pPr algn="l">
              <a:spcBef>
                <a:spcPts val="300"/>
              </a:spcBef>
            </a:pPr>
            <a:r>
              <a:rPr lang="en-GB" sz="1200" dirty="0">
                <a:solidFill>
                  <a:schemeClr val="bg1"/>
                </a:solidFill>
              </a:rPr>
              <a:t>77159: </a:t>
            </a:r>
            <a:r>
              <a:rPr lang="en-GB" sz="1200" dirty="0" err="1">
                <a:solidFill>
                  <a:schemeClr val="bg1"/>
                </a:solidFill>
              </a:rPr>
              <a:t>Huoqiu</a:t>
            </a:r>
            <a:endParaRPr lang="en-GB" sz="1200" dirty="0">
              <a:solidFill>
                <a:schemeClr val="bg1"/>
              </a:solidFill>
            </a:endParaRPr>
          </a:p>
          <a:p>
            <a:pPr algn="l">
              <a:spcBef>
                <a:spcPts val="300"/>
              </a:spcBef>
            </a:pPr>
            <a:r>
              <a:rPr lang="en-GB" sz="1200" dirty="0">
                <a:solidFill>
                  <a:schemeClr val="bg1"/>
                </a:solidFill>
              </a:rPr>
              <a:t>78161: </a:t>
            </a:r>
            <a:r>
              <a:rPr lang="en-GB" sz="1200" dirty="0" err="1">
                <a:solidFill>
                  <a:schemeClr val="bg1"/>
                </a:solidFill>
              </a:rPr>
              <a:t>ShouXian</a:t>
            </a:r>
            <a:endParaRPr lang="en-GB" sz="1200" dirty="0">
              <a:solidFill>
                <a:schemeClr val="bg1"/>
              </a:solidFill>
            </a:endParaRPr>
          </a:p>
          <a:p>
            <a:pPr algn="l">
              <a:spcBef>
                <a:spcPts val="300"/>
              </a:spcBef>
            </a:pPr>
            <a:r>
              <a:rPr lang="en-GB" sz="1200" dirty="0">
                <a:solidFill>
                  <a:schemeClr val="bg1"/>
                </a:solidFill>
              </a:rPr>
              <a:t>80164: </a:t>
            </a:r>
            <a:r>
              <a:rPr lang="en-GB" sz="1200" dirty="0" err="1">
                <a:solidFill>
                  <a:schemeClr val="bg1"/>
                </a:solidFill>
              </a:rPr>
              <a:t>FengYang</a:t>
            </a:r>
            <a:endParaRPr lang="en-GB" sz="1200" dirty="0">
              <a:solidFill>
                <a:schemeClr val="bg1"/>
              </a:solidFill>
            </a:endParaRPr>
          </a:p>
          <a:p>
            <a:pPr algn="l">
              <a:spcBef>
                <a:spcPts val="300"/>
              </a:spcBef>
            </a:pPr>
            <a:r>
              <a:rPr lang="en-GB" sz="1200" dirty="0">
                <a:solidFill>
                  <a:schemeClr val="bg1"/>
                </a:solidFill>
              </a:rPr>
              <a:t>78167: </a:t>
            </a:r>
            <a:r>
              <a:rPr lang="en-GB" sz="1200" dirty="0" err="1">
                <a:solidFill>
                  <a:schemeClr val="bg1"/>
                </a:solidFill>
              </a:rPr>
              <a:t>ChuZhou</a:t>
            </a:r>
            <a:endParaRPr lang="en-GB" sz="1200" dirty="0">
              <a:solidFill>
                <a:schemeClr val="bg1"/>
              </a:solidFill>
            </a:endParaRPr>
          </a:p>
          <a:p>
            <a:pPr algn="l">
              <a:spcBef>
                <a:spcPts val="300"/>
              </a:spcBef>
            </a:pPr>
            <a:r>
              <a:rPr lang="en-GB" sz="1200" dirty="0">
                <a:solidFill>
                  <a:schemeClr val="bg1"/>
                </a:solidFill>
              </a:rPr>
              <a:t>80169: </a:t>
            </a:r>
            <a:r>
              <a:rPr lang="en-GB" sz="1200" dirty="0" err="1">
                <a:solidFill>
                  <a:schemeClr val="bg1"/>
                </a:solidFill>
              </a:rPr>
              <a:t>TianChang</a:t>
            </a:r>
            <a:endParaRPr lang="en-GB" sz="1200" dirty="0">
              <a:solidFill>
                <a:schemeClr val="bg1"/>
              </a:solidFill>
            </a:endParaRPr>
          </a:p>
          <a:p>
            <a:pPr algn="l">
              <a:spcBef>
                <a:spcPts val="300"/>
              </a:spcBef>
            </a:pPr>
            <a:r>
              <a:rPr lang="en-GB" sz="1200" dirty="0">
                <a:solidFill>
                  <a:schemeClr val="bg1"/>
                </a:solidFill>
              </a:rPr>
              <a:t>76163: </a:t>
            </a:r>
            <a:r>
              <a:rPr lang="en-GB" sz="1200" dirty="0" err="1" smtClean="0">
                <a:solidFill>
                  <a:schemeClr val="bg1"/>
                </a:solidFill>
              </a:rPr>
              <a:t>HeFei</a:t>
            </a:r>
            <a:endParaRPr lang="en-GB" sz="1200" dirty="0">
              <a:solidFill>
                <a:schemeClr val="bg1"/>
              </a:solidFill>
            </a:endParaRPr>
          </a:p>
        </p:txBody>
      </p:sp>
      <p:cxnSp>
        <p:nvCxnSpPr>
          <p:cNvPr id="17" name="Straight Arrow Connector 16"/>
          <p:cNvCxnSpPr/>
          <p:nvPr/>
        </p:nvCxnSpPr>
        <p:spPr bwMode="auto">
          <a:xfrm>
            <a:off x="5441886" y="2756851"/>
            <a:ext cx="354250" cy="600141"/>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2" name="Straight Arrow Connector 11"/>
          <p:cNvCxnSpPr>
            <a:stCxn id="11" idx="7"/>
          </p:cNvCxnSpPr>
          <p:nvPr/>
        </p:nvCxnSpPr>
        <p:spPr bwMode="auto">
          <a:xfrm flipV="1">
            <a:off x="1942648" y="1988841"/>
            <a:ext cx="613128" cy="549703"/>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6463843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2504316" y="1628800"/>
            <a:ext cx="6172140" cy="3816424"/>
          </a:xfrm>
          <a:prstGeom prst="rect">
            <a:avLst/>
          </a:prstGeom>
        </p:spPr>
      </p:pic>
      <p:sp>
        <p:nvSpPr>
          <p:cNvPr id="3" name="Content Placeholder 2"/>
          <p:cNvSpPr>
            <a:spLocks noGrp="1"/>
          </p:cNvSpPr>
          <p:nvPr>
            <p:ph idx="1"/>
          </p:nvPr>
        </p:nvSpPr>
        <p:spPr>
          <a:xfrm>
            <a:off x="107504" y="908720"/>
            <a:ext cx="6059016" cy="689248"/>
          </a:xfrm>
        </p:spPr>
        <p:txBody>
          <a:bodyPr/>
          <a:lstStyle/>
          <a:p>
            <a:r>
              <a:rPr lang="en-US" dirty="0" smtClean="0"/>
              <a:t>Database for CGMS-Anhui</a:t>
            </a:r>
            <a:endParaRPr lang="en-GB" dirty="0"/>
          </a:p>
        </p:txBody>
      </p:sp>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Phenology Database from Anhui Province</a:t>
            </a:r>
            <a:endParaRPr lang="en-GB" dirty="0">
              <a:solidFill>
                <a:srgbClr val="FFCC66"/>
              </a:solidFill>
            </a:endParaRPr>
          </a:p>
        </p:txBody>
      </p:sp>
      <p:pic>
        <p:nvPicPr>
          <p:cNvPr id="10" name="Picture 9"/>
          <p:cNvPicPr/>
          <p:nvPr/>
        </p:nvPicPr>
        <p:blipFill rotWithShape="1">
          <a:blip r:embed="rId3"/>
          <a:srcRect b="54352"/>
          <a:stretch/>
        </p:blipFill>
        <p:spPr bwMode="auto">
          <a:xfrm>
            <a:off x="35496" y="1628800"/>
            <a:ext cx="2376264" cy="2952328"/>
          </a:xfrm>
          <a:prstGeom prst="rect">
            <a:avLst/>
          </a:prstGeom>
          <a:ln>
            <a:noFill/>
          </a:ln>
          <a:extLst>
            <a:ext uri="{53640926-AAD7-44D8-BBD7-CCE9431645EC}">
              <a14:shadowObscured xmlns:a14="http://schemas.microsoft.com/office/drawing/2010/main"/>
            </a:ext>
          </a:extLst>
        </p:spPr>
      </p:pic>
      <p:sp>
        <p:nvSpPr>
          <p:cNvPr id="11" name="Oval 10"/>
          <p:cNvSpPr/>
          <p:nvPr/>
        </p:nvSpPr>
        <p:spPr bwMode="auto">
          <a:xfrm>
            <a:off x="467544" y="2780838"/>
            <a:ext cx="1656184" cy="255762"/>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5" name="Straight Arrow Connector 14"/>
          <p:cNvCxnSpPr>
            <a:stCxn id="11" idx="7"/>
          </p:cNvCxnSpPr>
          <p:nvPr/>
        </p:nvCxnSpPr>
        <p:spPr bwMode="auto">
          <a:xfrm flipV="1">
            <a:off x="1881185" y="1988842"/>
            <a:ext cx="674591" cy="829451"/>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14138357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2776"/>
            <a:ext cx="8928992" cy="4343400"/>
          </a:xfrm>
        </p:spPr>
        <p:txBody>
          <a:bodyPr/>
          <a:lstStyle/>
          <a:p>
            <a:pPr>
              <a:spcBef>
                <a:spcPts val="600"/>
              </a:spcBef>
            </a:pPr>
            <a:r>
              <a:rPr lang="en-US" sz="2000" dirty="0"/>
              <a:t>S</a:t>
            </a:r>
            <a:r>
              <a:rPr lang="en-US" sz="2000" dirty="0" smtClean="0"/>
              <a:t>election of cultivar  - Zhengmai9023:</a:t>
            </a:r>
          </a:p>
          <a:p>
            <a:pPr lvl="1">
              <a:spcBef>
                <a:spcPts val="0"/>
              </a:spcBef>
            </a:pPr>
            <a:r>
              <a:rPr lang="en-US" sz="1600" dirty="0" smtClean="0"/>
              <a:t>similar phenology with those collected from the 11 counties in Anhui; </a:t>
            </a:r>
          </a:p>
          <a:p>
            <a:pPr lvl="1">
              <a:spcBef>
                <a:spcPts val="0"/>
              </a:spcBef>
            </a:pPr>
            <a:r>
              <a:rPr lang="en-US" sz="1600" dirty="0" smtClean="0"/>
              <a:t>better quality; </a:t>
            </a:r>
          </a:p>
          <a:p>
            <a:pPr lvl="1">
              <a:spcBef>
                <a:spcPts val="0"/>
              </a:spcBef>
            </a:pPr>
            <a:r>
              <a:rPr lang="en-US" sz="1600" dirty="0" smtClean="0"/>
              <a:t>Xinmai19: rather </a:t>
            </a:r>
            <a:r>
              <a:rPr lang="en-US" sz="1600" dirty="0"/>
              <a:t>different </a:t>
            </a:r>
            <a:r>
              <a:rPr lang="en-US" sz="1600" dirty="0" err="1"/>
              <a:t>phenological</a:t>
            </a:r>
            <a:r>
              <a:rPr lang="en-US" sz="1600" dirty="0"/>
              <a:t> </a:t>
            </a:r>
            <a:r>
              <a:rPr lang="en-US" sz="1600" dirty="0" smtClean="0"/>
              <a:t>characteristics.</a:t>
            </a:r>
          </a:p>
          <a:p>
            <a:pPr>
              <a:spcBef>
                <a:spcPts val="600"/>
              </a:spcBef>
            </a:pPr>
            <a:r>
              <a:rPr lang="en-US" sz="2000" b="1" dirty="0" smtClean="0">
                <a:solidFill>
                  <a:srgbClr val="FF0000"/>
                </a:solidFill>
              </a:rPr>
              <a:t>CGMS </a:t>
            </a:r>
            <a:r>
              <a:rPr lang="en-US" sz="2000" b="1" dirty="0">
                <a:solidFill>
                  <a:srgbClr val="FF0000"/>
                </a:solidFill>
              </a:rPr>
              <a:t>calibration platform (CALPLAT</a:t>
            </a:r>
            <a:r>
              <a:rPr lang="en-US" sz="2000" b="1" dirty="0" smtClean="0">
                <a:solidFill>
                  <a:srgbClr val="FF0000"/>
                </a:solidFill>
              </a:rPr>
              <a:t>)</a:t>
            </a:r>
            <a:r>
              <a:rPr lang="en-US" sz="2000" dirty="0" smtClean="0">
                <a:solidFill>
                  <a:srgbClr val="FF0000"/>
                </a:solidFill>
              </a:rPr>
              <a:t>: </a:t>
            </a:r>
            <a:r>
              <a:rPr lang="en-US" sz="2000" dirty="0" smtClean="0"/>
              <a:t> </a:t>
            </a:r>
            <a:r>
              <a:rPr lang="en-US" sz="2000" dirty="0"/>
              <a:t>iteratively searches for the best solution by varying the values of selected parameters in the parameter </a:t>
            </a:r>
            <a:r>
              <a:rPr lang="en-US" sz="2000" dirty="0" smtClean="0"/>
              <a:t>space:</a:t>
            </a:r>
          </a:p>
          <a:p>
            <a:pPr lvl="1">
              <a:spcBef>
                <a:spcPts val="0"/>
              </a:spcBef>
            </a:pPr>
            <a:r>
              <a:rPr lang="en-US" sz="1600" dirty="0"/>
              <a:t>objective </a:t>
            </a:r>
            <a:r>
              <a:rPr lang="en-US" sz="1600" dirty="0" smtClean="0"/>
              <a:t>function: </a:t>
            </a:r>
            <a:r>
              <a:rPr lang="en-US" sz="1600" dirty="0"/>
              <a:t>Relative Root Mean Squared Error </a:t>
            </a:r>
            <a:endParaRPr lang="en-US" sz="1600" dirty="0" smtClean="0"/>
          </a:p>
          <a:p>
            <a:pPr>
              <a:spcBef>
                <a:spcPts val="600"/>
              </a:spcBef>
            </a:pPr>
            <a:r>
              <a:rPr lang="en-US" sz="2000" b="1" dirty="0">
                <a:solidFill>
                  <a:srgbClr val="FF0000"/>
                </a:solidFill>
              </a:rPr>
              <a:t>A</a:t>
            </a:r>
            <a:r>
              <a:rPr lang="en-US" sz="2000" b="1" dirty="0" smtClean="0">
                <a:solidFill>
                  <a:srgbClr val="FF0000"/>
                </a:solidFill>
              </a:rPr>
              <a:t> </a:t>
            </a:r>
            <a:r>
              <a:rPr lang="en-US" sz="2000" b="1" dirty="0">
                <a:solidFill>
                  <a:srgbClr val="FF0000"/>
                </a:solidFill>
              </a:rPr>
              <a:t>two-stage </a:t>
            </a:r>
            <a:r>
              <a:rPr lang="en-US" sz="2000" b="1" dirty="0" smtClean="0">
                <a:solidFill>
                  <a:srgbClr val="FF0000"/>
                </a:solidFill>
              </a:rPr>
              <a:t>approach</a:t>
            </a:r>
            <a:r>
              <a:rPr lang="en-US" sz="2000" dirty="0" smtClean="0"/>
              <a:t>: </a:t>
            </a:r>
          </a:p>
          <a:p>
            <a:pPr lvl="1">
              <a:spcBef>
                <a:spcPts val="0"/>
              </a:spcBef>
            </a:pPr>
            <a:r>
              <a:rPr lang="en-US" sz="1600" dirty="0"/>
              <a:t>1) calibrate the parameters related to phenology (TSUM1, TSUM2, DLC, DLO) using the observed </a:t>
            </a:r>
            <a:r>
              <a:rPr lang="en-US" sz="1600" dirty="0" err="1"/>
              <a:t>phenological</a:t>
            </a:r>
            <a:r>
              <a:rPr lang="en-US" sz="1600" dirty="0"/>
              <a:t> stages; </a:t>
            </a:r>
            <a:endParaRPr lang="en-US" sz="1600" dirty="0" smtClean="0"/>
          </a:p>
          <a:p>
            <a:pPr lvl="1">
              <a:spcBef>
                <a:spcPts val="0"/>
              </a:spcBef>
            </a:pPr>
            <a:r>
              <a:rPr lang="en-US" sz="1600" dirty="0" smtClean="0"/>
              <a:t>2</a:t>
            </a:r>
            <a:r>
              <a:rPr lang="en-US" sz="1600" dirty="0"/>
              <a:t>) calibrate the parameters related to photosynthesis and leaf area development (AMAXTB, SPAN and TDWI). </a:t>
            </a:r>
            <a:endParaRPr lang="en-GB" sz="1600" dirty="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at </a:t>
            </a:r>
            <a:r>
              <a:rPr lang="en-US" kern="0" dirty="0" err="1" smtClean="0"/>
              <a:t>Fengqiu</a:t>
            </a:r>
            <a:r>
              <a:rPr lang="en-US" kern="0" dirty="0" smtClean="0"/>
              <a:t> site - </a:t>
            </a:r>
            <a:r>
              <a:rPr lang="en-US" kern="0" dirty="0" smtClean="0">
                <a:solidFill>
                  <a:srgbClr val="FF0000"/>
                </a:solidFill>
              </a:rPr>
              <a:t>Approach</a:t>
            </a:r>
            <a:r>
              <a:rPr lang="en-US" kern="0" dirty="0" smtClean="0"/>
              <a:t> </a:t>
            </a:r>
            <a:endParaRPr lang="en-GB" kern="0" dirty="0"/>
          </a:p>
        </p:txBody>
      </p:sp>
      <p:sp>
        <p:nvSpPr>
          <p:cNvPr id="6" name="Rectangle 5"/>
          <p:cNvSpPr/>
          <p:nvPr/>
        </p:nvSpPr>
        <p:spPr>
          <a:xfrm>
            <a:off x="58646" y="5695973"/>
            <a:ext cx="9036496" cy="1077218"/>
          </a:xfrm>
          <a:prstGeom prst="rect">
            <a:avLst/>
          </a:prstGeom>
          <a:solidFill>
            <a:srgbClr val="002060"/>
          </a:solidFill>
        </p:spPr>
        <p:txBody>
          <a:bodyPr wrap="square">
            <a:spAutoFit/>
          </a:bodyPr>
          <a:lstStyle/>
          <a:p>
            <a:pPr algn="l"/>
            <a:r>
              <a:rPr lang="en-US" sz="1600" b="1" dirty="0" smtClean="0">
                <a:solidFill>
                  <a:srgbClr val="FFCC66"/>
                </a:solidFill>
              </a:rPr>
              <a:t>Tips</a:t>
            </a:r>
            <a:r>
              <a:rPr lang="en-US" sz="1600" dirty="0" smtClean="0"/>
              <a:t>: 1) the </a:t>
            </a:r>
            <a:r>
              <a:rPr lang="en-US" sz="1600" dirty="0"/>
              <a:t>Specific Leaf Area (SLATB) was modified by directly calculating the SLATB values from measurements of crop leaf area and leaf biomass</a:t>
            </a:r>
            <a:r>
              <a:rPr lang="en-US" sz="1600" dirty="0" smtClean="0"/>
              <a:t>. 2) </a:t>
            </a:r>
            <a:r>
              <a:rPr lang="en-US" sz="1600" dirty="0"/>
              <a:t>The final crop yield, was not directly used as target parameter in the calibration of the system due to problems with the adjusting the FOTB (partitioning to storage organs) in the CGMS Calibration Platform (CALPLAT</a:t>
            </a:r>
            <a:r>
              <a:rPr lang="en-US" sz="1600" dirty="0" smtClean="0"/>
              <a:t>).</a:t>
            </a:r>
            <a:endParaRPr lang="en-GB" sz="1600" dirty="0"/>
          </a:p>
        </p:txBody>
      </p:sp>
    </p:spTree>
    <p:extLst>
      <p:ext uri="{BB962C8B-B14F-4D97-AF65-F5344CB8AC3E}">
        <p14:creationId xmlns:p14="http://schemas.microsoft.com/office/powerpoint/2010/main" val="1462496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928992" cy="2592288"/>
          </a:xfrm>
        </p:spPr>
        <p:txBody>
          <a:bodyPr/>
          <a:lstStyle/>
          <a:p>
            <a:pPr>
              <a:spcBef>
                <a:spcPts val="600"/>
              </a:spcBef>
            </a:pPr>
            <a:r>
              <a:rPr lang="en-US" sz="2000" dirty="0" smtClean="0"/>
              <a:t>Calibration of </a:t>
            </a:r>
            <a:r>
              <a:rPr lang="en-US" sz="2000" dirty="0" err="1" smtClean="0"/>
              <a:t>Tsums</a:t>
            </a:r>
            <a:r>
              <a:rPr lang="en-US" sz="2000" dirty="0" smtClean="0"/>
              <a:t>:</a:t>
            </a:r>
          </a:p>
          <a:p>
            <a:pPr lvl="1">
              <a:spcBef>
                <a:spcPts val="0"/>
              </a:spcBef>
            </a:pPr>
            <a:r>
              <a:rPr lang="en-GB" sz="1800" dirty="0" smtClean="0"/>
              <a:t>Tsum1 -  the effective temperature sum from emergence to </a:t>
            </a:r>
            <a:r>
              <a:rPr lang="en-GB" sz="1800" dirty="0" err="1" smtClean="0"/>
              <a:t>anthesis</a:t>
            </a:r>
            <a:r>
              <a:rPr lang="en-GB" sz="1800" dirty="0" smtClean="0"/>
              <a:t>, </a:t>
            </a:r>
          </a:p>
          <a:p>
            <a:pPr lvl="1">
              <a:spcBef>
                <a:spcPts val="0"/>
              </a:spcBef>
            </a:pPr>
            <a:r>
              <a:rPr lang="en-GB" sz="1800" dirty="0" smtClean="0"/>
              <a:t>Tsum2 -  the effective temperature sum from </a:t>
            </a:r>
            <a:r>
              <a:rPr lang="en-GB" sz="1800" dirty="0" err="1" smtClean="0"/>
              <a:t>anthesis</a:t>
            </a:r>
            <a:r>
              <a:rPr lang="en-GB" sz="1800" dirty="0" smtClean="0"/>
              <a:t> to maturity.</a:t>
            </a:r>
            <a:endParaRPr lang="en-US" sz="1800" dirty="0" smtClean="0"/>
          </a:p>
          <a:p>
            <a:pPr>
              <a:spcBef>
                <a:spcPts val="600"/>
              </a:spcBef>
            </a:pPr>
            <a:r>
              <a:rPr lang="en-GB" sz="2000" dirty="0" smtClean="0"/>
              <a:t>The </a:t>
            </a:r>
            <a:r>
              <a:rPr lang="en-GB" sz="2000" dirty="0"/>
              <a:t>calibrated values of </a:t>
            </a:r>
            <a:r>
              <a:rPr lang="en-GB" sz="2000" dirty="0" err="1"/>
              <a:t>Tsums</a:t>
            </a:r>
            <a:r>
              <a:rPr lang="en-GB" sz="2000" dirty="0"/>
              <a:t> are very different form the default values, in particular for Tsum1</a:t>
            </a:r>
            <a:endParaRPr lang="en-US" sz="2000" dirty="0"/>
          </a:p>
          <a:p>
            <a:pPr marL="0" indent="0">
              <a:spcBef>
                <a:spcPts val="600"/>
              </a:spcBef>
              <a:buNone/>
            </a:pPr>
            <a:endParaRPr lang="en-US" sz="2000" dirty="0" smtClean="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at </a:t>
            </a:r>
            <a:r>
              <a:rPr lang="en-US" kern="0" dirty="0" err="1" smtClean="0"/>
              <a:t>Fengqiu</a:t>
            </a:r>
            <a:r>
              <a:rPr lang="en-US" kern="0" dirty="0" smtClean="0"/>
              <a:t> site - </a:t>
            </a:r>
            <a:r>
              <a:rPr lang="en-US" kern="0" dirty="0" smtClean="0">
                <a:solidFill>
                  <a:srgbClr val="FF0000"/>
                </a:solidFill>
              </a:rPr>
              <a:t>Results</a:t>
            </a:r>
            <a:r>
              <a:rPr lang="en-US" kern="0" dirty="0" smtClean="0"/>
              <a:t> </a:t>
            </a:r>
            <a:endParaRPr lang="en-GB" kern="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76" b="7989"/>
          <a:stretch/>
        </p:blipFill>
        <p:spPr bwMode="auto">
          <a:xfrm>
            <a:off x="440201" y="3501008"/>
            <a:ext cx="8380271" cy="2376264"/>
          </a:xfrm>
          <a:prstGeom prst="rect">
            <a:avLst/>
          </a:prstGeom>
          <a:solidFill>
            <a:schemeClr val="tx1"/>
          </a:solidFill>
          <a:ln>
            <a:noFill/>
          </a:ln>
          <a:effectLst/>
        </p:spPr>
      </p:pic>
      <p:sp>
        <p:nvSpPr>
          <p:cNvPr id="7" name="Oval 6"/>
          <p:cNvSpPr/>
          <p:nvPr/>
        </p:nvSpPr>
        <p:spPr bwMode="auto">
          <a:xfrm>
            <a:off x="7282596" y="3981914"/>
            <a:ext cx="1005840" cy="36576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3162544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928992" cy="792088"/>
          </a:xfrm>
        </p:spPr>
        <p:txBody>
          <a:bodyPr/>
          <a:lstStyle/>
          <a:p>
            <a:pPr>
              <a:spcBef>
                <a:spcPts val="600"/>
              </a:spcBef>
            </a:pPr>
            <a:r>
              <a:rPr lang="en-GB" sz="2000" dirty="0"/>
              <a:t>Full set of calibrated parameters in WOFOST model using data from </a:t>
            </a:r>
            <a:r>
              <a:rPr lang="en-GB" sz="2000" dirty="0" err="1"/>
              <a:t>Fengqiu</a:t>
            </a:r>
            <a:r>
              <a:rPr lang="en-GB" sz="2000" dirty="0"/>
              <a:t> site </a:t>
            </a:r>
            <a:r>
              <a:rPr lang="en-GB" sz="2000" dirty="0" smtClean="0"/>
              <a:t>is achieved</a:t>
            </a:r>
            <a:endParaRPr lang="en-US" sz="2000" dirty="0" smtClean="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at </a:t>
            </a:r>
            <a:r>
              <a:rPr lang="en-US" kern="0" dirty="0" err="1" smtClean="0"/>
              <a:t>Fengqiu</a:t>
            </a:r>
            <a:r>
              <a:rPr lang="en-US" kern="0" dirty="0" smtClean="0"/>
              <a:t> site – </a:t>
            </a:r>
            <a:r>
              <a:rPr lang="en-US" kern="0" dirty="0">
                <a:solidFill>
                  <a:srgbClr val="FF0000"/>
                </a:solidFill>
              </a:rPr>
              <a:t>Parameter optimization</a:t>
            </a:r>
            <a:r>
              <a:rPr lang="en-US" kern="0" dirty="0"/>
              <a:t> </a:t>
            </a:r>
            <a:endParaRPr lang="en-GB" kern="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73531"/>
            <a:ext cx="5794375" cy="4003675"/>
          </a:xfrm>
          <a:prstGeom prst="rect">
            <a:avLst/>
          </a:prstGeom>
          <a:solidFill>
            <a:schemeClr val="tx1"/>
          </a:solidFill>
          <a:ln>
            <a:noFill/>
          </a:ln>
          <a:effec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708920"/>
            <a:ext cx="4972026" cy="4137033"/>
          </a:xfrm>
          <a:prstGeom prst="rect">
            <a:avLst/>
          </a:prstGeom>
          <a:solidFill>
            <a:schemeClr val="tx1"/>
          </a:solidFill>
          <a:ln>
            <a:noFill/>
          </a:ln>
          <a:effec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2903" y="2708920"/>
            <a:ext cx="4367409" cy="4149080"/>
          </a:xfrm>
          <a:prstGeom prst="rect">
            <a:avLst/>
          </a:prstGeom>
          <a:solidFill>
            <a:schemeClr val="tx1"/>
          </a:solidFill>
          <a:ln>
            <a:noFill/>
          </a:ln>
          <a:effec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1116" y="2924944"/>
            <a:ext cx="4625380" cy="3897238"/>
          </a:xfrm>
          <a:prstGeom prst="rect">
            <a:avLst/>
          </a:prstGeom>
          <a:solidFill>
            <a:schemeClr val="tx1"/>
          </a:solidFill>
          <a:ln>
            <a:noFill/>
          </a:ln>
          <a:effectLst/>
        </p:spPr>
      </p:pic>
    </p:spTree>
    <p:extLst>
      <p:ext uri="{BB962C8B-B14F-4D97-AF65-F5344CB8AC3E}">
        <p14:creationId xmlns:p14="http://schemas.microsoft.com/office/powerpoint/2010/main" val="249639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340768"/>
            <a:ext cx="8928992" cy="648072"/>
          </a:xfrm>
        </p:spPr>
        <p:txBody>
          <a:bodyPr/>
          <a:lstStyle/>
          <a:p>
            <a:pPr>
              <a:spcBef>
                <a:spcPts val="600"/>
              </a:spcBef>
            </a:pPr>
            <a:r>
              <a:rPr lang="en-GB" sz="2000" dirty="0" smtClean="0"/>
              <a:t>Predicted </a:t>
            </a:r>
            <a:r>
              <a:rPr lang="en-GB" sz="2000" dirty="0">
                <a:solidFill>
                  <a:srgbClr val="FF0000"/>
                </a:solidFill>
              </a:rPr>
              <a:t>biomass, yields</a:t>
            </a:r>
            <a:r>
              <a:rPr lang="en-GB" sz="2000" dirty="0"/>
              <a:t> </a:t>
            </a:r>
            <a:endParaRPr lang="en-US" sz="2000" dirty="0" smtClean="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at </a:t>
            </a:r>
            <a:r>
              <a:rPr lang="en-US" kern="0" dirty="0" err="1" smtClean="0"/>
              <a:t>Fengqiu</a:t>
            </a:r>
            <a:r>
              <a:rPr lang="en-US" kern="0" dirty="0" smtClean="0"/>
              <a:t> site – </a:t>
            </a:r>
            <a:r>
              <a:rPr lang="en-US" kern="0" dirty="0" smtClean="0">
                <a:solidFill>
                  <a:srgbClr val="FF0000"/>
                </a:solidFill>
              </a:rPr>
              <a:t>Prediction Results</a:t>
            </a:r>
            <a:r>
              <a:rPr lang="en-US" kern="0" dirty="0" smtClean="0"/>
              <a:t> </a:t>
            </a:r>
            <a:endParaRPr lang="en-GB" kern="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913573"/>
            <a:ext cx="3496105" cy="2091491"/>
          </a:xfrm>
          <a:prstGeom prst="rect">
            <a:avLst/>
          </a:prstGeom>
          <a:noFill/>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913574"/>
            <a:ext cx="3456384" cy="2064218"/>
          </a:xfrm>
          <a:prstGeom prst="rect">
            <a:avLst/>
          </a:prstGeom>
          <a:noFill/>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077072"/>
            <a:ext cx="3496105" cy="2091491"/>
          </a:xfrm>
          <a:prstGeom prst="rect">
            <a:avLst/>
          </a:prstGeom>
          <a:noFill/>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086598"/>
            <a:ext cx="3474655" cy="2078707"/>
          </a:xfrm>
          <a:prstGeom prst="rect">
            <a:avLst/>
          </a:prstGeom>
          <a:noFill/>
        </p:spPr>
      </p:pic>
      <p:sp>
        <p:nvSpPr>
          <p:cNvPr id="2" name="Rectangle 1"/>
          <p:cNvSpPr/>
          <p:nvPr/>
        </p:nvSpPr>
        <p:spPr>
          <a:xfrm>
            <a:off x="7038542" y="1768455"/>
            <a:ext cx="2105457" cy="4108817"/>
          </a:xfrm>
          <a:prstGeom prst="rect">
            <a:avLst/>
          </a:prstGeom>
        </p:spPr>
        <p:txBody>
          <a:bodyPr wrap="square">
            <a:spAutoFit/>
          </a:bodyPr>
          <a:lstStyle/>
          <a:p>
            <a:pPr marL="285750" indent="-285750" algn="l">
              <a:buFont typeface="Arial" panose="020B0604020202020204" pitchFamily="34" charset="0"/>
              <a:buChar char="•"/>
            </a:pPr>
            <a:r>
              <a:rPr lang="en-US" sz="1800" dirty="0">
                <a:solidFill>
                  <a:srgbClr val="FFCC66"/>
                </a:solidFill>
              </a:rPr>
              <a:t>simulated curves </a:t>
            </a:r>
            <a:r>
              <a:rPr lang="en-US" sz="1800" dirty="0" smtClean="0">
                <a:solidFill>
                  <a:srgbClr val="FFCC66"/>
                </a:solidFill>
              </a:rPr>
              <a:t>in </a:t>
            </a:r>
            <a:r>
              <a:rPr lang="en-US" sz="1800" dirty="0">
                <a:solidFill>
                  <a:srgbClr val="FFCC66"/>
                </a:solidFill>
              </a:rPr>
              <a:t>the two cases in 2003-2004 and 2005-2006 </a:t>
            </a:r>
            <a:r>
              <a:rPr lang="en-US" sz="1800" dirty="0" smtClean="0">
                <a:solidFill>
                  <a:srgbClr val="FFCC66"/>
                </a:solidFill>
              </a:rPr>
              <a:t>growing </a:t>
            </a:r>
            <a:r>
              <a:rPr lang="en-US" sz="1800" dirty="0">
                <a:solidFill>
                  <a:srgbClr val="FFCC66"/>
                </a:solidFill>
              </a:rPr>
              <a:t>cycle followed well the observed values </a:t>
            </a:r>
            <a:endParaRPr lang="en-US" sz="1800" dirty="0" smtClean="0">
              <a:solidFill>
                <a:srgbClr val="FFCC66"/>
              </a:solidFill>
            </a:endParaRPr>
          </a:p>
          <a:p>
            <a:pPr marL="285750" indent="-285750" algn="l">
              <a:buFont typeface="Arial" panose="020B0604020202020204" pitchFamily="34" charset="0"/>
              <a:buChar char="•"/>
            </a:pPr>
            <a:r>
              <a:rPr lang="en-US" sz="1800" dirty="0"/>
              <a:t>the other two cases showed poorer simulation results</a:t>
            </a:r>
            <a:r>
              <a:rPr lang="en-US" sz="1800" dirty="0" smtClean="0">
                <a:solidFill>
                  <a:srgbClr val="FFCC66"/>
                </a:solidFill>
              </a:rPr>
              <a:t> </a:t>
            </a:r>
            <a:endParaRPr lang="en-GB" sz="1800" dirty="0">
              <a:solidFill>
                <a:srgbClr val="FFCC66"/>
              </a:solidFill>
            </a:endParaRPr>
          </a:p>
        </p:txBody>
      </p:sp>
      <p:sp>
        <p:nvSpPr>
          <p:cNvPr id="7" name="Rectangle 6"/>
          <p:cNvSpPr/>
          <p:nvPr/>
        </p:nvSpPr>
        <p:spPr>
          <a:xfrm>
            <a:off x="323528" y="6177498"/>
            <a:ext cx="8568952" cy="707886"/>
          </a:xfrm>
          <a:prstGeom prst="rect">
            <a:avLst/>
          </a:prstGeom>
          <a:solidFill>
            <a:srgbClr val="002060"/>
          </a:solidFill>
        </p:spPr>
        <p:txBody>
          <a:bodyPr wrap="square">
            <a:spAutoFit/>
          </a:bodyPr>
          <a:lstStyle/>
          <a:p>
            <a:pPr algn="l">
              <a:spcBef>
                <a:spcPts val="600"/>
              </a:spcBef>
            </a:pPr>
            <a:r>
              <a:rPr lang="en-US" sz="2000" dirty="0" smtClean="0">
                <a:solidFill>
                  <a:srgbClr val="FFCC66"/>
                </a:solidFill>
              </a:rPr>
              <a:t>In general, the </a:t>
            </a:r>
            <a:r>
              <a:rPr lang="en-US" sz="2000" dirty="0">
                <a:solidFill>
                  <a:srgbClr val="FFCC66"/>
                </a:solidFill>
              </a:rPr>
              <a:t>curves for the simulated crop yield tend to underestimate the final observed crop yield in all four cases. </a:t>
            </a:r>
            <a:endParaRPr lang="en-GB" sz="2000" dirty="0">
              <a:solidFill>
                <a:srgbClr val="FFCC66"/>
              </a:solidFill>
            </a:endParaRPr>
          </a:p>
        </p:txBody>
      </p:sp>
    </p:spTree>
    <p:extLst>
      <p:ext uri="{BB962C8B-B14F-4D97-AF65-F5344CB8AC3E}">
        <p14:creationId xmlns:p14="http://schemas.microsoft.com/office/powerpoint/2010/main" val="37920323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340768"/>
            <a:ext cx="8928992" cy="648072"/>
          </a:xfrm>
        </p:spPr>
        <p:txBody>
          <a:bodyPr/>
          <a:lstStyle/>
          <a:p>
            <a:pPr>
              <a:spcBef>
                <a:spcPts val="600"/>
              </a:spcBef>
            </a:pPr>
            <a:r>
              <a:rPr lang="en-GB" sz="2000" dirty="0" smtClean="0"/>
              <a:t>Predicted </a:t>
            </a:r>
            <a:r>
              <a:rPr lang="en-GB" sz="2000" dirty="0" smtClean="0">
                <a:solidFill>
                  <a:srgbClr val="FF0000"/>
                </a:solidFill>
              </a:rPr>
              <a:t>LAI</a:t>
            </a:r>
            <a:r>
              <a:rPr lang="en-GB" sz="2000" dirty="0" smtClean="0"/>
              <a:t> </a:t>
            </a:r>
            <a:endParaRPr lang="en-US" sz="2000" dirty="0" smtClean="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at </a:t>
            </a:r>
            <a:r>
              <a:rPr lang="en-US" kern="0" dirty="0" err="1" smtClean="0"/>
              <a:t>Fengqiu</a:t>
            </a:r>
            <a:r>
              <a:rPr lang="en-US" kern="0" dirty="0" smtClean="0"/>
              <a:t> site – </a:t>
            </a:r>
            <a:r>
              <a:rPr lang="en-US" kern="0" dirty="0" smtClean="0">
                <a:solidFill>
                  <a:srgbClr val="FF0000"/>
                </a:solidFill>
              </a:rPr>
              <a:t>Prediction Results</a:t>
            </a:r>
            <a:r>
              <a:rPr lang="en-US" kern="0" dirty="0" smtClean="0"/>
              <a:t> </a:t>
            </a:r>
            <a:endParaRPr lang="en-GB" kern="0" dirty="0"/>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3" y="1901155"/>
            <a:ext cx="3438336" cy="2127043"/>
          </a:xfrm>
          <a:prstGeom prst="rect">
            <a:avLst/>
          </a:prstGeom>
          <a:noFill/>
        </p:spPr>
      </p:pic>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744" y="1887456"/>
            <a:ext cx="3405008" cy="2101931"/>
          </a:xfrm>
          <a:prstGeom prst="rect">
            <a:avLst/>
          </a:prstGeom>
          <a:noFill/>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123662"/>
            <a:ext cx="3416910" cy="2113650"/>
          </a:xfrm>
          <a:prstGeom prst="rect">
            <a:avLst/>
          </a:prstGeom>
          <a:noFill/>
        </p:spPr>
      </p:pic>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4119704"/>
            <a:ext cx="3384376" cy="2093560"/>
          </a:xfrm>
          <a:prstGeom prst="rect">
            <a:avLst/>
          </a:prstGeom>
          <a:noFill/>
        </p:spPr>
      </p:pic>
      <p:sp>
        <p:nvSpPr>
          <p:cNvPr id="17" name="Rectangle 16"/>
          <p:cNvSpPr/>
          <p:nvPr/>
        </p:nvSpPr>
        <p:spPr>
          <a:xfrm>
            <a:off x="7038542" y="1768455"/>
            <a:ext cx="2105457" cy="4108817"/>
          </a:xfrm>
          <a:prstGeom prst="rect">
            <a:avLst/>
          </a:prstGeom>
        </p:spPr>
        <p:txBody>
          <a:bodyPr wrap="square">
            <a:spAutoFit/>
          </a:bodyPr>
          <a:lstStyle/>
          <a:p>
            <a:pPr marL="285750" indent="-285750" algn="l">
              <a:buFont typeface="Arial" panose="020B0604020202020204" pitchFamily="34" charset="0"/>
              <a:buChar char="•"/>
            </a:pPr>
            <a:r>
              <a:rPr lang="en-US" sz="1800" dirty="0">
                <a:solidFill>
                  <a:srgbClr val="FFCC66"/>
                </a:solidFill>
              </a:rPr>
              <a:t>simulated curves </a:t>
            </a:r>
            <a:r>
              <a:rPr lang="en-US" sz="1800" dirty="0" smtClean="0">
                <a:solidFill>
                  <a:srgbClr val="FFCC66"/>
                </a:solidFill>
              </a:rPr>
              <a:t>in </a:t>
            </a:r>
            <a:r>
              <a:rPr lang="en-US" sz="1800" dirty="0">
                <a:solidFill>
                  <a:srgbClr val="FFCC66"/>
                </a:solidFill>
              </a:rPr>
              <a:t>the two cases in 2003-2004 and 2005-2006 </a:t>
            </a:r>
            <a:r>
              <a:rPr lang="en-US" sz="1800" dirty="0" smtClean="0">
                <a:solidFill>
                  <a:srgbClr val="FFCC66"/>
                </a:solidFill>
              </a:rPr>
              <a:t>growing </a:t>
            </a:r>
            <a:r>
              <a:rPr lang="en-US" sz="1800" dirty="0">
                <a:solidFill>
                  <a:srgbClr val="FFCC66"/>
                </a:solidFill>
              </a:rPr>
              <a:t>cycle followed well the observed values </a:t>
            </a:r>
            <a:endParaRPr lang="en-US" sz="1800" dirty="0" smtClean="0">
              <a:solidFill>
                <a:srgbClr val="FFCC66"/>
              </a:solidFill>
            </a:endParaRPr>
          </a:p>
          <a:p>
            <a:pPr marL="285750" indent="-285750" algn="l">
              <a:buFont typeface="Arial" panose="020B0604020202020204" pitchFamily="34" charset="0"/>
              <a:buChar char="•"/>
            </a:pPr>
            <a:r>
              <a:rPr lang="en-US" sz="1800" dirty="0"/>
              <a:t>the other two cases showed poorer simulation results</a:t>
            </a:r>
            <a:r>
              <a:rPr lang="en-US" sz="1800" dirty="0" smtClean="0">
                <a:solidFill>
                  <a:srgbClr val="FFCC66"/>
                </a:solidFill>
              </a:rPr>
              <a:t> </a:t>
            </a:r>
            <a:endParaRPr lang="en-GB" sz="1800" dirty="0">
              <a:solidFill>
                <a:srgbClr val="FFCC66"/>
              </a:solidFill>
            </a:endParaRPr>
          </a:p>
        </p:txBody>
      </p:sp>
    </p:spTree>
    <p:extLst>
      <p:ext uri="{BB962C8B-B14F-4D97-AF65-F5344CB8AC3E}">
        <p14:creationId xmlns:p14="http://schemas.microsoft.com/office/powerpoint/2010/main" val="22578151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340768"/>
            <a:ext cx="8928992" cy="4055368"/>
          </a:xfrm>
        </p:spPr>
        <p:txBody>
          <a:bodyPr/>
          <a:lstStyle/>
          <a:p>
            <a:pPr>
              <a:spcBef>
                <a:spcPts val="600"/>
              </a:spcBef>
            </a:pPr>
            <a:r>
              <a:rPr lang="en-GB" sz="2000" dirty="0" smtClean="0"/>
              <a:t>Only </a:t>
            </a:r>
            <a:r>
              <a:rPr lang="en-GB" sz="2000" dirty="0"/>
              <a:t>the data of crop </a:t>
            </a:r>
            <a:r>
              <a:rPr lang="en-GB" sz="2000" dirty="0" err="1"/>
              <a:t>phenological</a:t>
            </a:r>
            <a:r>
              <a:rPr lang="en-GB" sz="2000" dirty="0"/>
              <a:t> stages are </a:t>
            </a:r>
            <a:r>
              <a:rPr lang="en-GB" sz="2000" dirty="0" smtClean="0"/>
              <a:t>available </a:t>
            </a:r>
            <a:r>
              <a:rPr lang="en-GB" sz="2000" dirty="0" smtClean="0">
                <a:solidFill>
                  <a:srgbClr val="FF0000"/>
                </a:solidFill>
                <a:sym typeface="Wingdings" panose="05000000000000000000" pitchFamily="2" charset="2"/>
              </a:rPr>
              <a:t></a:t>
            </a:r>
            <a:r>
              <a:rPr lang="en-GB" sz="2000" dirty="0" smtClean="0">
                <a:sym typeface="Wingdings" panose="05000000000000000000" pitchFamily="2" charset="2"/>
              </a:rPr>
              <a:t> </a:t>
            </a:r>
            <a:r>
              <a:rPr lang="en-GB" sz="2000" dirty="0" smtClean="0"/>
              <a:t> </a:t>
            </a:r>
            <a:r>
              <a:rPr lang="en-GB" sz="2000" dirty="0"/>
              <a:t>only major crop parameters that influence the </a:t>
            </a:r>
            <a:r>
              <a:rPr lang="en-GB" sz="2000" dirty="0" err="1"/>
              <a:t>phenological</a:t>
            </a:r>
            <a:r>
              <a:rPr lang="en-GB" sz="2000" dirty="0"/>
              <a:t> development stages were calibrated, </a:t>
            </a:r>
            <a:r>
              <a:rPr lang="en-GB" sz="2000" dirty="0" smtClean="0"/>
              <a:t>Tsum1 and Tsum2</a:t>
            </a:r>
            <a:r>
              <a:rPr lang="en-US" sz="2000" dirty="0"/>
              <a:t>.</a:t>
            </a:r>
            <a:endParaRPr lang="en-US" sz="2000" dirty="0" smtClean="0"/>
          </a:p>
          <a:p>
            <a:pPr>
              <a:spcBef>
                <a:spcPts val="600"/>
              </a:spcBef>
            </a:pPr>
            <a:r>
              <a:rPr lang="en-GB" sz="2000" dirty="0" smtClean="0"/>
              <a:t>All </a:t>
            </a:r>
            <a:r>
              <a:rPr lang="en-GB" sz="2000" dirty="0"/>
              <a:t>other parameters are taken from the calibration from </a:t>
            </a:r>
            <a:r>
              <a:rPr lang="en-GB" sz="2000" dirty="0" err="1"/>
              <a:t>Fengqiu</a:t>
            </a:r>
            <a:r>
              <a:rPr lang="en-GB" sz="2000" dirty="0"/>
              <a:t> </a:t>
            </a:r>
            <a:r>
              <a:rPr lang="en-GB" sz="2000" dirty="0" smtClean="0"/>
              <a:t>site.</a:t>
            </a:r>
            <a:endParaRPr lang="en-US" sz="2000" dirty="0" smtClean="0"/>
          </a:p>
          <a:p>
            <a:pPr>
              <a:spcBef>
                <a:spcPts val="600"/>
              </a:spcBef>
            </a:pPr>
            <a:r>
              <a:rPr lang="en-GB" sz="2000" dirty="0"/>
              <a:t>Crop calendar data used for calibration </a:t>
            </a:r>
            <a:r>
              <a:rPr lang="en-GB" sz="2000" dirty="0" smtClean="0"/>
              <a:t>are:</a:t>
            </a:r>
          </a:p>
          <a:p>
            <a:pPr lvl="1">
              <a:spcBef>
                <a:spcPts val="600"/>
              </a:spcBef>
            </a:pPr>
            <a:r>
              <a:rPr lang="en-GB" sz="1600" dirty="0" smtClean="0"/>
              <a:t>day </a:t>
            </a:r>
            <a:r>
              <a:rPr lang="en-GB" sz="1600" dirty="0"/>
              <a:t>of planting (DOP), </a:t>
            </a:r>
            <a:endParaRPr lang="en-GB" sz="1600" dirty="0" smtClean="0"/>
          </a:p>
          <a:p>
            <a:pPr lvl="1">
              <a:spcBef>
                <a:spcPts val="600"/>
              </a:spcBef>
            </a:pPr>
            <a:r>
              <a:rPr lang="en-GB" sz="1600" dirty="0" smtClean="0"/>
              <a:t>day </a:t>
            </a:r>
            <a:r>
              <a:rPr lang="en-GB" sz="1600" dirty="0"/>
              <a:t>of emergence (DOE</a:t>
            </a:r>
            <a:r>
              <a:rPr lang="en-GB" sz="1600" dirty="0" smtClean="0"/>
              <a:t>),</a:t>
            </a:r>
          </a:p>
          <a:p>
            <a:pPr lvl="1">
              <a:spcBef>
                <a:spcPts val="600"/>
              </a:spcBef>
            </a:pPr>
            <a:r>
              <a:rPr lang="en-GB" sz="1600" dirty="0" smtClean="0"/>
              <a:t>day </a:t>
            </a:r>
            <a:r>
              <a:rPr lang="en-GB" sz="1600" dirty="0"/>
              <a:t>of </a:t>
            </a:r>
            <a:r>
              <a:rPr lang="en-GB" sz="1600" dirty="0" err="1"/>
              <a:t>anthesis</a:t>
            </a:r>
            <a:r>
              <a:rPr lang="en-GB" sz="1600" dirty="0"/>
              <a:t> (DOA), </a:t>
            </a:r>
            <a:endParaRPr lang="en-GB" sz="1600" dirty="0" smtClean="0"/>
          </a:p>
          <a:p>
            <a:pPr lvl="1">
              <a:spcBef>
                <a:spcPts val="600"/>
              </a:spcBef>
            </a:pPr>
            <a:r>
              <a:rPr lang="en-GB" sz="1600" dirty="0" smtClean="0"/>
              <a:t>day </a:t>
            </a:r>
            <a:r>
              <a:rPr lang="en-GB" sz="1600" dirty="0"/>
              <a:t>of maturity (DOM</a:t>
            </a:r>
            <a:r>
              <a:rPr lang="en-GB" sz="1600" dirty="0" smtClean="0"/>
              <a:t>),</a:t>
            </a:r>
          </a:p>
          <a:p>
            <a:pPr lvl="1">
              <a:spcBef>
                <a:spcPts val="600"/>
              </a:spcBef>
            </a:pPr>
            <a:r>
              <a:rPr lang="en-GB" sz="1600" dirty="0" smtClean="0"/>
              <a:t>day </a:t>
            </a:r>
            <a:r>
              <a:rPr lang="en-GB" sz="1600" dirty="0"/>
              <a:t>of harvest (DOH) </a:t>
            </a:r>
            <a:endParaRPr lang="en-GB" sz="1600" dirty="0" smtClean="0"/>
          </a:p>
        </p:txBody>
      </p:sp>
      <p:sp>
        <p:nvSpPr>
          <p:cNvPr id="4"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
        <p:nvSpPr>
          <p:cNvPr id="5"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in northern Anhui - </a:t>
            </a:r>
            <a:r>
              <a:rPr lang="en-US" kern="0" dirty="0" smtClean="0">
                <a:solidFill>
                  <a:srgbClr val="FF0000"/>
                </a:solidFill>
              </a:rPr>
              <a:t>Approach</a:t>
            </a:r>
            <a:r>
              <a:rPr lang="en-US" kern="0" dirty="0" smtClean="0"/>
              <a:t> </a:t>
            </a:r>
            <a:endParaRPr lang="en-GB" kern="0" dirty="0"/>
          </a:p>
        </p:txBody>
      </p:sp>
      <p:sp>
        <p:nvSpPr>
          <p:cNvPr id="2" name="Rectangle 1"/>
          <p:cNvSpPr/>
          <p:nvPr/>
        </p:nvSpPr>
        <p:spPr>
          <a:xfrm>
            <a:off x="3491880" y="3501008"/>
            <a:ext cx="5400600" cy="3323987"/>
          </a:xfrm>
          <a:prstGeom prst="rect">
            <a:avLst/>
          </a:prstGeom>
          <a:solidFill>
            <a:srgbClr val="002060"/>
          </a:solidFill>
          <a:ln w="28575">
            <a:solidFill>
              <a:srgbClr val="FFC000"/>
            </a:solidFill>
          </a:ln>
        </p:spPr>
        <p:txBody>
          <a:bodyPr wrap="square">
            <a:spAutoFit/>
          </a:bodyPr>
          <a:lstStyle/>
          <a:p>
            <a:pPr marL="342900" indent="-342900" algn="l">
              <a:buFont typeface="Arial" panose="020B0604020202020204" pitchFamily="34" charset="0"/>
              <a:buChar char="•"/>
            </a:pPr>
            <a:r>
              <a:rPr lang="en-GB" sz="2000" dirty="0">
                <a:solidFill>
                  <a:srgbClr val="FFCC66"/>
                </a:solidFill>
              </a:rPr>
              <a:t>DOA was not observed in the dataset, it is calculated by adding 7 days to the observed day of heading. </a:t>
            </a:r>
            <a:endParaRPr lang="en-GB" sz="2000" dirty="0" smtClean="0">
              <a:solidFill>
                <a:srgbClr val="FFCC66"/>
              </a:solidFill>
            </a:endParaRPr>
          </a:p>
          <a:p>
            <a:pPr marL="342900" indent="-342900" algn="l">
              <a:buFont typeface="Arial" panose="020B0604020202020204" pitchFamily="34" charset="0"/>
              <a:buChar char="•"/>
            </a:pPr>
            <a:r>
              <a:rPr lang="en-GB" sz="2000" dirty="0"/>
              <a:t>Day of harvest was also not </a:t>
            </a:r>
            <a:r>
              <a:rPr lang="en-GB" sz="2000" dirty="0" smtClean="0"/>
              <a:t>observed: </a:t>
            </a:r>
            <a:r>
              <a:rPr lang="en-GB" sz="2000" dirty="0"/>
              <a:t>calculated by adding 7 days to the </a:t>
            </a:r>
            <a:r>
              <a:rPr lang="en-GB" sz="2000" dirty="0" smtClean="0"/>
              <a:t>DOM.</a:t>
            </a:r>
          </a:p>
          <a:p>
            <a:pPr marL="342900" indent="-342900" algn="l">
              <a:buFont typeface="Arial" panose="020B0604020202020204" pitchFamily="34" charset="0"/>
              <a:buChar char="•"/>
            </a:pPr>
            <a:r>
              <a:rPr lang="en-GB" sz="2000" dirty="0"/>
              <a:t>For calibrating Tsum1, the observed DOP, DOE and DOA were used. </a:t>
            </a:r>
            <a:endParaRPr lang="en-GB" sz="2000" dirty="0" smtClean="0"/>
          </a:p>
          <a:p>
            <a:pPr marL="342900" indent="-342900" algn="l">
              <a:buFont typeface="Arial" panose="020B0604020202020204" pitchFamily="34" charset="0"/>
              <a:buChar char="•"/>
            </a:pPr>
            <a:r>
              <a:rPr lang="en-GB" sz="2000" dirty="0" smtClean="0"/>
              <a:t>For </a:t>
            </a:r>
            <a:r>
              <a:rPr lang="en-GB" sz="2000" dirty="0"/>
              <a:t>calibrating Tsum2, observed DOA and DOM and/or DOH were </a:t>
            </a:r>
            <a:r>
              <a:rPr lang="en-GB" sz="2000" dirty="0" smtClean="0"/>
              <a:t>used.</a:t>
            </a:r>
            <a:endParaRPr lang="en-GB" sz="2000" dirty="0">
              <a:solidFill>
                <a:srgbClr val="FFCC66"/>
              </a:solidFill>
            </a:endParaRPr>
          </a:p>
        </p:txBody>
      </p:sp>
    </p:spTree>
    <p:extLst>
      <p:ext uri="{BB962C8B-B14F-4D97-AF65-F5344CB8AC3E}">
        <p14:creationId xmlns:p14="http://schemas.microsoft.com/office/powerpoint/2010/main" val="4134726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2564904"/>
            <a:ext cx="5004047" cy="3429129"/>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520" y="2797938"/>
            <a:ext cx="4320480" cy="3312368"/>
          </a:xfrm>
          <a:prstGeom prst="rect">
            <a:avLst/>
          </a:prstGeom>
          <a:noFill/>
          <a:ln>
            <a:noFill/>
          </a:ln>
        </p:spPr>
      </p:pic>
      <p:sp>
        <p:nvSpPr>
          <p:cNvPr id="7" name="Rectangle 6"/>
          <p:cNvSpPr/>
          <p:nvPr/>
        </p:nvSpPr>
        <p:spPr>
          <a:xfrm>
            <a:off x="179512" y="1484784"/>
            <a:ext cx="8784976" cy="861774"/>
          </a:xfrm>
          <a:prstGeom prst="rect">
            <a:avLst/>
          </a:prstGeom>
        </p:spPr>
        <p:txBody>
          <a:bodyPr wrap="square">
            <a:spAutoFit/>
          </a:bodyPr>
          <a:lstStyle/>
          <a:p>
            <a:pPr algn="l"/>
            <a:r>
              <a:rPr lang="en-GB" sz="2000" dirty="0"/>
              <a:t>gradient in phenology from north to the </a:t>
            </a:r>
            <a:r>
              <a:rPr lang="en-GB" sz="2000" dirty="0" smtClean="0"/>
              <a:t>south</a:t>
            </a:r>
          </a:p>
          <a:p>
            <a:pPr algn="l"/>
            <a:r>
              <a:rPr lang="en-US" sz="2000" dirty="0" smtClean="0">
                <a:sym typeface="Wingdings" panose="05000000000000000000" pitchFamily="2" charset="2"/>
              </a:rPr>
              <a:t> </a:t>
            </a:r>
            <a:r>
              <a:rPr lang="en-US" sz="2000" dirty="0"/>
              <a:t>study region in Anhui is divided into </a:t>
            </a:r>
            <a:r>
              <a:rPr lang="en-US" sz="2000" dirty="0" smtClean="0">
                <a:solidFill>
                  <a:srgbClr val="FF0000"/>
                </a:solidFill>
              </a:rPr>
              <a:t>3 </a:t>
            </a:r>
            <a:r>
              <a:rPr lang="en-US" sz="2000" dirty="0">
                <a:solidFill>
                  <a:srgbClr val="FF0000"/>
                </a:solidFill>
              </a:rPr>
              <a:t>zones </a:t>
            </a:r>
            <a:r>
              <a:rPr lang="en-US" sz="2000" dirty="0"/>
              <a:t>for calibration </a:t>
            </a:r>
            <a:endParaRPr lang="en-GB" sz="2000" dirty="0"/>
          </a:p>
        </p:txBody>
      </p:sp>
      <p:sp>
        <p:nvSpPr>
          <p:cNvPr id="8"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in northern Anhui - </a:t>
            </a:r>
            <a:r>
              <a:rPr lang="en-US" kern="0" dirty="0" smtClean="0">
                <a:solidFill>
                  <a:srgbClr val="FF0000"/>
                </a:solidFill>
              </a:rPr>
              <a:t>Approach</a:t>
            </a:r>
            <a:r>
              <a:rPr lang="en-US" kern="0" dirty="0" smtClean="0"/>
              <a:t> </a:t>
            </a:r>
            <a:endParaRPr lang="en-GB" kern="0" dirty="0"/>
          </a:p>
        </p:txBody>
      </p:sp>
      <p:sp>
        <p:nvSpPr>
          <p:cNvPr id="9" name="Oval 8"/>
          <p:cNvSpPr/>
          <p:nvPr/>
        </p:nvSpPr>
        <p:spPr bwMode="auto">
          <a:xfrm rot="-2700000">
            <a:off x="5715239" y="3821357"/>
            <a:ext cx="1656184" cy="457200"/>
          </a:xfrm>
          <a:prstGeom prst="ellipse">
            <a:avLst/>
          </a:prstGeom>
          <a:noFill/>
          <a:ln w="1905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0" name="Oval 9"/>
          <p:cNvSpPr/>
          <p:nvPr/>
        </p:nvSpPr>
        <p:spPr bwMode="auto">
          <a:xfrm rot="-2700000">
            <a:off x="5819275" y="4240221"/>
            <a:ext cx="1828800" cy="822960"/>
          </a:xfrm>
          <a:prstGeom prst="ellipse">
            <a:avLst/>
          </a:prstGeom>
          <a:noFill/>
          <a:ln w="19050"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1" name="Oval 10"/>
          <p:cNvSpPr/>
          <p:nvPr/>
        </p:nvSpPr>
        <p:spPr bwMode="auto">
          <a:xfrm rot="-2400000">
            <a:off x="6266654" y="4603510"/>
            <a:ext cx="2286000" cy="1463040"/>
          </a:xfrm>
          <a:prstGeom prst="ellipse">
            <a:avLst/>
          </a:prstGeom>
          <a:noFill/>
          <a:ln w="19050" cap="flat" cmpd="sng" algn="ctr">
            <a:solidFill>
              <a:srgbClr val="CC66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3" name="TextBox 2"/>
          <p:cNvSpPr txBox="1"/>
          <p:nvPr/>
        </p:nvSpPr>
        <p:spPr>
          <a:xfrm>
            <a:off x="2636800" y="2708920"/>
            <a:ext cx="886782" cy="461665"/>
          </a:xfrm>
          <a:prstGeom prst="rect">
            <a:avLst/>
          </a:prstGeom>
          <a:noFill/>
        </p:spPr>
        <p:txBody>
          <a:bodyPr wrap="none" rtlCol="0">
            <a:spAutoFit/>
          </a:bodyPr>
          <a:lstStyle/>
          <a:p>
            <a:r>
              <a:rPr lang="en-US" b="1" dirty="0" smtClean="0">
                <a:solidFill>
                  <a:schemeClr val="bg1">
                    <a:lumMod val="50000"/>
                  </a:schemeClr>
                </a:solidFill>
              </a:rPr>
              <a:t>north</a:t>
            </a:r>
            <a:endParaRPr lang="en-GB" b="1" dirty="0">
              <a:solidFill>
                <a:schemeClr val="bg1">
                  <a:lumMod val="50000"/>
                </a:schemeClr>
              </a:solidFill>
            </a:endParaRPr>
          </a:p>
        </p:txBody>
      </p:sp>
      <p:sp>
        <p:nvSpPr>
          <p:cNvPr id="12" name="TextBox 11"/>
          <p:cNvSpPr txBox="1"/>
          <p:nvPr/>
        </p:nvSpPr>
        <p:spPr>
          <a:xfrm>
            <a:off x="3645818" y="3615407"/>
            <a:ext cx="1109598" cy="461665"/>
          </a:xfrm>
          <a:prstGeom prst="rect">
            <a:avLst/>
          </a:prstGeom>
          <a:noFill/>
        </p:spPr>
        <p:txBody>
          <a:bodyPr wrap="none" rtlCol="0">
            <a:spAutoFit/>
          </a:bodyPr>
          <a:lstStyle/>
          <a:p>
            <a:r>
              <a:rPr lang="en-US" b="1" dirty="0" smtClean="0">
                <a:solidFill>
                  <a:schemeClr val="bg1">
                    <a:lumMod val="50000"/>
                  </a:schemeClr>
                </a:solidFill>
              </a:rPr>
              <a:t>central</a:t>
            </a:r>
            <a:endParaRPr lang="en-GB" b="1" dirty="0">
              <a:solidFill>
                <a:schemeClr val="bg1">
                  <a:lumMod val="50000"/>
                </a:schemeClr>
              </a:solidFill>
            </a:endParaRPr>
          </a:p>
        </p:txBody>
      </p:sp>
      <p:sp>
        <p:nvSpPr>
          <p:cNvPr id="13" name="TextBox 12"/>
          <p:cNvSpPr txBox="1"/>
          <p:nvPr/>
        </p:nvSpPr>
        <p:spPr>
          <a:xfrm>
            <a:off x="3350940" y="4874416"/>
            <a:ext cx="938078" cy="461665"/>
          </a:xfrm>
          <a:prstGeom prst="rect">
            <a:avLst/>
          </a:prstGeom>
          <a:noFill/>
        </p:spPr>
        <p:txBody>
          <a:bodyPr wrap="none" rtlCol="0">
            <a:spAutoFit/>
          </a:bodyPr>
          <a:lstStyle/>
          <a:p>
            <a:r>
              <a:rPr lang="en-US" b="1" dirty="0" smtClean="0">
                <a:solidFill>
                  <a:schemeClr val="bg1">
                    <a:lumMod val="50000"/>
                  </a:schemeClr>
                </a:solidFill>
              </a:rPr>
              <a:t>south</a:t>
            </a:r>
            <a:endParaRPr lang="en-GB" b="1" dirty="0">
              <a:solidFill>
                <a:schemeClr val="bg1">
                  <a:lumMod val="50000"/>
                </a:schemeClr>
              </a:solidFill>
            </a:endParaRPr>
          </a:p>
        </p:txBody>
      </p:sp>
      <p:sp>
        <p:nvSpPr>
          <p:cNvPr id="17" name="Title 1"/>
          <p:cNvSpPr>
            <a:spLocks noGrp="1"/>
          </p:cNvSpPr>
          <p:nvPr>
            <p:ph type="title"/>
          </p:nvPr>
        </p:nvSpPr>
        <p:spPr>
          <a:xfrm>
            <a:off x="457200" y="369888"/>
            <a:ext cx="8229600" cy="1001712"/>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spTree>
    <p:extLst>
      <p:ext uri="{BB962C8B-B14F-4D97-AF65-F5344CB8AC3E}">
        <p14:creationId xmlns:p14="http://schemas.microsoft.com/office/powerpoint/2010/main" val="4895514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484784"/>
            <a:ext cx="3490083" cy="1323439"/>
          </a:xfrm>
          <a:prstGeom prst="rect">
            <a:avLst/>
          </a:prstGeom>
        </p:spPr>
        <p:txBody>
          <a:bodyPr wrap="square">
            <a:spAutoFit/>
          </a:bodyPr>
          <a:lstStyle/>
          <a:p>
            <a:pPr algn="l">
              <a:spcBef>
                <a:spcPts val="600"/>
              </a:spcBef>
            </a:pPr>
            <a:r>
              <a:rPr lang="en-GB" sz="2000" dirty="0"/>
              <a:t>The calibrated values of </a:t>
            </a:r>
            <a:r>
              <a:rPr lang="en-GB" sz="2000" dirty="0" err="1"/>
              <a:t>Tsums</a:t>
            </a:r>
            <a:r>
              <a:rPr lang="en-GB" sz="2000" dirty="0"/>
              <a:t> are very different form the default values, in particular for Tsum1</a:t>
            </a:r>
            <a:endParaRPr lang="en-US" sz="2000" dirty="0"/>
          </a:p>
        </p:txBody>
      </p:sp>
      <p:sp>
        <p:nvSpPr>
          <p:cNvPr id="8"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Calibration in northern Anhui - </a:t>
            </a:r>
            <a:r>
              <a:rPr lang="en-US" kern="0" dirty="0" smtClean="0">
                <a:solidFill>
                  <a:srgbClr val="FF0000"/>
                </a:solidFill>
              </a:rPr>
              <a:t>Results</a:t>
            </a:r>
            <a:r>
              <a:rPr lang="en-US" kern="0" dirty="0" smtClean="0"/>
              <a:t> </a:t>
            </a:r>
            <a:endParaRPr lang="en-GB" kern="0" dirty="0"/>
          </a:p>
        </p:txBody>
      </p:sp>
      <p:sp>
        <p:nvSpPr>
          <p:cNvPr id="14" name="Title 1"/>
          <p:cNvSpPr>
            <a:spLocks noGrp="1"/>
          </p:cNvSpPr>
          <p:nvPr>
            <p:ph type="title"/>
          </p:nvPr>
        </p:nvSpPr>
        <p:spPr>
          <a:xfrm>
            <a:off x="457200" y="369888"/>
            <a:ext cx="8229600" cy="610840"/>
          </a:xfrm>
        </p:spPr>
        <p:txBody>
          <a:bodyPr/>
          <a:lstStyle/>
          <a:p>
            <a:r>
              <a:rPr lang="en-US" dirty="0" smtClean="0">
                <a:solidFill>
                  <a:srgbClr val="FFCC66"/>
                </a:solidFill>
              </a:rPr>
              <a:t>Anhui </a:t>
            </a:r>
            <a:r>
              <a:rPr lang="en-US" dirty="0">
                <a:solidFill>
                  <a:srgbClr val="FFCC66"/>
                </a:solidFill>
              </a:rPr>
              <a:t>CGMS </a:t>
            </a:r>
            <a:r>
              <a:rPr lang="en-US" dirty="0" smtClean="0">
                <a:solidFill>
                  <a:srgbClr val="FFCC66"/>
                </a:solidFill>
              </a:rPr>
              <a:t>Calibration</a:t>
            </a:r>
            <a:endParaRPr lang="en-GB" dirty="0">
              <a:solidFill>
                <a:srgbClr val="FFCC66"/>
              </a:solidFill>
            </a:endParaRPr>
          </a:p>
        </p:txBody>
      </p:sp>
      <p:grpSp>
        <p:nvGrpSpPr>
          <p:cNvPr id="15" name="Group 14"/>
          <p:cNvGrpSpPr/>
          <p:nvPr/>
        </p:nvGrpSpPr>
        <p:grpSpPr>
          <a:xfrm>
            <a:off x="-1003" y="3002221"/>
            <a:ext cx="3780916" cy="1650915"/>
            <a:chOff x="755576" y="2996952"/>
            <a:chExt cx="5742215" cy="2396976"/>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410" b="8437"/>
            <a:stretch/>
          </p:blipFill>
          <p:spPr bwMode="auto">
            <a:xfrm>
              <a:off x="755576" y="2996952"/>
              <a:ext cx="5742215" cy="2396976"/>
            </a:xfrm>
            <a:prstGeom prst="rect">
              <a:avLst/>
            </a:prstGeom>
            <a:solidFill>
              <a:schemeClr val="tx1"/>
            </a:solidFill>
            <a:ln>
              <a:noFill/>
            </a:ln>
            <a:effectLst/>
          </p:spPr>
        </p:pic>
        <p:sp>
          <p:nvSpPr>
            <p:cNvPr id="17" name="Oval 16"/>
            <p:cNvSpPr/>
            <p:nvPr/>
          </p:nvSpPr>
          <p:spPr bwMode="auto">
            <a:xfrm>
              <a:off x="1763688" y="3658046"/>
              <a:ext cx="1005840" cy="128016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gr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3677360" y="1476723"/>
            <a:ext cx="2736215" cy="1728896"/>
          </a:xfrm>
          <a:prstGeom prst="rect">
            <a:avLst/>
          </a:prstGeom>
          <a:noFill/>
        </p:spPr>
      </p:pic>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6405194" y="1474510"/>
            <a:ext cx="2725420" cy="1728896"/>
          </a:xfrm>
          <a:prstGeom prst="rect">
            <a:avLst/>
          </a:prstGeom>
          <a:noFill/>
        </p:spPr>
      </p:pic>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3674935" y="3285081"/>
            <a:ext cx="2740533" cy="1751644"/>
          </a:xfrm>
          <a:prstGeom prst="rect">
            <a:avLst/>
          </a:prstGeom>
          <a:noFill/>
        </p:spPr>
      </p:pic>
      <p:pic>
        <p:nvPicPr>
          <p:cNvPr id="22" name="Picture 21"/>
          <p:cNvPicPr/>
          <p:nvPr/>
        </p:nvPicPr>
        <p:blipFill>
          <a:blip r:embed="rId6">
            <a:extLst>
              <a:ext uri="{28A0092B-C50C-407E-A947-70E740481C1C}">
                <a14:useLocalDpi xmlns:a14="http://schemas.microsoft.com/office/drawing/2010/main" val="0"/>
              </a:ext>
            </a:extLst>
          </a:blip>
          <a:srcRect/>
          <a:stretch>
            <a:fillRect/>
          </a:stretch>
        </p:blipFill>
        <p:spPr bwMode="auto">
          <a:xfrm>
            <a:off x="6413575" y="3284985"/>
            <a:ext cx="2717039" cy="1751138"/>
          </a:xfrm>
          <a:prstGeom prst="rect">
            <a:avLst/>
          </a:prstGeom>
          <a:noFill/>
        </p:spPr>
      </p:pic>
      <p:pic>
        <p:nvPicPr>
          <p:cNvPr id="23" name="Picture 22"/>
          <p:cNvPicPr/>
          <p:nvPr/>
        </p:nvPicPr>
        <p:blipFill>
          <a:blip r:embed="rId7">
            <a:extLst>
              <a:ext uri="{28A0092B-C50C-407E-A947-70E740481C1C}">
                <a14:useLocalDpi xmlns:a14="http://schemas.microsoft.com/office/drawing/2010/main" val="0"/>
              </a:ext>
            </a:extLst>
          </a:blip>
          <a:srcRect/>
          <a:stretch>
            <a:fillRect/>
          </a:stretch>
        </p:blipFill>
        <p:spPr bwMode="auto">
          <a:xfrm>
            <a:off x="3669595" y="5097937"/>
            <a:ext cx="2748915" cy="1738941"/>
          </a:xfrm>
          <a:prstGeom prst="rect">
            <a:avLst/>
          </a:prstGeom>
          <a:noFill/>
        </p:spPr>
      </p:pic>
      <p:pic>
        <p:nvPicPr>
          <p:cNvPr id="24" name="Picture 23"/>
          <p:cNvPicPr/>
          <p:nvPr/>
        </p:nvPicPr>
        <p:blipFill>
          <a:blip r:embed="rId8">
            <a:extLst>
              <a:ext uri="{28A0092B-C50C-407E-A947-70E740481C1C}">
                <a14:useLocalDpi xmlns:a14="http://schemas.microsoft.com/office/drawing/2010/main" val="0"/>
              </a:ext>
            </a:extLst>
          </a:blip>
          <a:srcRect/>
          <a:stretch>
            <a:fillRect/>
          </a:stretch>
        </p:blipFill>
        <p:spPr bwMode="auto">
          <a:xfrm>
            <a:off x="6422479" y="5085184"/>
            <a:ext cx="2737485" cy="1750898"/>
          </a:xfrm>
          <a:prstGeom prst="rect">
            <a:avLst/>
          </a:prstGeom>
          <a:noFill/>
        </p:spPr>
      </p:pic>
    </p:spTree>
    <p:extLst>
      <p:ext uri="{BB962C8B-B14F-4D97-AF65-F5344CB8AC3E}">
        <p14:creationId xmlns:p14="http://schemas.microsoft.com/office/powerpoint/2010/main" val="142207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76872"/>
            <a:ext cx="4286653" cy="377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369888"/>
            <a:ext cx="8686800" cy="1001712"/>
          </a:xfrm>
        </p:spPr>
        <p:txBody>
          <a:bodyPr/>
          <a:lstStyle/>
          <a:p>
            <a:r>
              <a:rPr lang="en-US" dirty="0">
                <a:solidFill>
                  <a:srgbClr val="FFCC66"/>
                </a:solidFill>
              </a:rPr>
              <a:t>Crop </a:t>
            </a:r>
            <a:r>
              <a:rPr lang="en-US" dirty="0" smtClean="0">
                <a:solidFill>
                  <a:srgbClr val="FFCC66"/>
                </a:solidFill>
              </a:rPr>
              <a:t>Database</a:t>
            </a:r>
            <a:endParaRPr lang="en-GB" dirty="0">
              <a:solidFill>
                <a:srgbClr val="FFCC66"/>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979" y="2276872"/>
            <a:ext cx="4716525" cy="3744416"/>
          </a:xfrm>
          <a:prstGeom prst="rect">
            <a:avLst/>
          </a:prstGeom>
          <a:noFill/>
          <a:ln>
            <a:noFill/>
          </a:ln>
        </p:spPr>
      </p:pic>
      <p:sp>
        <p:nvSpPr>
          <p:cNvPr id="7" name="TextBox 6"/>
          <p:cNvSpPr txBox="1"/>
          <p:nvPr/>
        </p:nvSpPr>
        <p:spPr>
          <a:xfrm>
            <a:off x="4716016" y="1052736"/>
            <a:ext cx="4392488" cy="1107996"/>
          </a:xfrm>
          <a:prstGeom prst="rect">
            <a:avLst/>
          </a:prstGeom>
          <a:noFill/>
        </p:spPr>
        <p:txBody>
          <a:bodyPr wrap="square" rtlCol="0">
            <a:spAutoFit/>
          </a:bodyPr>
          <a:lstStyle/>
          <a:p>
            <a:pPr algn="l"/>
            <a:r>
              <a:rPr lang="en-US" sz="2200" b="1" dirty="0" smtClean="0">
                <a:solidFill>
                  <a:srgbClr val="FFCC66"/>
                </a:solidFill>
              </a:rPr>
              <a:t>2. Winter wheat </a:t>
            </a:r>
            <a:r>
              <a:rPr lang="en-US" sz="2200" b="1" dirty="0" smtClean="0">
                <a:solidFill>
                  <a:srgbClr val="FF0000"/>
                </a:solidFill>
              </a:rPr>
              <a:t>crop calendar </a:t>
            </a:r>
            <a:r>
              <a:rPr lang="en-US" sz="2200" b="1" dirty="0" smtClean="0">
                <a:solidFill>
                  <a:srgbClr val="FFCC66"/>
                </a:solidFill>
              </a:rPr>
              <a:t>data from </a:t>
            </a:r>
            <a:r>
              <a:rPr lang="en-US" sz="2200" b="1" dirty="0" smtClean="0">
                <a:solidFill>
                  <a:srgbClr val="FF0000"/>
                </a:solidFill>
              </a:rPr>
              <a:t>11 counties</a:t>
            </a:r>
            <a:r>
              <a:rPr lang="en-US" sz="2200" b="1" dirty="0" smtClean="0">
                <a:solidFill>
                  <a:srgbClr val="FFCC66"/>
                </a:solidFill>
              </a:rPr>
              <a:t> in northern Anhui</a:t>
            </a:r>
            <a:endParaRPr lang="en-GB" sz="2000" b="1" dirty="0">
              <a:solidFill>
                <a:srgbClr val="FFCC66"/>
              </a:solidFill>
            </a:endParaRPr>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648" y="3501008"/>
            <a:ext cx="775175" cy="66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2987823" y="3832436"/>
            <a:ext cx="2520281" cy="586328"/>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9" name="TextBox 8"/>
          <p:cNvSpPr txBox="1"/>
          <p:nvPr/>
        </p:nvSpPr>
        <p:spPr>
          <a:xfrm>
            <a:off x="69323" y="1052736"/>
            <a:ext cx="4968552" cy="1107996"/>
          </a:xfrm>
          <a:prstGeom prst="rect">
            <a:avLst/>
          </a:prstGeom>
          <a:noFill/>
        </p:spPr>
        <p:txBody>
          <a:bodyPr wrap="square" rtlCol="0">
            <a:spAutoFit/>
          </a:bodyPr>
          <a:lstStyle/>
          <a:p>
            <a:pPr algn="l"/>
            <a:r>
              <a:rPr lang="en-US" sz="2200" b="1" dirty="0" smtClean="0">
                <a:solidFill>
                  <a:srgbClr val="FFCC66"/>
                </a:solidFill>
              </a:rPr>
              <a:t>1. </a:t>
            </a:r>
            <a:r>
              <a:rPr lang="en-US" sz="2200" b="1" dirty="0" smtClean="0">
                <a:solidFill>
                  <a:srgbClr val="FF0000"/>
                </a:solidFill>
              </a:rPr>
              <a:t>Intensive crop data</a:t>
            </a:r>
            <a:r>
              <a:rPr lang="en-US" sz="2200" b="1" dirty="0" smtClean="0">
                <a:solidFill>
                  <a:srgbClr val="FFCC66"/>
                </a:solidFill>
              </a:rPr>
              <a:t> </a:t>
            </a:r>
            <a:r>
              <a:rPr lang="en-US" sz="2200" b="1" dirty="0">
                <a:solidFill>
                  <a:srgbClr val="FFCC66"/>
                </a:solidFill>
              </a:rPr>
              <a:t>from Comprehensive </a:t>
            </a:r>
            <a:r>
              <a:rPr lang="en-US" sz="2200" b="1" dirty="0" err="1">
                <a:solidFill>
                  <a:srgbClr val="FFCC66"/>
                </a:solidFill>
              </a:rPr>
              <a:t>Agroecology</a:t>
            </a:r>
            <a:r>
              <a:rPr lang="en-US" sz="2200" b="1" dirty="0">
                <a:solidFill>
                  <a:srgbClr val="FFCC66"/>
                </a:solidFill>
              </a:rPr>
              <a:t> Experiment </a:t>
            </a:r>
            <a:r>
              <a:rPr lang="en-US" sz="2200" b="1" dirty="0" smtClean="0">
                <a:solidFill>
                  <a:srgbClr val="FFCC66"/>
                </a:solidFill>
              </a:rPr>
              <a:t>Station - </a:t>
            </a:r>
            <a:r>
              <a:rPr lang="en-US" sz="2200" b="1" dirty="0" err="1" smtClean="0">
                <a:solidFill>
                  <a:srgbClr val="FF0000"/>
                </a:solidFill>
              </a:rPr>
              <a:t>Fengqiu</a:t>
            </a:r>
            <a:endParaRPr lang="en-US" sz="2200" b="1" dirty="0">
              <a:solidFill>
                <a:srgbClr val="FF0000"/>
              </a:solidFill>
            </a:endParaRPr>
          </a:p>
        </p:txBody>
      </p:sp>
      <p:sp>
        <p:nvSpPr>
          <p:cNvPr id="11" name="Oval 10"/>
          <p:cNvSpPr/>
          <p:nvPr/>
        </p:nvSpPr>
        <p:spPr bwMode="auto">
          <a:xfrm>
            <a:off x="4623688" y="2675464"/>
            <a:ext cx="740400" cy="4572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12" name="Oval 11"/>
          <p:cNvSpPr/>
          <p:nvPr/>
        </p:nvSpPr>
        <p:spPr bwMode="auto">
          <a:xfrm>
            <a:off x="5436096" y="3132664"/>
            <a:ext cx="3333576" cy="28166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cxnSp>
        <p:nvCxnSpPr>
          <p:cNvPr id="13" name="Straight Arrow Connector 12"/>
          <p:cNvCxnSpPr>
            <a:endCxn id="11" idx="3"/>
          </p:cNvCxnSpPr>
          <p:nvPr/>
        </p:nvCxnSpPr>
        <p:spPr bwMode="auto">
          <a:xfrm flipV="1">
            <a:off x="2103407" y="3065709"/>
            <a:ext cx="2628710" cy="343208"/>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3421097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07504" y="836712"/>
            <a:ext cx="8784976" cy="689248"/>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News Gothic" pitchFamily="34" charset="0"/>
              </a:defRPr>
            </a:lvl5pPr>
            <a:lvl6pPr marL="2514600" indent="-228600" algn="l" rtl="0" eaLnBrk="0" fontAlgn="base" hangingPunct="0">
              <a:spcBef>
                <a:spcPct val="20000"/>
              </a:spcBef>
              <a:spcAft>
                <a:spcPct val="0"/>
              </a:spcAft>
              <a:buChar char="»"/>
              <a:defRPr sz="2000" b="1">
                <a:solidFill>
                  <a:schemeClr val="tx1"/>
                </a:solidFill>
                <a:latin typeface="News Gothic" pitchFamily="34" charset="0"/>
              </a:defRPr>
            </a:lvl6pPr>
            <a:lvl7pPr marL="2971800" indent="-228600" algn="l" rtl="0" eaLnBrk="0" fontAlgn="base" hangingPunct="0">
              <a:spcBef>
                <a:spcPct val="20000"/>
              </a:spcBef>
              <a:spcAft>
                <a:spcPct val="0"/>
              </a:spcAft>
              <a:buChar char="»"/>
              <a:defRPr sz="2000" b="1">
                <a:solidFill>
                  <a:schemeClr val="tx1"/>
                </a:solidFill>
                <a:latin typeface="News Gothic" pitchFamily="34" charset="0"/>
              </a:defRPr>
            </a:lvl7pPr>
            <a:lvl8pPr marL="3429000" indent="-228600" algn="l" rtl="0" eaLnBrk="0" fontAlgn="base" hangingPunct="0">
              <a:spcBef>
                <a:spcPct val="20000"/>
              </a:spcBef>
              <a:spcAft>
                <a:spcPct val="0"/>
              </a:spcAft>
              <a:buChar char="»"/>
              <a:defRPr sz="2000" b="1">
                <a:solidFill>
                  <a:schemeClr val="tx1"/>
                </a:solidFill>
                <a:latin typeface="News Gothic" pitchFamily="34" charset="0"/>
              </a:defRPr>
            </a:lvl8pPr>
            <a:lvl9pPr marL="3886200" indent="-228600" algn="l" rtl="0" eaLnBrk="0" fontAlgn="base" hangingPunct="0">
              <a:spcBef>
                <a:spcPct val="20000"/>
              </a:spcBef>
              <a:spcAft>
                <a:spcPct val="0"/>
              </a:spcAft>
              <a:buChar char="»"/>
              <a:defRPr sz="2000" b="1">
                <a:solidFill>
                  <a:schemeClr val="tx1"/>
                </a:solidFill>
                <a:latin typeface="News Gothic" pitchFamily="34" charset="0"/>
              </a:defRPr>
            </a:lvl9pPr>
          </a:lstStyle>
          <a:p>
            <a:r>
              <a:rPr lang="en-US" kern="0" dirty="0" smtClean="0"/>
              <a:t>Predicted Yields vs. Statistics Data </a:t>
            </a:r>
            <a:endParaRPr lang="en-GB" kern="0" dirty="0"/>
          </a:p>
        </p:txBody>
      </p:sp>
      <p:sp>
        <p:nvSpPr>
          <p:cNvPr id="14" name="Title 1"/>
          <p:cNvSpPr>
            <a:spLocks noGrp="1"/>
          </p:cNvSpPr>
          <p:nvPr>
            <p:ph type="title"/>
          </p:nvPr>
        </p:nvSpPr>
        <p:spPr>
          <a:xfrm>
            <a:off x="457200" y="369888"/>
            <a:ext cx="8229600" cy="610840"/>
          </a:xfrm>
        </p:spPr>
        <p:txBody>
          <a:bodyPr/>
          <a:lstStyle/>
          <a:p>
            <a:r>
              <a:rPr lang="en-US" dirty="0" smtClean="0">
                <a:solidFill>
                  <a:srgbClr val="FFCC66"/>
                </a:solidFill>
              </a:rPr>
              <a:t>Anhui </a:t>
            </a:r>
            <a:r>
              <a:rPr lang="en-US" dirty="0">
                <a:solidFill>
                  <a:srgbClr val="FFCC66"/>
                </a:solidFill>
              </a:rPr>
              <a:t>CGMS Y</a:t>
            </a:r>
            <a:r>
              <a:rPr lang="en-US" dirty="0" smtClean="0">
                <a:solidFill>
                  <a:srgbClr val="FFCC66"/>
                </a:solidFill>
              </a:rPr>
              <a:t>ield Prediction</a:t>
            </a:r>
            <a:endParaRPr lang="en-GB" dirty="0">
              <a:solidFill>
                <a:srgbClr val="FFCC66"/>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923" y="1465570"/>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251" y="1465570"/>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923" y="3247280"/>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251" y="3247280"/>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922" y="5028990"/>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5250" y="4998032"/>
            <a:ext cx="2933253" cy="17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628800"/>
            <a:ext cx="1999265" cy="461665"/>
          </a:xfrm>
          <a:prstGeom prst="rect">
            <a:avLst/>
          </a:prstGeom>
          <a:noFill/>
        </p:spPr>
        <p:txBody>
          <a:bodyPr wrap="none" rtlCol="0">
            <a:spAutoFit/>
          </a:bodyPr>
          <a:lstStyle/>
          <a:p>
            <a:r>
              <a:rPr lang="en-US" dirty="0" smtClean="0"/>
              <a:t>NUTS level 1</a:t>
            </a:r>
            <a:endParaRPr lang="en-GB" dirty="0"/>
          </a:p>
        </p:txBody>
      </p:sp>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28" y="3247280"/>
            <a:ext cx="3250750" cy="2197944"/>
          </a:xfrm>
          <a:prstGeom prst="rect">
            <a:avLst/>
          </a:prstGeom>
          <a:noFill/>
        </p:spPr>
      </p:pic>
    </p:spTree>
    <p:extLst>
      <p:ext uri="{BB962C8B-B14F-4D97-AF65-F5344CB8AC3E}">
        <p14:creationId xmlns:p14="http://schemas.microsoft.com/office/powerpoint/2010/main" val="42085043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Summary</a:t>
            </a:r>
            <a:endParaRPr lang="en-GB" dirty="0">
              <a:solidFill>
                <a:srgbClr val="FFCC66"/>
              </a:solidFill>
            </a:endParaRPr>
          </a:p>
        </p:txBody>
      </p:sp>
      <p:sp>
        <p:nvSpPr>
          <p:cNvPr id="3" name="Content Placeholder 2"/>
          <p:cNvSpPr>
            <a:spLocks noGrp="1"/>
          </p:cNvSpPr>
          <p:nvPr>
            <p:ph idx="1"/>
          </p:nvPr>
        </p:nvSpPr>
        <p:spPr>
          <a:xfrm>
            <a:off x="179512" y="908720"/>
            <a:ext cx="8784976" cy="5616624"/>
          </a:xfrm>
          <a:solidFill>
            <a:srgbClr val="002060"/>
          </a:solidFill>
        </p:spPr>
        <p:txBody>
          <a:bodyPr/>
          <a:lstStyle/>
          <a:p>
            <a:pPr>
              <a:spcBef>
                <a:spcPts val="600"/>
              </a:spcBef>
            </a:pPr>
            <a:r>
              <a:rPr lang="en-US" sz="1800" dirty="0" smtClean="0">
                <a:solidFill>
                  <a:srgbClr val="FFCC66"/>
                </a:solidFill>
              </a:rPr>
              <a:t>The </a:t>
            </a:r>
            <a:r>
              <a:rPr lang="en-US" sz="1800" dirty="0">
                <a:solidFill>
                  <a:srgbClr val="FFCC66"/>
                </a:solidFill>
              </a:rPr>
              <a:t>detailed observations from the </a:t>
            </a:r>
            <a:r>
              <a:rPr lang="en-US" sz="1800" dirty="0" err="1">
                <a:solidFill>
                  <a:srgbClr val="FFCC66"/>
                </a:solidFill>
              </a:rPr>
              <a:t>Fengqiu</a:t>
            </a:r>
            <a:r>
              <a:rPr lang="en-US" sz="1800" dirty="0">
                <a:solidFill>
                  <a:srgbClr val="FFCC66"/>
                </a:solidFill>
              </a:rPr>
              <a:t> experimental site allow a very detailed calibration including complex parameters in the WOFOST </a:t>
            </a:r>
            <a:r>
              <a:rPr lang="en-US" sz="1800" dirty="0" smtClean="0">
                <a:solidFill>
                  <a:srgbClr val="FFCC66"/>
                </a:solidFill>
              </a:rPr>
              <a:t>model</a:t>
            </a:r>
            <a:r>
              <a:rPr lang="en-US" sz="1800" dirty="0" smtClean="0"/>
              <a:t>, though:</a:t>
            </a:r>
          </a:p>
          <a:p>
            <a:pPr lvl="1">
              <a:spcBef>
                <a:spcPts val="600"/>
              </a:spcBef>
            </a:pPr>
            <a:r>
              <a:rPr lang="en-GB" sz="1800" dirty="0"/>
              <a:t>the quality and number of observations is variable between years, cultivars and experiments</a:t>
            </a:r>
            <a:endParaRPr lang="en-US" sz="1800" dirty="0" smtClean="0"/>
          </a:p>
          <a:p>
            <a:pPr>
              <a:spcBef>
                <a:spcPts val="600"/>
              </a:spcBef>
            </a:pPr>
            <a:r>
              <a:rPr lang="en-US" sz="1800" dirty="0"/>
              <a:t>The results from the calibration of the phenology at </a:t>
            </a:r>
            <a:r>
              <a:rPr lang="en-US" sz="1800" dirty="0" err="1"/>
              <a:t>Fengqiu</a:t>
            </a:r>
            <a:r>
              <a:rPr lang="en-US" sz="1800" dirty="0"/>
              <a:t> demonstrate that </a:t>
            </a:r>
            <a:r>
              <a:rPr lang="en-US" sz="1800" dirty="0">
                <a:solidFill>
                  <a:srgbClr val="FFCC66"/>
                </a:solidFill>
              </a:rPr>
              <a:t>the observed </a:t>
            </a:r>
            <a:r>
              <a:rPr lang="en-US" sz="1800" dirty="0" err="1">
                <a:solidFill>
                  <a:srgbClr val="FFCC66"/>
                </a:solidFill>
              </a:rPr>
              <a:t>phenological</a:t>
            </a:r>
            <a:r>
              <a:rPr lang="en-US" sz="1800" dirty="0">
                <a:solidFill>
                  <a:srgbClr val="FFCC66"/>
                </a:solidFill>
              </a:rPr>
              <a:t> stages can be reasonably reproduced by the model and that the values for TSUM1, TSUM2, DLC and DLO are considerable different from the default values</a:t>
            </a:r>
            <a:r>
              <a:rPr lang="en-US" sz="1800" dirty="0"/>
              <a:t>. </a:t>
            </a:r>
            <a:endParaRPr lang="en-US" sz="1800" dirty="0" smtClean="0"/>
          </a:p>
          <a:p>
            <a:pPr>
              <a:spcBef>
                <a:spcPts val="600"/>
              </a:spcBef>
            </a:pPr>
            <a:r>
              <a:rPr lang="en-US" sz="1800" dirty="0"/>
              <a:t>T</a:t>
            </a:r>
            <a:r>
              <a:rPr lang="en-US" sz="1800" dirty="0" smtClean="0"/>
              <a:t>he </a:t>
            </a:r>
            <a:r>
              <a:rPr lang="en-US" sz="1800" dirty="0"/>
              <a:t>critical and optimal day length (DLC: 10.09 hour and DLO: 13.95 hour) are quite close to the shortest day length at the latitude of Anhui (10 hour) and the day length around flowering in Anhui (14 hours).</a:t>
            </a:r>
            <a:endParaRPr lang="en-US" sz="1800" dirty="0" smtClean="0"/>
          </a:p>
          <a:p>
            <a:pPr>
              <a:spcBef>
                <a:spcPts val="600"/>
              </a:spcBef>
            </a:pPr>
            <a:r>
              <a:rPr lang="en-US" sz="1800" dirty="0" smtClean="0">
                <a:solidFill>
                  <a:srgbClr val="FFCC66"/>
                </a:solidFill>
              </a:rPr>
              <a:t>The regional </a:t>
            </a:r>
            <a:r>
              <a:rPr lang="en-US" sz="1800" dirty="0" err="1" smtClean="0">
                <a:solidFill>
                  <a:srgbClr val="FFCC66"/>
                </a:solidFill>
              </a:rPr>
              <a:t>phenological</a:t>
            </a:r>
            <a:r>
              <a:rPr lang="en-US" sz="1800" dirty="0" smtClean="0">
                <a:solidFill>
                  <a:srgbClr val="FFCC66"/>
                </a:solidFill>
              </a:rPr>
              <a:t> observations for each county allow making spatial adjustments to a limited number of parameters and allow defining the crop calendar (crop sowing) over the entire region</a:t>
            </a:r>
            <a:r>
              <a:rPr lang="en-US" sz="1800" dirty="0" smtClean="0"/>
              <a:t> which has to be implemented in CGMS.</a:t>
            </a:r>
          </a:p>
          <a:p>
            <a:pPr>
              <a:spcBef>
                <a:spcPts val="600"/>
              </a:spcBef>
            </a:pPr>
            <a:r>
              <a:rPr lang="en-US" sz="1800" dirty="0">
                <a:solidFill>
                  <a:srgbClr val="FFCC66"/>
                </a:solidFill>
              </a:rPr>
              <a:t>T</a:t>
            </a:r>
            <a:r>
              <a:rPr lang="en-US" sz="1800" dirty="0" smtClean="0">
                <a:solidFill>
                  <a:srgbClr val="FFCC66"/>
                </a:solidFill>
              </a:rPr>
              <a:t>he </a:t>
            </a:r>
            <a:r>
              <a:rPr lang="en-US" sz="1800" dirty="0">
                <a:solidFill>
                  <a:srgbClr val="FFCC66"/>
                </a:solidFill>
              </a:rPr>
              <a:t>CGMS/WOFOST has now been set up well for Anhui</a:t>
            </a:r>
            <a:r>
              <a:rPr lang="en-US" sz="1800" dirty="0"/>
              <a:t> and </a:t>
            </a:r>
            <a:r>
              <a:rPr lang="en-US" sz="1800" dirty="0">
                <a:solidFill>
                  <a:srgbClr val="FFCC66"/>
                </a:solidFill>
              </a:rPr>
              <a:t>sufficient data could be used to calibrate the different parameters of the model and to make a spatial implementation of it</a:t>
            </a:r>
            <a:r>
              <a:rPr lang="en-US" sz="1800" dirty="0"/>
              <a:t>. </a:t>
            </a:r>
            <a:endParaRPr lang="en-US" sz="1800" dirty="0" smtClean="0"/>
          </a:p>
        </p:txBody>
      </p:sp>
    </p:spTree>
    <p:extLst>
      <p:ext uri="{BB962C8B-B14F-4D97-AF65-F5344CB8AC3E}">
        <p14:creationId xmlns:p14="http://schemas.microsoft.com/office/powerpoint/2010/main" val="8064004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Summary</a:t>
            </a:r>
            <a:endParaRPr lang="en-GB" dirty="0">
              <a:solidFill>
                <a:srgbClr val="FFCC66"/>
              </a:solidFill>
            </a:endParaRPr>
          </a:p>
        </p:txBody>
      </p:sp>
      <p:sp>
        <p:nvSpPr>
          <p:cNvPr id="3" name="Content Placeholder 2"/>
          <p:cNvSpPr>
            <a:spLocks noGrp="1"/>
          </p:cNvSpPr>
          <p:nvPr>
            <p:ph idx="1"/>
          </p:nvPr>
        </p:nvSpPr>
        <p:spPr>
          <a:xfrm>
            <a:off x="179512" y="1052736"/>
            <a:ext cx="8784976" cy="3384376"/>
          </a:xfrm>
          <a:solidFill>
            <a:srgbClr val="002060"/>
          </a:solidFill>
        </p:spPr>
        <p:txBody>
          <a:bodyPr/>
          <a:lstStyle/>
          <a:p>
            <a:r>
              <a:rPr lang="en-US" sz="1800" dirty="0" smtClean="0"/>
              <a:t>For calibrating the final crop yield, we encountered a technical problem with CALPLAT which </a:t>
            </a:r>
            <a:r>
              <a:rPr lang="en-US" sz="1800" dirty="0" smtClean="0">
                <a:solidFill>
                  <a:srgbClr val="FFCC66"/>
                </a:solidFill>
              </a:rPr>
              <a:t>failed calibrating the relevant parameter (FOTB</a:t>
            </a:r>
            <a:r>
              <a:rPr lang="en-US" sz="1800" dirty="0" smtClean="0"/>
              <a:t>). </a:t>
            </a:r>
            <a:r>
              <a:rPr lang="en-US" sz="1800" dirty="0" smtClean="0">
                <a:solidFill>
                  <a:srgbClr val="FFCC66"/>
                </a:solidFill>
              </a:rPr>
              <a:t>The result is that the current calibration results underestimate the final crop yield</a:t>
            </a:r>
            <a:r>
              <a:rPr lang="en-US" sz="1800" dirty="0" smtClean="0"/>
              <a:t>. Calibration of this parameter may still be needed also given the short grain filling period in Anhui. </a:t>
            </a:r>
            <a:endParaRPr lang="en-GB" sz="1800" dirty="0" smtClean="0"/>
          </a:p>
          <a:p>
            <a:endParaRPr lang="en-GB" sz="1800" dirty="0"/>
          </a:p>
        </p:txBody>
      </p:sp>
    </p:spTree>
    <p:extLst>
      <p:ext uri="{BB962C8B-B14F-4D97-AF65-F5344CB8AC3E}">
        <p14:creationId xmlns:p14="http://schemas.microsoft.com/office/powerpoint/2010/main" val="20239673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ctrTitle"/>
          </p:nvPr>
        </p:nvSpPr>
        <p:spPr/>
        <p:txBody>
          <a:bodyPr/>
          <a:lstStyle/>
          <a:p>
            <a:r>
              <a:rPr lang="en-GB" smtClean="0">
                <a:latin typeface="Arial" charset="0"/>
              </a:rPr>
              <a:t>Thank you for your attention</a:t>
            </a:r>
          </a:p>
        </p:txBody>
      </p:sp>
      <p:sp>
        <p:nvSpPr>
          <p:cNvPr id="27651" name="Rectangle 12"/>
          <p:cNvSpPr>
            <a:spLocks noGrp="1" noChangeArrowheads="1"/>
          </p:cNvSpPr>
          <p:nvPr>
            <p:ph type="subTitle" idx="1"/>
          </p:nvPr>
        </p:nvSpPr>
        <p:spPr>
          <a:xfrm>
            <a:off x="455613" y="3910013"/>
            <a:ext cx="8229600" cy="139700"/>
          </a:xfrm>
        </p:spPr>
        <p:txBody>
          <a:bodyPr/>
          <a:lstStyle/>
          <a:p>
            <a:r>
              <a:rPr lang="en-GB" sz="1200" smtClean="0">
                <a:latin typeface="Arial" charset="0"/>
              </a:rPr>
              <a:t>© Wageningen UR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sp>
        <p:nvSpPr>
          <p:cNvPr id="3" name="Content Placeholder 2"/>
          <p:cNvSpPr>
            <a:spLocks noGrp="1"/>
          </p:cNvSpPr>
          <p:nvPr>
            <p:ph idx="1"/>
          </p:nvPr>
        </p:nvSpPr>
        <p:spPr>
          <a:xfrm>
            <a:off x="179512" y="1340768"/>
            <a:ext cx="8496944" cy="2160240"/>
          </a:xfrm>
        </p:spPr>
        <p:txBody>
          <a:bodyPr/>
          <a:lstStyle/>
          <a:p>
            <a:pPr>
              <a:spcBef>
                <a:spcPts val="600"/>
              </a:spcBef>
            </a:pPr>
            <a:r>
              <a:rPr lang="en-GB" sz="2400" dirty="0" err="1" smtClean="0"/>
              <a:t>Fengqiu</a:t>
            </a:r>
            <a:r>
              <a:rPr lang="en-GB" sz="2400" dirty="0" smtClean="0"/>
              <a:t>: Comprehensive </a:t>
            </a:r>
            <a:r>
              <a:rPr lang="en-GB" sz="2400" dirty="0" err="1"/>
              <a:t>Agroecology</a:t>
            </a:r>
            <a:r>
              <a:rPr lang="en-GB" sz="2400" dirty="0"/>
              <a:t> Experiment </a:t>
            </a:r>
            <a:r>
              <a:rPr lang="en-GB" sz="2400" dirty="0" smtClean="0"/>
              <a:t>Station</a:t>
            </a:r>
          </a:p>
          <a:p>
            <a:pPr>
              <a:spcBef>
                <a:spcPts val="600"/>
              </a:spcBef>
            </a:pPr>
            <a:r>
              <a:rPr lang="en-GB" sz="2400" dirty="0" smtClean="0"/>
              <a:t>Sub-humid </a:t>
            </a:r>
            <a:r>
              <a:rPr lang="en-GB" sz="2400" dirty="0"/>
              <a:t>climate </a:t>
            </a:r>
            <a:r>
              <a:rPr lang="en-GB" sz="2400" dirty="0" smtClean="0"/>
              <a:t>(close to that in the northern Anhui): </a:t>
            </a:r>
          </a:p>
          <a:p>
            <a:pPr lvl="1">
              <a:spcBef>
                <a:spcPts val="0"/>
              </a:spcBef>
            </a:pPr>
            <a:r>
              <a:rPr lang="en-GB" sz="2000" dirty="0"/>
              <a:t>annual mean temperature of 14°C </a:t>
            </a:r>
          </a:p>
          <a:p>
            <a:pPr lvl="1">
              <a:spcBef>
                <a:spcPts val="0"/>
              </a:spcBef>
            </a:pPr>
            <a:r>
              <a:rPr lang="en-GB" sz="2000" dirty="0"/>
              <a:t>annual precipitation of 615 mm</a:t>
            </a:r>
          </a:p>
          <a:p>
            <a:pPr>
              <a:spcBef>
                <a:spcPts val="600"/>
              </a:spcBef>
            </a:pPr>
            <a:r>
              <a:rPr lang="en-GB" sz="2400" dirty="0" smtClean="0"/>
              <a:t>Data </a:t>
            </a:r>
            <a:r>
              <a:rPr lang="en-GB" sz="2400" dirty="0"/>
              <a:t>period: 2003 – 2011</a:t>
            </a:r>
          </a:p>
          <a:p>
            <a:pPr>
              <a:spcBef>
                <a:spcPts val="600"/>
              </a:spcBef>
            </a:pPr>
            <a:endParaRPr lang="en-GB" sz="24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520" y="3501008"/>
            <a:ext cx="4320480" cy="3312368"/>
          </a:xfrm>
          <a:prstGeom prst="rect">
            <a:avLst/>
          </a:prstGeom>
          <a:noFill/>
          <a:ln>
            <a:noFill/>
          </a:ln>
        </p:spPr>
      </p:pic>
      <p:sp>
        <p:nvSpPr>
          <p:cNvPr id="5" name="Oval 4"/>
          <p:cNvSpPr/>
          <p:nvPr/>
        </p:nvSpPr>
        <p:spPr bwMode="auto">
          <a:xfrm>
            <a:off x="5004048" y="3789040"/>
            <a:ext cx="792088" cy="4572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18748843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C66"/>
                </a:solidFill>
              </a:rPr>
              <a:t>Crop Experimental </a:t>
            </a:r>
            <a:r>
              <a:rPr lang="en-US" dirty="0" smtClean="0">
                <a:solidFill>
                  <a:srgbClr val="FFCC66"/>
                </a:solidFill>
              </a:rPr>
              <a:t>Database </a:t>
            </a:r>
            <a:r>
              <a:rPr lang="en-US" dirty="0">
                <a:solidFill>
                  <a:srgbClr val="FFCC66"/>
                </a:solidFill>
              </a:rPr>
              <a:t>F</a:t>
            </a:r>
            <a:r>
              <a:rPr lang="en-US" dirty="0" smtClean="0">
                <a:solidFill>
                  <a:srgbClr val="FFCC66"/>
                </a:solidFill>
              </a:rPr>
              <a:t>rom </a:t>
            </a:r>
            <a:r>
              <a:rPr lang="en-US" dirty="0" err="1">
                <a:solidFill>
                  <a:srgbClr val="FFCC66"/>
                </a:solidFill>
              </a:rPr>
              <a:t>Fengqiu</a:t>
            </a:r>
            <a:endParaRPr lang="en-GB" dirty="0">
              <a:solidFill>
                <a:srgbClr val="FFCC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21031781"/>
              </p:ext>
            </p:extLst>
          </p:nvPr>
        </p:nvGraphicFramePr>
        <p:xfrm>
          <a:off x="179512" y="1628800"/>
          <a:ext cx="2664296" cy="4079240"/>
        </p:xfrm>
        <a:graphic>
          <a:graphicData uri="http://schemas.openxmlformats.org/drawingml/2006/table">
            <a:tbl>
              <a:tblPr firstRow="1" bandRow="1">
                <a:tableStyleId>{5C22544A-7EE6-4342-B048-85BDC9FD1C3A}</a:tableStyleId>
              </a:tblPr>
              <a:tblGrid>
                <a:gridCol w="266429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Crop phenology</a:t>
                      </a:r>
                    </a:p>
                  </a:txBody>
                  <a:tcPr/>
                </a:tc>
              </a:tr>
              <a:tr h="370840">
                <a:tc>
                  <a:txBody>
                    <a:bodyPr/>
                    <a:lstStyle/>
                    <a:p>
                      <a:pPr marL="285750" indent="-285750">
                        <a:buFont typeface="Arial" panose="020B0604020202020204" pitchFamily="34" charset="0"/>
                        <a:buChar char="•"/>
                      </a:pPr>
                      <a:r>
                        <a:rPr lang="en-GB" dirty="0" smtClean="0">
                          <a:solidFill>
                            <a:schemeClr val="bg1"/>
                          </a:solidFill>
                        </a:rPr>
                        <a:t>Emergence</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err="1" smtClean="0">
                          <a:solidFill>
                            <a:schemeClr val="bg1"/>
                          </a:solidFill>
                        </a:rPr>
                        <a:t>Regreening</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err="1" smtClean="0">
                          <a:solidFill>
                            <a:schemeClr val="bg1"/>
                          </a:solidFill>
                        </a:rPr>
                        <a:t>Tillering</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smtClean="0">
                          <a:solidFill>
                            <a:schemeClr val="bg1"/>
                          </a:solidFill>
                        </a:rPr>
                        <a:t>Jointing</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smtClean="0">
                          <a:solidFill>
                            <a:schemeClr val="bg1"/>
                          </a:solidFill>
                        </a:rPr>
                        <a:t>Heading</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err="1" smtClean="0">
                          <a:solidFill>
                            <a:schemeClr val="bg1"/>
                          </a:solidFill>
                        </a:rPr>
                        <a:t>Anthesis</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smtClean="0">
                          <a:solidFill>
                            <a:schemeClr val="bg1"/>
                          </a:solidFill>
                        </a:rPr>
                        <a:t>Milking</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smtClean="0">
                          <a:solidFill>
                            <a:schemeClr val="bg1"/>
                          </a:solidFill>
                        </a:rPr>
                        <a:t>Dough</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GB" dirty="0" smtClean="0">
                          <a:solidFill>
                            <a:schemeClr val="bg1"/>
                          </a:solidFill>
                        </a:rPr>
                        <a:t>Grain filling </a:t>
                      </a:r>
                      <a:endParaRPr lang="en-GB" dirty="0">
                        <a:solidFill>
                          <a:schemeClr val="bg1"/>
                        </a:solidFill>
                      </a:endParaRPr>
                    </a:p>
                  </a:txBody>
                  <a:tcPr/>
                </a:tc>
              </a:tr>
              <a:tr h="370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chemeClr val="bg1"/>
                          </a:solidFill>
                        </a:rPr>
                        <a:t>Maturity</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5094325"/>
              </p:ext>
            </p:extLst>
          </p:nvPr>
        </p:nvGraphicFramePr>
        <p:xfrm>
          <a:off x="2987824" y="1628800"/>
          <a:ext cx="5976664" cy="3337560"/>
        </p:xfrm>
        <a:graphic>
          <a:graphicData uri="http://schemas.openxmlformats.org/drawingml/2006/table">
            <a:tbl>
              <a:tblPr firstRow="1" bandRow="1">
                <a:tableStyleId>{5C22544A-7EE6-4342-B048-85BDC9FD1C3A}</a:tableStyleId>
              </a:tblPr>
              <a:tblGrid>
                <a:gridCol w="597666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Crop growth variables</a:t>
                      </a:r>
                    </a:p>
                  </a:txBody>
                  <a:tcPr/>
                </a:tc>
              </a:tr>
              <a:tr h="370840">
                <a:tc>
                  <a:txBody>
                    <a:bodyPr/>
                    <a:lstStyle/>
                    <a:p>
                      <a:pPr marL="285750" indent="-285750">
                        <a:buFont typeface="Arial" panose="020B0604020202020204" pitchFamily="34" charset="0"/>
                        <a:buChar char="•"/>
                      </a:pPr>
                      <a:r>
                        <a:rPr lang="en-US" dirty="0" smtClean="0">
                          <a:solidFill>
                            <a:schemeClr val="bg1"/>
                          </a:solidFill>
                        </a:rPr>
                        <a:t>Planting density (number of plants per square meter)</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Mean crop height</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Crop leaf area index</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Number of tillers in each phonological stage</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Total above ground fresh biomass weight</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Stem dry biomass weight</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Leaf dry weight</a:t>
                      </a:r>
                      <a:endParaRPr lang="en-GB" dirty="0">
                        <a:solidFill>
                          <a:schemeClr val="bg1"/>
                        </a:solidFill>
                      </a:endParaRPr>
                    </a:p>
                  </a:txBody>
                  <a:tcPr/>
                </a:tc>
              </a:tr>
              <a:tr h="370840">
                <a:tc>
                  <a:txBody>
                    <a:bodyPr/>
                    <a:lstStyle/>
                    <a:p>
                      <a:pPr marL="285750" indent="-285750">
                        <a:buFont typeface="Arial" panose="020B0604020202020204" pitchFamily="34" charset="0"/>
                        <a:buChar char="•"/>
                      </a:pPr>
                      <a:r>
                        <a:rPr lang="en-US" dirty="0" smtClean="0">
                          <a:solidFill>
                            <a:schemeClr val="bg1"/>
                          </a:solidFill>
                        </a:rPr>
                        <a:t>Total aboveground dry weight</a:t>
                      </a:r>
                      <a:endParaRPr lang="en-GB" dirty="0">
                        <a:solidFill>
                          <a:schemeClr val="bg1"/>
                        </a:solidFill>
                      </a:endParaRPr>
                    </a:p>
                  </a:txBody>
                  <a:tcPr/>
                </a:tc>
              </a:tr>
            </a:tbl>
          </a:graphicData>
        </a:graphic>
      </p:graphicFrame>
      <p:sp>
        <p:nvSpPr>
          <p:cNvPr id="7" name="Content Placeholder 2"/>
          <p:cNvSpPr>
            <a:spLocks noGrp="1"/>
          </p:cNvSpPr>
          <p:nvPr>
            <p:ph idx="1"/>
          </p:nvPr>
        </p:nvSpPr>
        <p:spPr>
          <a:xfrm>
            <a:off x="107504" y="836712"/>
            <a:ext cx="9001000" cy="689248"/>
          </a:xfrm>
        </p:spPr>
        <p:txBody>
          <a:bodyPr/>
          <a:lstStyle/>
          <a:p>
            <a:r>
              <a:rPr lang="en-US" dirty="0" smtClean="0"/>
              <a:t>Observations</a:t>
            </a:r>
            <a:endParaRPr lang="en-GB" dirty="0">
              <a:solidFill>
                <a:srgbClr val="FF0000"/>
              </a:solidFill>
            </a:endParaRPr>
          </a:p>
        </p:txBody>
      </p:sp>
    </p:spTree>
    <p:extLst>
      <p:ext uri="{BB962C8B-B14F-4D97-AF65-F5344CB8AC3E}">
        <p14:creationId xmlns:p14="http://schemas.microsoft.com/office/powerpoint/2010/main" val="5027184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sp>
        <p:nvSpPr>
          <p:cNvPr id="3" name="Content Placeholder 2"/>
          <p:cNvSpPr>
            <a:spLocks noGrp="1"/>
          </p:cNvSpPr>
          <p:nvPr>
            <p:ph idx="1"/>
          </p:nvPr>
        </p:nvSpPr>
        <p:spPr>
          <a:xfrm>
            <a:off x="179512" y="1196752"/>
            <a:ext cx="8784976" cy="4248472"/>
          </a:xfrm>
        </p:spPr>
        <p:txBody>
          <a:bodyPr/>
          <a:lstStyle/>
          <a:p>
            <a:pPr>
              <a:spcBef>
                <a:spcPts val="600"/>
              </a:spcBef>
            </a:pPr>
            <a:r>
              <a:rPr lang="en-GB" sz="2400" dirty="0" smtClean="0"/>
              <a:t>4 </a:t>
            </a:r>
            <a:r>
              <a:rPr lang="en-GB" sz="2400" dirty="0"/>
              <a:t>different cultivars of winter wheat each having 6 plots:</a:t>
            </a:r>
            <a:endParaRPr lang="en-GB" sz="2400" dirty="0" smtClean="0"/>
          </a:p>
          <a:p>
            <a:pPr lvl="1">
              <a:spcBef>
                <a:spcPts val="0"/>
              </a:spcBef>
            </a:pPr>
            <a:r>
              <a:rPr lang="en-US" sz="2000" b="1" dirty="0">
                <a:solidFill>
                  <a:srgbClr val="FF0000"/>
                </a:solidFill>
              </a:rPr>
              <a:t>Zhengmai9023</a:t>
            </a:r>
          </a:p>
          <a:p>
            <a:pPr lvl="1">
              <a:spcBef>
                <a:spcPts val="0"/>
              </a:spcBef>
            </a:pPr>
            <a:r>
              <a:rPr lang="en-US" sz="2000" dirty="0"/>
              <a:t>Kenong199</a:t>
            </a:r>
          </a:p>
          <a:p>
            <a:pPr lvl="1">
              <a:spcBef>
                <a:spcPts val="0"/>
              </a:spcBef>
            </a:pPr>
            <a:r>
              <a:rPr lang="en-US" sz="2000" b="1" dirty="0">
                <a:solidFill>
                  <a:srgbClr val="FF0000"/>
                </a:solidFill>
              </a:rPr>
              <a:t>Xinmai19</a:t>
            </a:r>
          </a:p>
          <a:p>
            <a:pPr lvl="1">
              <a:spcBef>
                <a:spcPts val="0"/>
              </a:spcBef>
            </a:pPr>
            <a:r>
              <a:rPr lang="en-US" sz="2000" dirty="0"/>
              <a:t>Zhengmai336</a:t>
            </a:r>
          </a:p>
          <a:p>
            <a:pPr>
              <a:spcBef>
                <a:spcPts val="600"/>
              </a:spcBef>
            </a:pPr>
            <a:r>
              <a:rPr lang="en-GB" sz="2400" dirty="0" smtClean="0"/>
              <a:t>3 </a:t>
            </a:r>
            <a:r>
              <a:rPr lang="en-GB" sz="2400" dirty="0"/>
              <a:t>different practices in fertilization and water supply: </a:t>
            </a:r>
            <a:endParaRPr lang="en-GB" sz="2400" dirty="0" smtClean="0"/>
          </a:p>
          <a:p>
            <a:pPr lvl="1">
              <a:spcBef>
                <a:spcPts val="0"/>
              </a:spcBef>
            </a:pPr>
            <a:r>
              <a:rPr lang="en-US" sz="2000" dirty="0" smtClean="0"/>
              <a:t>optimized practice </a:t>
            </a:r>
          </a:p>
          <a:p>
            <a:pPr lvl="1">
              <a:spcBef>
                <a:spcPts val="0"/>
              </a:spcBef>
            </a:pPr>
            <a:r>
              <a:rPr lang="en-US" sz="2000" dirty="0" smtClean="0"/>
              <a:t>no </a:t>
            </a:r>
            <a:r>
              <a:rPr lang="en-US" sz="2000" dirty="0"/>
              <a:t>fertilization </a:t>
            </a:r>
          </a:p>
          <a:p>
            <a:pPr lvl="1">
              <a:spcBef>
                <a:spcPts val="0"/>
              </a:spcBef>
            </a:pPr>
            <a:r>
              <a:rPr lang="en-US" sz="2000" dirty="0"/>
              <a:t>water limited</a:t>
            </a:r>
          </a:p>
          <a:p>
            <a:pPr>
              <a:spcBef>
                <a:spcPts val="600"/>
              </a:spcBef>
            </a:pPr>
            <a:endParaRPr lang="en-US" sz="2400" dirty="0" smtClean="0"/>
          </a:p>
          <a:p>
            <a:pPr>
              <a:spcBef>
                <a:spcPts val="600"/>
              </a:spcBef>
            </a:pPr>
            <a:endParaRPr lang="en-GB"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933056"/>
            <a:ext cx="5832648" cy="2836416"/>
          </a:xfrm>
          <a:prstGeom prst="rect">
            <a:avLst/>
          </a:prstGeom>
          <a:solidFill>
            <a:schemeClr val="tx1"/>
          </a:solidFill>
          <a:ln>
            <a:noFill/>
          </a:ln>
          <a:effectLst/>
        </p:spPr>
      </p:pic>
      <p:sp>
        <p:nvSpPr>
          <p:cNvPr id="8" name="Oval 7"/>
          <p:cNvSpPr/>
          <p:nvPr/>
        </p:nvSpPr>
        <p:spPr bwMode="auto">
          <a:xfrm>
            <a:off x="3258696" y="4149080"/>
            <a:ext cx="1097280" cy="27432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Unicode MS" pitchFamily="34" charset="-128"/>
            </a:endParaRPr>
          </a:p>
        </p:txBody>
      </p:sp>
      <p:sp>
        <p:nvSpPr>
          <p:cNvPr id="4" name="Rectangle 3"/>
          <p:cNvSpPr/>
          <p:nvPr/>
        </p:nvSpPr>
        <p:spPr>
          <a:xfrm>
            <a:off x="3906180" y="1916832"/>
            <a:ext cx="4572000" cy="830997"/>
          </a:xfrm>
          <a:prstGeom prst="rect">
            <a:avLst/>
          </a:prstGeom>
          <a:ln>
            <a:solidFill>
              <a:schemeClr val="tx1">
                <a:lumMod val="95000"/>
              </a:schemeClr>
            </a:solidFill>
          </a:ln>
        </p:spPr>
        <p:txBody>
          <a:bodyPr>
            <a:spAutoFit/>
          </a:bodyPr>
          <a:lstStyle/>
          <a:p>
            <a:pPr algn="l"/>
            <a:r>
              <a:rPr lang="en-GB" dirty="0">
                <a:solidFill>
                  <a:srgbClr val="FFC000"/>
                </a:solidFill>
              </a:rPr>
              <a:t>Zhengmai9023 </a:t>
            </a:r>
            <a:r>
              <a:rPr lang="en-GB" dirty="0" smtClean="0">
                <a:solidFill>
                  <a:srgbClr val="FFC000"/>
                </a:solidFill>
              </a:rPr>
              <a:t>was used  </a:t>
            </a:r>
            <a:r>
              <a:rPr lang="en-GB" dirty="0">
                <a:solidFill>
                  <a:srgbClr val="FFC000"/>
                </a:solidFill>
              </a:rPr>
              <a:t>for calibration</a:t>
            </a:r>
          </a:p>
        </p:txBody>
      </p:sp>
    </p:spTree>
    <p:extLst>
      <p:ext uri="{BB962C8B-B14F-4D97-AF65-F5344CB8AC3E}">
        <p14:creationId xmlns:p14="http://schemas.microsoft.com/office/powerpoint/2010/main" val="3445814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917" y="2636912"/>
            <a:ext cx="5545539" cy="338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7504" y="836712"/>
            <a:ext cx="9001000" cy="689248"/>
          </a:xfrm>
        </p:spPr>
        <p:txBody>
          <a:bodyPr/>
          <a:lstStyle/>
          <a:p>
            <a:r>
              <a:rPr lang="en-US" dirty="0" smtClean="0"/>
              <a:t>Crop phenology</a:t>
            </a:r>
            <a:endParaRPr lang="en-GB" dirty="0">
              <a:solidFill>
                <a:srgbClr val="FF0000"/>
              </a:solidFill>
            </a:endParaRPr>
          </a:p>
        </p:txBody>
      </p:sp>
      <p:sp>
        <p:nvSpPr>
          <p:cNvPr id="3" name="Rectangle 2"/>
          <p:cNvSpPr/>
          <p:nvPr/>
        </p:nvSpPr>
        <p:spPr>
          <a:xfrm>
            <a:off x="18504" y="1469412"/>
            <a:ext cx="4572000" cy="1323439"/>
          </a:xfrm>
          <a:prstGeom prst="rect">
            <a:avLst/>
          </a:prstGeom>
        </p:spPr>
        <p:txBody>
          <a:bodyPr>
            <a:spAutoFit/>
          </a:bodyPr>
          <a:lstStyle/>
          <a:p>
            <a:pPr algn="l"/>
            <a:r>
              <a:rPr lang="en-GB" sz="2000" dirty="0"/>
              <a:t>Differences in </a:t>
            </a:r>
            <a:r>
              <a:rPr lang="en-GB" sz="2000" dirty="0" err="1"/>
              <a:t>phenological</a:t>
            </a:r>
            <a:r>
              <a:rPr lang="en-GB" sz="2000" dirty="0"/>
              <a:t> stages under different treatments are found not obvious, both for Zhengmai9023 and Xinmai19. </a:t>
            </a:r>
          </a:p>
        </p:txBody>
      </p:sp>
    </p:spTree>
    <p:extLst>
      <p:ext uri="{BB962C8B-B14F-4D97-AF65-F5344CB8AC3E}">
        <p14:creationId xmlns:p14="http://schemas.microsoft.com/office/powerpoint/2010/main" val="36871602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671"/>
            <a:ext cx="4342483" cy="262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7504" y="836712"/>
            <a:ext cx="9001000" cy="689248"/>
          </a:xfrm>
        </p:spPr>
        <p:txBody>
          <a:bodyPr/>
          <a:lstStyle/>
          <a:p>
            <a:r>
              <a:rPr lang="en-US" dirty="0"/>
              <a:t>Crop growth and </a:t>
            </a:r>
            <a:r>
              <a:rPr lang="en-US" dirty="0" smtClean="0"/>
              <a:t>yield</a:t>
            </a:r>
            <a:endParaRPr lang="en-GB" dirty="0">
              <a:solidFill>
                <a:srgbClr val="FF0000"/>
              </a:solidFill>
            </a:endParaRPr>
          </a:p>
        </p:txBody>
      </p:sp>
      <p:sp>
        <p:nvSpPr>
          <p:cNvPr id="3" name="Rectangle 2"/>
          <p:cNvSpPr/>
          <p:nvPr/>
        </p:nvSpPr>
        <p:spPr>
          <a:xfrm>
            <a:off x="18504" y="1469412"/>
            <a:ext cx="4572000" cy="2092881"/>
          </a:xfrm>
          <a:prstGeom prst="rect">
            <a:avLst/>
          </a:prstGeom>
        </p:spPr>
        <p:txBody>
          <a:bodyPr>
            <a:spAutoFit/>
          </a:bodyPr>
          <a:lstStyle/>
          <a:p>
            <a:pPr marL="342900" indent="-342900" algn="l">
              <a:buFont typeface="Arial" panose="020B0604020202020204" pitchFamily="34" charset="0"/>
              <a:buChar char="•"/>
            </a:pPr>
            <a:r>
              <a:rPr lang="en-GB" sz="2000" dirty="0"/>
              <a:t>Impact on the LAI due to different treatments on the two cultivars of winter wheat are </a:t>
            </a:r>
            <a:r>
              <a:rPr lang="en-GB" sz="2000" dirty="0" smtClean="0"/>
              <a:t>obvious.</a:t>
            </a:r>
          </a:p>
          <a:p>
            <a:pPr marL="342900" indent="-342900" algn="l">
              <a:buFont typeface="Arial" panose="020B0604020202020204" pitchFamily="34" charset="0"/>
              <a:buChar char="•"/>
            </a:pPr>
            <a:r>
              <a:rPr lang="en-GB" sz="2000" dirty="0" smtClean="0"/>
              <a:t>In </a:t>
            </a:r>
            <a:r>
              <a:rPr lang="en-GB" sz="2000" dirty="0"/>
              <a:t>particular,  large deviation under the “no fertilization” treatment from “optimised” condition were found.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504" y="1052736"/>
            <a:ext cx="2194087" cy="141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928" y="1061430"/>
            <a:ext cx="2166231" cy="1415863"/>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504" y="2420722"/>
            <a:ext cx="2194087" cy="1433892"/>
          </a:xfrm>
          <a:prstGeom prst="rect">
            <a:avLst/>
          </a:prstGeom>
          <a:noFill/>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2433526"/>
            <a:ext cx="2159647" cy="1411919"/>
          </a:xfrm>
          <a:prstGeom prst="rect">
            <a:avLst/>
          </a:prstGeom>
          <a:noFill/>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9880" y="4062819"/>
            <a:ext cx="2194087" cy="1433892"/>
          </a:xfrm>
          <a:prstGeom prst="rect">
            <a:avLst/>
          </a:prstGeom>
          <a:noFill/>
        </p:spPr>
      </p:pic>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092918"/>
            <a:ext cx="2178892" cy="1424314"/>
          </a:xfrm>
          <a:prstGeom prst="rect">
            <a:avLst/>
          </a:prstGeom>
          <a:noFill/>
        </p:spPr>
      </p:pic>
      <p:pic>
        <p:nvPicPr>
          <p:cNvPr id="13" name="Picture 1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1656" y="5451492"/>
            <a:ext cx="2194087" cy="1433892"/>
          </a:xfrm>
          <a:prstGeom prst="rect">
            <a:avLst/>
          </a:prstGeom>
          <a:noFill/>
        </p:spPr>
      </p:pic>
      <p:pic>
        <p:nvPicPr>
          <p:cNvPr id="14" name="Pictur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9455" y="5469957"/>
            <a:ext cx="2175693" cy="1392763"/>
          </a:xfrm>
          <a:prstGeom prst="rect">
            <a:avLst/>
          </a:prstGeom>
          <a:noFill/>
        </p:spPr>
      </p:pic>
      <p:sp>
        <p:nvSpPr>
          <p:cNvPr id="4" name="Rectangle 3"/>
          <p:cNvSpPr/>
          <p:nvPr/>
        </p:nvSpPr>
        <p:spPr>
          <a:xfrm>
            <a:off x="58256" y="3646765"/>
            <a:ext cx="4572000" cy="646331"/>
          </a:xfrm>
          <a:prstGeom prst="rect">
            <a:avLst/>
          </a:prstGeom>
        </p:spPr>
        <p:txBody>
          <a:bodyPr>
            <a:spAutoFit/>
          </a:bodyPr>
          <a:lstStyle/>
          <a:p>
            <a:pPr algn="l"/>
            <a:r>
              <a:rPr lang="en-GB" sz="1800" b="1" dirty="0">
                <a:solidFill>
                  <a:srgbClr val="FFCC66"/>
                </a:solidFill>
              </a:rPr>
              <a:t>LAI of winter wheat Zhengmai9023 and Xinmai19 under optimised condition </a:t>
            </a:r>
          </a:p>
        </p:txBody>
      </p:sp>
    </p:spTree>
    <p:extLst>
      <p:ext uri="{BB962C8B-B14F-4D97-AF65-F5344CB8AC3E}">
        <p14:creationId xmlns:p14="http://schemas.microsoft.com/office/powerpoint/2010/main" val="19299038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Crop Experimental Database From </a:t>
            </a:r>
            <a:r>
              <a:rPr lang="en-US" dirty="0" err="1" smtClean="0">
                <a:solidFill>
                  <a:srgbClr val="FFCC66"/>
                </a:solidFill>
              </a:rPr>
              <a:t>Fengqiu</a:t>
            </a:r>
            <a:endParaRPr lang="en-GB" dirty="0">
              <a:solidFill>
                <a:srgbClr val="FFCC66"/>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21" y="4301753"/>
            <a:ext cx="4342483" cy="255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7504" y="836712"/>
            <a:ext cx="9001000" cy="689248"/>
          </a:xfrm>
        </p:spPr>
        <p:txBody>
          <a:bodyPr/>
          <a:lstStyle/>
          <a:p>
            <a:r>
              <a:rPr lang="en-US" dirty="0"/>
              <a:t>Crop growth and </a:t>
            </a:r>
            <a:r>
              <a:rPr lang="en-US" dirty="0" smtClean="0"/>
              <a:t>yield</a:t>
            </a:r>
            <a:endParaRPr lang="en-GB" dirty="0">
              <a:solidFill>
                <a:srgbClr val="FF0000"/>
              </a:solidFill>
            </a:endParaRPr>
          </a:p>
        </p:txBody>
      </p:sp>
      <p:sp>
        <p:nvSpPr>
          <p:cNvPr id="3" name="Rectangle 2"/>
          <p:cNvSpPr/>
          <p:nvPr/>
        </p:nvSpPr>
        <p:spPr>
          <a:xfrm>
            <a:off x="18504" y="1412776"/>
            <a:ext cx="4572000" cy="2400657"/>
          </a:xfrm>
          <a:prstGeom prst="rect">
            <a:avLst/>
          </a:prstGeom>
        </p:spPr>
        <p:txBody>
          <a:bodyPr>
            <a:spAutoFit/>
          </a:bodyPr>
          <a:lstStyle/>
          <a:p>
            <a:pPr marL="342900" indent="-342900" algn="l">
              <a:buFont typeface="Arial" panose="020B0604020202020204" pitchFamily="34" charset="0"/>
              <a:buChar char="•"/>
            </a:pPr>
            <a:r>
              <a:rPr lang="en-GB" sz="2000" dirty="0"/>
              <a:t>Difference in the “total aboveground dry weight” between the “water limited” and “optimised” conditions are not significant. </a:t>
            </a:r>
            <a:endParaRPr lang="en-US" sz="2000" dirty="0"/>
          </a:p>
          <a:p>
            <a:pPr marL="342900" indent="-342900" algn="l">
              <a:buFont typeface="Arial" panose="020B0604020202020204" pitchFamily="34" charset="0"/>
              <a:buChar char="•"/>
            </a:pPr>
            <a:r>
              <a:rPr lang="en-GB" sz="2000" dirty="0" smtClean="0"/>
              <a:t>Yield </a:t>
            </a:r>
            <a:r>
              <a:rPr lang="en-GB" sz="2000" dirty="0"/>
              <a:t>under “no fertilization” condition are significantly deviated from the “optimised” condition</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1" y="1114291"/>
            <a:ext cx="2069572" cy="1360401"/>
          </a:xfrm>
          <a:prstGeom prst="rect">
            <a:avLst/>
          </a:prstGeom>
          <a:noFill/>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1366" y="1114292"/>
            <a:ext cx="2056183" cy="1373427"/>
          </a:xfrm>
          <a:prstGeom prst="rect">
            <a:avLst/>
          </a:prstGeom>
          <a:noFill/>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6424" y="2508679"/>
            <a:ext cx="2075188" cy="1320361"/>
          </a:xfrm>
          <a:prstGeom prst="rect">
            <a:avLst/>
          </a:prstGeom>
          <a:noFill/>
        </p:spPr>
      </p:pic>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365" y="2520850"/>
            <a:ext cx="2056184" cy="1319878"/>
          </a:xfrm>
          <a:prstGeom prst="rect">
            <a:avLst/>
          </a:prstGeom>
          <a:noFill/>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1059" y="4149080"/>
            <a:ext cx="2029054" cy="1273567"/>
          </a:xfrm>
          <a:prstGeom prst="rect">
            <a:avLst/>
          </a:prstGeom>
          <a:noFill/>
        </p:spPr>
      </p:pic>
      <p:pic>
        <p:nvPicPr>
          <p:cNvPr id="13" name="Picture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8589" y="4166832"/>
            <a:ext cx="2006776" cy="1278392"/>
          </a:xfrm>
          <a:prstGeom prst="rect">
            <a:avLst/>
          </a:prstGeom>
          <a:noFill/>
        </p:spPr>
      </p:pic>
      <p:pic>
        <p:nvPicPr>
          <p:cNvPr id="14" name="Pictur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1059" y="5462012"/>
            <a:ext cx="2020553" cy="1279356"/>
          </a:xfrm>
          <a:prstGeom prst="rect">
            <a:avLst/>
          </a:prstGeom>
          <a:noFill/>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8589" y="5463459"/>
            <a:ext cx="2023375" cy="1277909"/>
          </a:xfrm>
          <a:prstGeom prst="rect">
            <a:avLst/>
          </a:prstGeom>
          <a:noFill/>
        </p:spPr>
      </p:pic>
      <p:sp>
        <p:nvSpPr>
          <p:cNvPr id="4" name="Rectangle 3"/>
          <p:cNvSpPr/>
          <p:nvPr/>
        </p:nvSpPr>
        <p:spPr>
          <a:xfrm>
            <a:off x="35496" y="3749551"/>
            <a:ext cx="5184576" cy="615553"/>
          </a:xfrm>
          <a:prstGeom prst="rect">
            <a:avLst/>
          </a:prstGeom>
        </p:spPr>
        <p:txBody>
          <a:bodyPr wrap="square">
            <a:spAutoFit/>
          </a:bodyPr>
          <a:lstStyle/>
          <a:p>
            <a:pPr algn="l">
              <a:spcBef>
                <a:spcPts val="600"/>
              </a:spcBef>
            </a:pPr>
            <a:r>
              <a:rPr lang="en-GB" sz="1700" b="1" dirty="0">
                <a:solidFill>
                  <a:srgbClr val="FFCC66"/>
                </a:solidFill>
              </a:rPr>
              <a:t>Total above ground dry weight of </a:t>
            </a:r>
            <a:r>
              <a:rPr lang="en-GB" sz="1700" b="1" dirty="0" smtClean="0">
                <a:solidFill>
                  <a:srgbClr val="FFCC66"/>
                </a:solidFill>
              </a:rPr>
              <a:t>Zhengmai9023 </a:t>
            </a:r>
            <a:r>
              <a:rPr lang="en-GB" sz="1700" b="1" dirty="0">
                <a:solidFill>
                  <a:srgbClr val="FFCC66"/>
                </a:solidFill>
              </a:rPr>
              <a:t>and Xinmai19 under optimised condition</a:t>
            </a:r>
          </a:p>
        </p:txBody>
      </p:sp>
    </p:spTree>
    <p:extLst>
      <p:ext uri="{BB962C8B-B14F-4D97-AF65-F5344CB8AC3E}">
        <p14:creationId xmlns:p14="http://schemas.microsoft.com/office/powerpoint/2010/main" val="33339228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fontScheme name="Standaardontwerp">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tandaardontwerp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5258</TotalTime>
  <Words>2107</Words>
  <Application>Microsoft Office PowerPoint</Application>
  <PresentationFormat>On-screen Show (4:3)</PresentationFormat>
  <Paragraphs>238</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Standaardontwerp</vt:lpstr>
      <vt:lpstr>E-Agri: Crop Database and Calibration of CGMS-Anhui</vt:lpstr>
      <vt:lpstr>Outline</vt:lpstr>
      <vt:lpstr>Crop Database</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Experimental Database From Fengqiu</vt:lpstr>
      <vt:lpstr>Crop Phenology Database From Anhui Province</vt:lpstr>
      <vt:lpstr>Crop Phenology Database From Anhui Province</vt:lpstr>
      <vt:lpstr>Crop Phenology Database from Anhui Province</vt:lpstr>
      <vt:lpstr>Crop Phenology Database from Anhui Province</vt:lpstr>
      <vt:lpstr>Crop Phenology Database from Anhui Province</vt:lpstr>
      <vt:lpstr>Crop Phenology Database from Anhui Province</vt:lpstr>
      <vt:lpstr>Anhui CGMS Calibration</vt:lpstr>
      <vt:lpstr>Anhui CGMS Calibration</vt:lpstr>
      <vt:lpstr>Anhui CGMS Calibration</vt:lpstr>
      <vt:lpstr>Anhui CGMS Calibration</vt:lpstr>
      <vt:lpstr>Anhui CGMS Calibration</vt:lpstr>
      <vt:lpstr>Anhui CGMS Calibration</vt:lpstr>
      <vt:lpstr>Anhui CGMS Calibration</vt:lpstr>
      <vt:lpstr>Anhui CGMS Calibration</vt:lpstr>
      <vt:lpstr>Anhui CGMS Yield Prediction</vt:lpstr>
      <vt:lpstr>Summary</vt:lpstr>
      <vt:lpstr>Summary</vt:lpstr>
      <vt:lpstr>Thank you for your attention</vt:lpstr>
    </vt:vector>
  </TitlesOfParts>
  <Manager>Ruud Verkerke</Manager>
  <Company>CPRO-DLO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Titel-slide (44 pt groene tekst op groene lijn; 2e regel eronder)</dc:title>
  <dc:subject>versie 2.1</dc:subject>
  <dc:creator>rina kleinjan</dc:creator>
  <dc:description>Huisstijltemplate oktober 2003:_x000d_
Beamerpresentatie voor slides met blauwe achtergrond, incl. blauwe titelslide en afsluiter</dc:description>
  <cp:lastModifiedBy>Jia, Li (Alterra)</cp:lastModifiedBy>
  <cp:revision>234</cp:revision>
  <cp:lastPrinted>2003-10-17T13:36:13Z</cp:lastPrinted>
  <dcterms:created xsi:type="dcterms:W3CDTF">2003-10-22T14:11:43Z</dcterms:created>
  <dcterms:modified xsi:type="dcterms:W3CDTF">2014-01-20T09:55:16Z</dcterms:modified>
  <cp:category>Huisstijl</cp:category>
</cp:coreProperties>
</file>