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handoutMasterIdLst>
    <p:handoutMasterId r:id="rId74"/>
  </p:handoutMasterIdLst>
  <p:sldIdLst>
    <p:sldId id="418" r:id="rId2"/>
    <p:sldId id="452" r:id="rId3"/>
    <p:sldId id="519" r:id="rId4"/>
    <p:sldId id="520" r:id="rId5"/>
    <p:sldId id="521" r:id="rId6"/>
    <p:sldId id="522" r:id="rId7"/>
    <p:sldId id="455" r:id="rId8"/>
    <p:sldId id="456" r:id="rId9"/>
    <p:sldId id="457" r:id="rId10"/>
    <p:sldId id="471" r:id="rId11"/>
    <p:sldId id="458" r:id="rId12"/>
    <p:sldId id="459" r:id="rId13"/>
    <p:sldId id="460" r:id="rId14"/>
    <p:sldId id="470" r:id="rId15"/>
    <p:sldId id="462" r:id="rId16"/>
    <p:sldId id="463" r:id="rId17"/>
    <p:sldId id="536" r:id="rId18"/>
    <p:sldId id="537" r:id="rId19"/>
    <p:sldId id="466" r:id="rId20"/>
    <p:sldId id="467" r:id="rId21"/>
    <p:sldId id="468" r:id="rId22"/>
    <p:sldId id="469" r:id="rId23"/>
    <p:sldId id="473" r:id="rId24"/>
    <p:sldId id="472" r:id="rId25"/>
    <p:sldId id="474" r:id="rId26"/>
    <p:sldId id="475" r:id="rId27"/>
    <p:sldId id="476" r:id="rId28"/>
    <p:sldId id="478" r:id="rId29"/>
    <p:sldId id="479" r:id="rId30"/>
    <p:sldId id="491" r:id="rId31"/>
    <p:sldId id="488" r:id="rId32"/>
    <p:sldId id="492" r:id="rId33"/>
    <p:sldId id="493" r:id="rId34"/>
    <p:sldId id="494" r:id="rId35"/>
    <p:sldId id="495" r:id="rId36"/>
    <p:sldId id="481" r:id="rId37"/>
    <p:sldId id="489" r:id="rId38"/>
    <p:sldId id="497" r:id="rId39"/>
    <p:sldId id="501" r:id="rId40"/>
    <p:sldId id="502" r:id="rId41"/>
    <p:sldId id="498" r:id="rId42"/>
    <p:sldId id="504" r:id="rId43"/>
    <p:sldId id="507" r:id="rId44"/>
    <p:sldId id="508" r:id="rId45"/>
    <p:sldId id="509" r:id="rId46"/>
    <p:sldId id="505" r:id="rId47"/>
    <p:sldId id="500" r:id="rId48"/>
    <p:sldId id="510" r:id="rId49"/>
    <p:sldId id="530" r:id="rId50"/>
    <p:sldId id="523" r:id="rId51"/>
    <p:sldId id="524" r:id="rId52"/>
    <p:sldId id="525" r:id="rId53"/>
    <p:sldId id="490" r:id="rId54"/>
    <p:sldId id="526" r:id="rId55"/>
    <p:sldId id="515" r:id="rId56"/>
    <p:sldId id="516" r:id="rId57"/>
    <p:sldId id="517" r:id="rId58"/>
    <p:sldId id="511" r:id="rId59"/>
    <p:sldId id="528" r:id="rId60"/>
    <p:sldId id="527" r:id="rId61"/>
    <p:sldId id="512" r:id="rId62"/>
    <p:sldId id="513" r:id="rId63"/>
    <p:sldId id="514" r:id="rId64"/>
    <p:sldId id="531" r:id="rId65"/>
    <p:sldId id="532" r:id="rId66"/>
    <p:sldId id="533" r:id="rId67"/>
    <p:sldId id="534" r:id="rId68"/>
    <p:sldId id="535" r:id="rId69"/>
    <p:sldId id="529" r:id="rId70"/>
    <p:sldId id="483" r:id="rId71"/>
    <p:sldId id="480" r:id="rId72"/>
    <p:sldId id="487" r:id="rId7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0000FF"/>
    <a:srgbClr val="000000"/>
    <a:srgbClr val="016699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A4F83-E9BC-4807-B041-087E32860A8D}" type="datetimeFigureOut">
              <a:rPr lang="it-IT" smtClean="0"/>
              <a:t>15/01/2014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F83C8-4F5B-43D1-B972-B935F651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62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34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A1A386-6C81-4325-8673-10808BC19CE0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E0B50-C110-448D-9870-7309B4E0355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FB0C5-181B-4700-827F-B78DB733EF2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7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275A1-0D2B-4C33-9258-82FA66481A1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8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B0EC3-4D52-4520-8E61-9ABF6DDC50E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AE598-52C3-4B69-8160-E777491669D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CAB7F-1AD1-494A-B94A-F83C1EDDAB8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DB866-8140-44BC-8C93-CBFF746E2E9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F8828-5579-4CB8-922E-DD29863ADB1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04CD1-119E-4026-B41F-2961F246107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FEC31-3D3F-42D3-82FD-2257106990E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3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454C3869-F81B-48DD-AD47-2C8079E14A1D}" type="slidenum">
              <a:rPr lang="en-US"/>
              <a:pPr/>
              <a:t>‹N›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8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.png"/><Relationship Id="rId7" Type="http://schemas.openxmlformats.org/officeDocument/2006/relationships/image" Target="../media/image8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.png"/><Relationship Id="rId7" Type="http://schemas.openxmlformats.org/officeDocument/2006/relationships/image" Target="../media/image9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5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4.gif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2.png"/><Relationship Id="rId5" Type="http://schemas.openxmlformats.org/officeDocument/2006/relationships/image" Target="../media/image101.jpeg"/><Relationship Id="rId15" Type="http://schemas.openxmlformats.org/officeDocument/2006/relationships/image" Target="../media/image1.png"/><Relationship Id="rId10" Type="http://schemas.openxmlformats.org/officeDocument/2006/relationships/image" Target="../media/image105.png"/><Relationship Id="rId4" Type="http://schemas.openxmlformats.org/officeDocument/2006/relationships/image" Target="../media/image100.jpeg"/><Relationship Id="rId9" Type="http://schemas.openxmlformats.org/officeDocument/2006/relationships/image" Target="../media/image104.jp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01600"/>
            <a:ext cx="8640763" cy="672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endParaRPr lang="en-US" sz="8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14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99"/>
                </a:solidFill>
                <a:latin typeface="Century Gothic" pitchFamily="34" charset="0"/>
              </a:rPr>
              <a:t>E-AGRI Work Package 3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99"/>
                </a:solidFill>
                <a:latin typeface="Century Gothic" pitchFamily="34" charset="0"/>
              </a:rPr>
              <a:t>BioMA multi-model monitoring</a:t>
            </a:r>
          </a:p>
          <a:p>
            <a:pPr algn="ctr">
              <a:spcBef>
                <a:spcPct val="50000"/>
              </a:spcBef>
            </a:pPr>
            <a:endParaRPr lang="en-GB" sz="16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1600" dirty="0" smtClean="0">
                <a:solidFill>
                  <a:srgbClr val="000099"/>
                </a:solidFill>
                <a:latin typeface="Century Gothic" pitchFamily="34" charset="0"/>
              </a:rPr>
              <a:t>Roberto</a:t>
            </a:r>
            <a:r>
              <a:rPr lang="en-GB" sz="1600" dirty="0" smtClean="0">
                <a:latin typeface="Century Gothic" pitchFamily="34" charset="0"/>
              </a:rPr>
              <a:t> 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Confalonieri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1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Simone Bregaglio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1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Caterina Francone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1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Valentina Pagani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1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Giovanni Cappelli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1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Tommaso Stella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1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</a:t>
            </a:r>
            <a:r>
              <a:rPr lang="en-GB" sz="1600" dirty="0" err="1">
                <a:solidFill>
                  <a:srgbClr val="000099"/>
                </a:solidFill>
                <a:latin typeface="Century Gothic" pitchFamily="34" charset="0"/>
              </a:rPr>
              <a:t>Nicolò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 Frasso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1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Marco Acutis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1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Wang Zhiming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2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Li Bingbai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2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</a:t>
            </a:r>
            <a:r>
              <a:rPr lang="en-GB" sz="1600" dirty="0" err="1">
                <a:solidFill>
                  <a:srgbClr val="000099"/>
                </a:solidFill>
                <a:latin typeface="Century Gothic" pitchFamily="34" charset="0"/>
              </a:rPr>
              <a:t>Qiu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 Lin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2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Fabien Ramos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3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Stefan Niemeyer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3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</a:t>
            </a:r>
            <a:r>
              <a:rPr lang="en-GB" sz="1600" dirty="0" err="1">
                <a:solidFill>
                  <a:srgbClr val="000099"/>
                </a:solidFill>
                <a:latin typeface="Century Gothic" pitchFamily="34" charset="0"/>
              </a:rPr>
              <a:t>Riad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 Balaghi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4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Hassan Ouabbou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4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Tarik El Hairech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4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Sliman Elhani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4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Rachid Hadria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4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Saadia Lhaloui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4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, </a:t>
            </a:r>
            <a:r>
              <a:rPr lang="en-GB" sz="1600" dirty="0" smtClean="0">
                <a:solidFill>
                  <a:srgbClr val="000099"/>
                </a:solidFill>
                <a:latin typeface="Century Gothic" pitchFamily="34" charset="0"/>
              </a:rPr>
              <a:t>Samira Ismaili</a:t>
            </a:r>
            <a:r>
              <a:rPr lang="en-GB" sz="1600" baseline="30000" dirty="0" smtClean="0">
                <a:solidFill>
                  <a:srgbClr val="000099"/>
                </a:solidFill>
                <a:latin typeface="Century Gothic" pitchFamily="34" charset="0"/>
              </a:rPr>
              <a:t>4</a:t>
            </a:r>
            <a:r>
              <a:rPr lang="en-GB" sz="1600" dirty="0" smtClean="0">
                <a:solidFill>
                  <a:srgbClr val="000099"/>
                </a:solidFill>
                <a:latin typeface="Century Gothic" pitchFamily="34" charset="0"/>
              </a:rPr>
              <a:t>, Tarik 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Benabdelouahab</a:t>
            </a: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4</a:t>
            </a:r>
          </a:p>
          <a:p>
            <a:pPr algn="ctr">
              <a:spcBef>
                <a:spcPct val="50000"/>
              </a:spcBef>
            </a:pPr>
            <a:endParaRPr lang="en-GB" sz="1600" dirty="0">
              <a:solidFill>
                <a:srgbClr val="000099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1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 University of Milan, Department of Plant Production, CASSANDRA modelling team</a:t>
            </a:r>
          </a:p>
          <a:p>
            <a:pPr algn="ctr">
              <a:spcBef>
                <a:spcPts val="0"/>
              </a:spcBef>
            </a:pP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2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 Jiangsu Academy of Agricultural Sciences</a:t>
            </a:r>
          </a:p>
          <a:p>
            <a:pPr algn="ctr">
              <a:spcBef>
                <a:spcPts val="0"/>
              </a:spcBef>
            </a:pP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3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 European Commission Joint Research Centre, IES, AGRI4CAST</a:t>
            </a:r>
          </a:p>
          <a:p>
            <a:pPr algn="ctr">
              <a:spcBef>
                <a:spcPts val="0"/>
              </a:spcBef>
            </a:pPr>
            <a:r>
              <a:rPr lang="en-GB" sz="1600" baseline="30000" dirty="0">
                <a:solidFill>
                  <a:srgbClr val="000099"/>
                </a:solidFill>
                <a:latin typeface="Century Gothic" pitchFamily="34" charset="0"/>
              </a:rPr>
              <a:t>4</a:t>
            </a:r>
            <a:r>
              <a:rPr lang="en-GB" sz="1600" dirty="0">
                <a:solidFill>
                  <a:srgbClr val="000099"/>
                </a:solidFill>
                <a:latin typeface="Century Gothic" pitchFamily="34" charset="0"/>
              </a:rPr>
              <a:t> INRA Morocco</a:t>
            </a:r>
          </a:p>
          <a:p>
            <a:pPr algn="ctr">
              <a:spcBef>
                <a:spcPts val="0"/>
              </a:spcBef>
            </a:pPr>
            <a:endParaRPr lang="en-GB" sz="1600" dirty="0">
              <a:solidFill>
                <a:srgbClr val="000099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1600" u="sng" dirty="0" smtClean="0">
                <a:solidFill>
                  <a:srgbClr val="0000FF"/>
                </a:solidFill>
                <a:latin typeface="Century Gothic" pitchFamily="34" charset="0"/>
              </a:rPr>
              <a:t>roberto.confalonieri@unimi.it</a:t>
            </a:r>
            <a:endParaRPr lang="en-GB" sz="16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088"/>
            <a:ext cx="2664293" cy="74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1135777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32" y="231545"/>
            <a:ext cx="1060532" cy="74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9" descr="logo unim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" y="100775"/>
            <a:ext cx="871273" cy="867401"/>
          </a:xfrm>
          <a:prstGeom prst="rect">
            <a:avLst/>
          </a:prstGeom>
        </p:spPr>
      </p:pic>
      <p:pic>
        <p:nvPicPr>
          <p:cNvPr id="12" name="Picture 15" descr="FP7-gen-RGB-Transp2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6256" y="268892"/>
            <a:ext cx="936104" cy="699284"/>
          </a:xfrm>
          <a:prstGeom prst="rect">
            <a:avLst/>
          </a:prstGeom>
        </p:spPr>
      </p:pic>
      <p:pic>
        <p:nvPicPr>
          <p:cNvPr id="13" name="Picture 16" descr="Logo_E-AGRI_Definitief_4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0352" y="210472"/>
            <a:ext cx="1368152" cy="75770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8681"/>
            <a:ext cx="1034878" cy="78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65" y="179465"/>
            <a:ext cx="1107951" cy="78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293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3.1-deliverables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JAAS, INRA, UMIL</a:t>
            </a:r>
          </a:p>
          <a:p>
            <a:pPr>
              <a:spcBef>
                <a:spcPct val="50000"/>
              </a:spcBef>
            </a:pPr>
            <a:endParaRPr lang="en-GB" b="1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39049"/>
              </p:ext>
            </p:extLst>
          </p:nvPr>
        </p:nvGraphicFramePr>
        <p:xfrm>
          <a:off x="301754" y="1805776"/>
          <a:ext cx="856806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910"/>
                <a:gridCol w="3384376"/>
                <a:gridCol w="936104"/>
                <a:gridCol w="1008112"/>
                <a:gridCol w="1993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Deliverable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(Short)</a:t>
                      </a:r>
                      <a:r>
                        <a:rPr lang="en-US" sz="1600" b="0" baseline="0" noProof="0" dirty="0" smtClean="0"/>
                        <a:t> </a:t>
                      </a:r>
                      <a:r>
                        <a:rPr lang="en-US" sz="1600" b="0" noProof="0" dirty="0" smtClean="0"/>
                        <a:t>Title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Nature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Delivery</a:t>
                      </a:r>
                      <a:r>
                        <a:rPr lang="en-US" sz="1600" b="0" baseline="0" noProof="0" dirty="0" smtClean="0"/>
                        <a:t> date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Status</a:t>
                      </a:r>
                      <a:endParaRPr lang="en-US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D31.1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Data</a:t>
                      </a:r>
                      <a:r>
                        <a:rPr lang="en-US" sz="1600" b="0" baseline="0" noProof="0" dirty="0" smtClean="0"/>
                        <a:t> collection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6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Delivered</a:t>
                      </a:r>
                      <a:endParaRPr lang="en-US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D31.2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Experiments database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O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30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Delivered</a:t>
                      </a:r>
                      <a:endParaRPr lang="en-US" sz="1600" b="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539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4" descr="ob_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40708"/>
            <a:ext cx="3535662" cy="5000660"/>
          </a:xfrm>
          <a:prstGeom prst="rect">
            <a:avLst/>
          </a:prstGeom>
        </p:spPr>
      </p:pic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3.1-deliverables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JAAS, INRA, UMIL</a:t>
            </a:r>
          </a:p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  <a:latin typeface="Century Gothic" pitchFamily="34" charset="0"/>
              </a:rPr>
              <a:t>Rice – Jiangsu</a:t>
            </a:r>
            <a:br>
              <a:rPr lang="en-GB" b="1" dirty="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n-GB" b="1" dirty="0" smtClean="0">
                <a:solidFill>
                  <a:srgbClr val="000099"/>
                </a:solidFill>
                <a:latin typeface="Century Gothic" pitchFamily="34" charset="0"/>
              </a:rPr>
              <a:t>Experimental sites</a:t>
            </a:r>
            <a:endParaRPr lang="en-GB" b="1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82" name="TextBox 5"/>
          <p:cNvSpPr txBox="1"/>
          <p:nvPr/>
        </p:nvSpPr>
        <p:spPr>
          <a:xfrm>
            <a:off x="428596" y="574123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Distribution of sample sites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13688"/>
            <a:ext cx="5720531" cy="519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428082" y="6114782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3 years × 9 sites available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31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3.1-deliverables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JAAS, INRA, UMIL</a:t>
            </a:r>
          </a:p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  <a:latin typeface="Century Gothic" pitchFamily="34" charset="0"/>
              </a:rPr>
              <a:t>Wheat – Morocco</a:t>
            </a:r>
            <a:br>
              <a:rPr lang="en-GB" b="1" dirty="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n-GB" b="1" dirty="0" smtClean="0">
                <a:solidFill>
                  <a:srgbClr val="000099"/>
                </a:solidFill>
                <a:latin typeface="Century Gothic" pitchFamily="34" charset="0"/>
              </a:rPr>
              <a:t>Experimental data</a:t>
            </a:r>
          </a:p>
          <a:p>
            <a:pPr>
              <a:spcBef>
                <a:spcPct val="50000"/>
              </a:spcBef>
            </a:pPr>
            <a:endParaRPr lang="en-GB" b="1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068960"/>
            <a:ext cx="2699345" cy="21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156361" y="5598195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Distribution of sample sites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916832"/>
            <a:ext cx="5962650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179512" y="6084585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2 years × 3 sites available (potential-water limited)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20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3.2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/4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-description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JRC (INRA, JAAS)</a:t>
            </a:r>
          </a:p>
          <a:p>
            <a:pPr>
              <a:spcBef>
                <a:spcPct val="50000"/>
              </a:spcBef>
            </a:pPr>
            <a:endParaRPr lang="en-GB" b="1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717"/>
            <a:ext cx="91440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o 12"/>
          <p:cNvGrpSpPr/>
          <p:nvPr/>
        </p:nvGrpSpPr>
        <p:grpSpPr>
          <a:xfrm>
            <a:off x="0" y="1561331"/>
            <a:ext cx="9144000" cy="2371725"/>
            <a:chOff x="0" y="1561331"/>
            <a:chExt cx="9144000" cy="237172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61331"/>
              <a:ext cx="9144000" cy="237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ttangolo arrotondato 14"/>
            <p:cNvSpPr/>
            <p:nvPr/>
          </p:nvSpPr>
          <p:spPr bwMode="auto">
            <a:xfrm>
              <a:off x="2113405" y="2204864"/>
              <a:ext cx="2325600" cy="111600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16" name="Connettore 4 15"/>
          <p:cNvCxnSpPr/>
          <p:nvPr/>
        </p:nvCxnSpPr>
        <p:spPr bwMode="auto">
          <a:xfrm rot="16200000" flipV="1">
            <a:off x="676259" y="4003484"/>
            <a:ext cx="599549" cy="423184"/>
          </a:xfrm>
          <a:prstGeom prst="bentConnector3">
            <a:avLst>
              <a:gd name="adj1" fmla="val 2617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948488" y="4514850"/>
            <a:ext cx="2016125" cy="21605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003800" y="4514850"/>
            <a:ext cx="2016125" cy="21605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3.5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003800" y="4514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Rice, China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948488" y="45085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Wheat, Morocco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771775" y="5494338"/>
            <a:ext cx="6121400" cy="527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771775" y="556418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BioMA adaptation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771775" y="6115050"/>
            <a:ext cx="6121400" cy="5048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771775" y="61579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3399"/>
                </a:solidFill>
              </a:rPr>
              <a:t>BioMA piloting</a:t>
            </a: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5795963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5784850" y="5168900"/>
            <a:ext cx="630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8172450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7546975" y="5168900"/>
            <a:ext cx="612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36" name="Connettore 4 35"/>
          <p:cNvCxnSpPr/>
          <p:nvPr/>
        </p:nvCxnSpPr>
        <p:spPr bwMode="auto">
          <a:xfrm rot="10800000">
            <a:off x="758613" y="4389861"/>
            <a:ext cx="437890" cy="371780"/>
          </a:xfrm>
          <a:prstGeom prst="bentConnector3">
            <a:avLst>
              <a:gd name="adj1" fmla="val 98657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CasellaDiTesto 36"/>
          <p:cNvSpPr txBox="1"/>
          <p:nvPr/>
        </p:nvSpPr>
        <p:spPr>
          <a:xfrm>
            <a:off x="4588190" y="2088466"/>
            <a:ext cx="252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D32.1 – D34.1</a:t>
            </a:r>
            <a:endParaRPr lang="it-IT" sz="1600" b="1" dirty="0">
              <a:solidFill>
                <a:srgbClr val="008000"/>
              </a:solidFill>
            </a:endParaRPr>
          </a:p>
        </p:txBody>
      </p:sp>
      <p:grpSp>
        <p:nvGrpSpPr>
          <p:cNvPr id="38" name="Gruppo 37"/>
          <p:cNvGrpSpPr/>
          <p:nvPr/>
        </p:nvGrpSpPr>
        <p:grpSpPr>
          <a:xfrm>
            <a:off x="7596464" y="3903500"/>
            <a:ext cx="621310" cy="347018"/>
            <a:chOff x="3014586" y="3902672"/>
            <a:chExt cx="621310" cy="347018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3014586" y="3972691"/>
              <a:ext cx="621310" cy="27699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rgbClr val="FF0000"/>
                  </a:solidFill>
                </a:rPr>
                <a:t>MS2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Connettore 1 39"/>
            <p:cNvCxnSpPr/>
            <p:nvPr/>
          </p:nvCxnSpPr>
          <p:spPr bwMode="auto">
            <a:xfrm flipV="1">
              <a:off x="3321230" y="3902672"/>
              <a:ext cx="0" cy="7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Rettangolo 40"/>
            <p:cNvSpPr/>
            <p:nvPr/>
          </p:nvSpPr>
          <p:spPr bwMode="auto">
            <a:xfrm>
              <a:off x="3060816" y="3981568"/>
              <a:ext cx="521812" cy="25036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42" name="Rettangolo arrotondato 41"/>
          <p:cNvSpPr/>
          <p:nvPr/>
        </p:nvSpPr>
        <p:spPr bwMode="auto">
          <a:xfrm>
            <a:off x="2124426" y="2204864"/>
            <a:ext cx="2314579" cy="1080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3" name="Rettangolo arrotondato 42"/>
          <p:cNvSpPr/>
          <p:nvPr/>
        </p:nvSpPr>
        <p:spPr bwMode="auto">
          <a:xfrm>
            <a:off x="4397541" y="2667355"/>
            <a:ext cx="1051200" cy="1188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4" name="Rettangolo arrotondato 43"/>
          <p:cNvSpPr/>
          <p:nvPr/>
        </p:nvSpPr>
        <p:spPr bwMode="auto">
          <a:xfrm>
            <a:off x="5436096" y="3082815"/>
            <a:ext cx="414000" cy="1188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Rettangolo arrotondato 44"/>
          <p:cNvSpPr/>
          <p:nvPr/>
        </p:nvSpPr>
        <p:spPr bwMode="auto">
          <a:xfrm>
            <a:off x="5786474" y="3567789"/>
            <a:ext cx="576000" cy="1116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Rettangolo arrotondato 45"/>
          <p:cNvSpPr/>
          <p:nvPr/>
        </p:nvSpPr>
        <p:spPr bwMode="auto">
          <a:xfrm>
            <a:off x="5828034" y="2674800"/>
            <a:ext cx="576000" cy="1044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585412" y="2547040"/>
            <a:ext cx="252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D32.2 – D34.2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564582" y="2968488"/>
            <a:ext cx="1799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D32.3 </a:t>
            </a:r>
            <a:r>
              <a:rPr lang="it-IT" sz="1600" b="1" dirty="0" smtClean="0">
                <a:solidFill>
                  <a:srgbClr val="008000"/>
                </a:solidFill>
              </a:rPr>
              <a:t>– </a:t>
            </a:r>
            <a:r>
              <a:rPr lang="it-IT" sz="1600" b="1" dirty="0" smtClean="0">
                <a:solidFill>
                  <a:srgbClr val="008000"/>
                </a:solidFill>
              </a:rPr>
              <a:t>D34.3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4716016" y="342900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D32.4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50" name="Rettangolo arrotondato 49"/>
          <p:cNvSpPr/>
          <p:nvPr/>
        </p:nvSpPr>
        <p:spPr bwMode="auto">
          <a:xfrm>
            <a:off x="6358345" y="3082815"/>
            <a:ext cx="414000" cy="1188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Rettangolo arrotondato 50"/>
          <p:cNvSpPr/>
          <p:nvPr/>
        </p:nvSpPr>
        <p:spPr bwMode="auto">
          <a:xfrm>
            <a:off x="6718383" y="3570522"/>
            <a:ext cx="410400" cy="1188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Rettangolo arrotondato 51"/>
          <p:cNvSpPr/>
          <p:nvPr/>
        </p:nvSpPr>
        <p:spPr bwMode="auto">
          <a:xfrm>
            <a:off x="8205528" y="3576444"/>
            <a:ext cx="316026" cy="101992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3" name="Rettangolo arrotondato 52"/>
          <p:cNvSpPr/>
          <p:nvPr/>
        </p:nvSpPr>
        <p:spPr bwMode="auto">
          <a:xfrm>
            <a:off x="7802414" y="3082815"/>
            <a:ext cx="414000" cy="1188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42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384 L -0.04983 0.10826 C -0.0625 0.12422 -0.08264 0.14273 -0.1059 0.16123 C -0.13333 0.17951 -0.15417 0.19153 -0.17031 0.19824 L -0.24566 0.23294 " pathEditMode="relative" rAng="-66549141" ptsTypes="FffFF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10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5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25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35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7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3.2/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31205"/>
              </p:ext>
            </p:extLst>
          </p:nvPr>
        </p:nvGraphicFramePr>
        <p:xfrm>
          <a:off x="301754" y="1805776"/>
          <a:ext cx="8568060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910"/>
                <a:gridCol w="3384376"/>
                <a:gridCol w="936104"/>
                <a:gridCol w="1008112"/>
                <a:gridCol w="1993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Deliverable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(Short)</a:t>
                      </a:r>
                      <a:r>
                        <a:rPr lang="en-US" sz="1600" b="0" baseline="0" noProof="0" dirty="0" smtClean="0"/>
                        <a:t> </a:t>
                      </a:r>
                      <a:r>
                        <a:rPr lang="en-US" sz="1600" b="0" noProof="0" dirty="0" smtClean="0"/>
                        <a:t>Title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Nature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Delivery</a:t>
                      </a:r>
                      <a:r>
                        <a:rPr lang="en-US" sz="1600" b="0" baseline="0" noProof="0" dirty="0" smtClean="0"/>
                        <a:t> date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Status</a:t>
                      </a:r>
                      <a:endParaRPr lang="en-US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D32.1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Sensitivity</a:t>
                      </a:r>
                      <a:r>
                        <a:rPr lang="en-US" sz="1600" b="0" baseline="0" noProof="0" dirty="0" smtClean="0"/>
                        <a:t> analysis (rice)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12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Delivered</a:t>
                      </a:r>
                      <a:endParaRPr lang="en-US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D32.2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Parameterization (rice) database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O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30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Delivered</a:t>
                      </a:r>
                      <a:endParaRPr lang="en-US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D32.3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Evaluation (rice) field level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30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Delivered (final ver.)</a:t>
                      </a:r>
                      <a:endParaRPr lang="en-US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D32.4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Evaluation (rice)</a:t>
                      </a:r>
                      <a:r>
                        <a:rPr lang="en-US" sz="1600" b="0" baseline="0" noProof="0" dirty="0" smtClean="0"/>
                        <a:t> large area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30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/>
                        <a:t>Delivered (final ver.)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D34.1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Wheat var. classification and SA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6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Delivered</a:t>
                      </a:r>
                      <a:endParaRPr lang="en-US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D34.2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Parameterization (wheat) database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O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30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Delivered</a:t>
                      </a:r>
                      <a:endParaRPr lang="en-US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D34.3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Evaluation (wheat) field level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30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/>
                        <a:t>Delivered (final ver.)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D34.4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/>
                        <a:t>Evaluation (wheat)</a:t>
                      </a:r>
                      <a:r>
                        <a:rPr lang="en-US" sz="1600" b="0" baseline="0" noProof="0" dirty="0" smtClean="0"/>
                        <a:t> large area</a:t>
                      </a:r>
                      <a:endParaRPr lang="en-US" sz="16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30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Delivered</a:t>
                      </a:r>
                      <a:endParaRPr lang="en-US" sz="1600" b="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46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657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3.2-deliverables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JRC (JAAS)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Last year we presented results of the calibration/evaluation at field level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Main problems seemed to be due to the transplanting algorithm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0099"/>
                </a:solidFill>
                <a:latin typeface="Century Gothic" pitchFamily="34" charset="0"/>
              </a:rPr>
              <a:t>…especially for the high 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plant density in the seedbed for </a:t>
            </a:r>
            <a:r>
              <a:rPr lang="en-GB" sz="2000" dirty="0">
                <a:solidFill>
                  <a:srgbClr val="000099"/>
                </a:solidFill>
                <a:latin typeface="Century Gothic" pitchFamily="34" charset="0"/>
              </a:rPr>
              <a:t>the mechanical transplanting</a:t>
            </a: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“</a:t>
            </a:r>
            <a:r>
              <a:rPr lang="en-GB" sz="2000" i="1" dirty="0" smtClean="0">
                <a:solidFill>
                  <a:srgbClr val="000099"/>
                </a:solidFill>
                <a:latin typeface="Century Gothic" pitchFamily="34" charset="0"/>
              </a:rPr>
              <a:t>There’s </a:t>
            </a:r>
            <a:r>
              <a:rPr lang="en-GB" sz="2000" i="1" dirty="0">
                <a:solidFill>
                  <a:srgbClr val="000099"/>
                </a:solidFill>
                <a:latin typeface="Century Gothic" pitchFamily="34" charset="0"/>
              </a:rPr>
              <a:t>probably something to improve in the transplanting model (the same used by Oryza2000</a:t>
            </a:r>
            <a:r>
              <a:rPr lang="en-GB" sz="2000" i="1" dirty="0" smtClean="0">
                <a:solidFill>
                  <a:srgbClr val="000099"/>
                </a:solidFill>
                <a:latin typeface="Century Gothic" pitchFamily="34" charset="0"/>
              </a:rPr>
              <a:t>)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”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The 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point was that nobody 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tested 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the same (or similar) cultivars WITH and WITHOUT transplanting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In some cases, something involved 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with transplanting 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was likely introduced 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in parameter values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We 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developed a new transplanting algorithm, by improving that implemented in Oryza2000</a:t>
            </a: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77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48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3.2-deliverables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JRC (JAAS)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Plant density in the seedbed affects: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Initial LAI (in Oryza is defined by the user)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The extinction coefficient for solar radiation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SLA at emergence (increases for high values)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Mortality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The other processes (magnitude and duration of transplanting shock, dilution of LAI units during transplanting) are simulated like in the original version of the algorithm.</a:t>
            </a: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8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13" y="1700808"/>
            <a:ext cx="3667183" cy="319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3.2-deliverables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JRC (JAAS)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645572" cy="318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63" y="3573016"/>
            <a:ext cx="3653833" cy="318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442747" y="5077633"/>
            <a:ext cx="248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</a:rPr>
              <a:t>Calibration</a:t>
            </a:r>
          </a:p>
          <a:p>
            <a:endParaRPr lang="en-US" altLang="zh-CN" sz="2000" dirty="0">
              <a:solidFill>
                <a:srgbClr val="0000FF"/>
              </a:solidFill>
              <a:latin typeface="Century Gothic" pitchFamily="34" charset="0"/>
            </a:endParaRPr>
          </a:p>
          <a:p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</a:rPr>
              <a:t>Validation</a:t>
            </a:r>
            <a:endParaRPr lang="en-US" altLang="zh-CN" sz="2000" dirty="0" smtClean="0">
              <a:solidFill>
                <a:srgbClr val="0000FF"/>
              </a:solidFill>
              <a:latin typeface="Century Gothic" pitchFamily="34" charset="0"/>
            </a:endParaRPr>
          </a:p>
        </p:txBody>
      </p:sp>
      <p:cxnSp>
        <p:nvCxnSpPr>
          <p:cNvPr id="3" name="Connettore 2 2"/>
          <p:cNvCxnSpPr/>
          <p:nvPr/>
        </p:nvCxnSpPr>
        <p:spPr bwMode="auto">
          <a:xfrm flipV="1">
            <a:off x="1187624" y="4497939"/>
            <a:ext cx="0" cy="5152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2 12"/>
          <p:cNvCxnSpPr/>
          <p:nvPr/>
        </p:nvCxnSpPr>
        <p:spPr bwMode="auto">
          <a:xfrm flipV="1">
            <a:off x="1930290" y="4755557"/>
            <a:ext cx="2353678" cy="10875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/>
          <p:cNvCxnSpPr/>
          <p:nvPr/>
        </p:nvCxnSpPr>
        <p:spPr bwMode="auto">
          <a:xfrm flipV="1">
            <a:off x="1979712" y="5619654"/>
            <a:ext cx="3209390" cy="2576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5"/>
          <p:cNvSpPr txBox="1"/>
          <p:nvPr/>
        </p:nvSpPr>
        <p:spPr>
          <a:xfrm>
            <a:off x="1851141" y="3298525"/>
            <a:ext cx="177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8000"/>
                </a:solidFill>
              </a:rPr>
              <a:t>RRMSE = 21.6%</a:t>
            </a:r>
            <a:endParaRPr lang="zh-CN" altLang="en-US" sz="1600" dirty="0">
              <a:solidFill>
                <a:srgbClr val="008000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6444208" y="2788878"/>
            <a:ext cx="177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8000"/>
                </a:solidFill>
              </a:rPr>
              <a:t>RRMSE = 19.7%</a:t>
            </a:r>
            <a:endParaRPr lang="zh-CN" altLang="en-US" sz="1600" dirty="0">
              <a:solidFill>
                <a:srgbClr val="008000"/>
              </a:solidFill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7078087" y="5707995"/>
            <a:ext cx="177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8000"/>
                </a:solidFill>
              </a:rPr>
              <a:t>RRMSE = 19.5%</a:t>
            </a:r>
            <a:endParaRPr lang="zh-CN" alt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97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3.2-deliverables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JRC (JAAS)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4" y="1196752"/>
            <a:ext cx="3653833" cy="318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82627"/>
            <a:ext cx="3649382" cy="318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63" y="3559285"/>
            <a:ext cx="3653833" cy="318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442747" y="5077633"/>
            <a:ext cx="248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</a:rPr>
              <a:t>Calibration</a:t>
            </a:r>
          </a:p>
          <a:p>
            <a:endParaRPr lang="en-US" altLang="zh-CN" sz="2000" dirty="0">
              <a:solidFill>
                <a:srgbClr val="0000FF"/>
              </a:solidFill>
              <a:latin typeface="Century Gothic" pitchFamily="34" charset="0"/>
            </a:endParaRPr>
          </a:p>
          <a:p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</a:rPr>
              <a:t>Validation</a:t>
            </a:r>
            <a:endParaRPr lang="en-US" altLang="zh-CN" sz="2000" dirty="0" smtClean="0">
              <a:solidFill>
                <a:srgbClr val="0000FF"/>
              </a:solidFill>
              <a:latin typeface="Century Gothic" pitchFamily="34" charset="0"/>
            </a:endParaRPr>
          </a:p>
        </p:txBody>
      </p:sp>
      <p:cxnSp>
        <p:nvCxnSpPr>
          <p:cNvPr id="11" name="Connettore 2 10"/>
          <p:cNvCxnSpPr/>
          <p:nvPr/>
        </p:nvCxnSpPr>
        <p:spPr bwMode="auto">
          <a:xfrm flipV="1">
            <a:off x="1187624" y="4497939"/>
            <a:ext cx="0" cy="5152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2 11"/>
          <p:cNvCxnSpPr/>
          <p:nvPr/>
        </p:nvCxnSpPr>
        <p:spPr bwMode="auto">
          <a:xfrm flipV="1">
            <a:off x="1930290" y="4755557"/>
            <a:ext cx="2353678" cy="10875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2 12"/>
          <p:cNvCxnSpPr/>
          <p:nvPr/>
        </p:nvCxnSpPr>
        <p:spPr bwMode="auto">
          <a:xfrm flipV="1">
            <a:off x="1979712" y="5619654"/>
            <a:ext cx="3209390" cy="2576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5"/>
          <p:cNvSpPr txBox="1"/>
          <p:nvPr/>
        </p:nvSpPr>
        <p:spPr>
          <a:xfrm>
            <a:off x="1834708" y="3299907"/>
            <a:ext cx="177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8000"/>
                </a:solidFill>
              </a:rPr>
              <a:t>RRMSE = 18.0%</a:t>
            </a:r>
            <a:endParaRPr lang="zh-CN" altLang="en-US" sz="1600" dirty="0">
              <a:solidFill>
                <a:srgbClr val="008000"/>
              </a:solidFill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7113048" y="2460034"/>
            <a:ext cx="177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8000"/>
                </a:solidFill>
              </a:rPr>
              <a:t>RRMSE = 17.5%</a:t>
            </a:r>
            <a:endParaRPr lang="zh-CN" altLang="en-US" sz="1600" dirty="0">
              <a:solidFill>
                <a:srgbClr val="008000"/>
              </a:solidFill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7179669" y="5748463"/>
            <a:ext cx="177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8000"/>
                </a:solidFill>
              </a:rPr>
              <a:t>RRMSE = 16.3%</a:t>
            </a:r>
            <a:endParaRPr lang="zh-CN" alt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50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JRC (INRA)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Calibration and evaluation of WOFOST and CropSyst at field level: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Soft wheat (high/low potential) and durum wheat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Potential and water limiting conditions</a:t>
            </a: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33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WP3: scientific issues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Large area simulations targeting crop monitoring and yield forecasting are affected by many sources of uncertainty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Inputs reliability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Management practices (e.g., sowing dates)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Model suitability (are key processes formalized? How?)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Parameterization/calibration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Aggregation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This is why simulation results are usually post-processed (e.g., multiple regressions against historical time series of yield data)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E-AGRI WP3 faced some of these issues</a:t>
            </a:r>
            <a:endParaRPr lang="en-GB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41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JRC (INRA)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" y="1113859"/>
            <a:ext cx="6202913" cy="187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50" y="3021607"/>
            <a:ext cx="6422998" cy="184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90531"/>
            <a:ext cx="6422998" cy="19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156361" y="5598195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</a:rPr>
              <a:t>Potential conditions</a:t>
            </a:r>
            <a:endParaRPr lang="zh-CN" altLang="en-US" sz="2000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96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JRC (INRA)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" y="1071015"/>
            <a:ext cx="6168163" cy="191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168163" cy="178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07906"/>
            <a:ext cx="6168163" cy="190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156361" y="5598195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</a:rPr>
              <a:t>WL conditions</a:t>
            </a:r>
            <a:endParaRPr lang="zh-CN" altLang="en-US" sz="2000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0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JRC (INRA)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541837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87" y="2896022"/>
            <a:ext cx="4541837" cy="2189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59" y="4581351"/>
            <a:ext cx="4541837" cy="2232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5" name="TextBox 5"/>
          <p:cNvSpPr txBox="1"/>
          <p:nvPr/>
        </p:nvSpPr>
        <p:spPr>
          <a:xfrm>
            <a:off x="6444208" y="3419692"/>
            <a:ext cx="160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</a:rPr>
              <a:t>20-40 cm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5158250" y="1887526"/>
            <a:ext cx="160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</a:rPr>
              <a:t>0-20 cm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3240631" y="5297253"/>
            <a:ext cx="160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</a:rPr>
              <a:t>40-60 cm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246835" y="5713779"/>
            <a:ext cx="248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</a:rPr>
              <a:t>Soil water content</a:t>
            </a:r>
          </a:p>
        </p:txBody>
      </p:sp>
    </p:spTree>
    <p:extLst>
      <p:ext uri="{BB962C8B-B14F-4D97-AF65-F5344CB8AC3E}">
        <p14:creationId xmlns:p14="http://schemas.microsoft.com/office/powerpoint/2010/main" val="235636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3.2/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-ISI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papers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UMIL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b="1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48" y="5629748"/>
            <a:ext cx="4369668" cy="9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" y="1694698"/>
            <a:ext cx="9001000" cy="34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7108868" y="6253900"/>
            <a:ext cx="936104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63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3.2/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-ISI papers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1" y="1671414"/>
            <a:ext cx="88106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05264"/>
            <a:ext cx="43243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e 10"/>
          <p:cNvSpPr/>
          <p:nvPr/>
        </p:nvSpPr>
        <p:spPr bwMode="auto">
          <a:xfrm>
            <a:off x="7668344" y="6079441"/>
            <a:ext cx="936104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96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3.2/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-ISI papers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UMIL</a:t>
            </a: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1628800"/>
            <a:ext cx="9072709" cy="390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74" y="4879801"/>
            <a:ext cx="45624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e 10"/>
          <p:cNvSpPr/>
          <p:nvPr/>
        </p:nvSpPr>
        <p:spPr bwMode="auto">
          <a:xfrm>
            <a:off x="8100392" y="6494901"/>
            <a:ext cx="936104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5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631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3.2/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-ISI papers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UMIL, INRA,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900" dirty="0">
                <a:solidFill>
                  <a:srgbClr val="000099"/>
                </a:solidFill>
                <a:latin typeface="Century Gothic" pitchFamily="34" charset="0"/>
              </a:rPr>
              <a:t>Stella, </a:t>
            </a: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T., Frasso</a:t>
            </a:r>
            <a:r>
              <a:rPr lang="en-GB" sz="1900" dirty="0">
                <a:solidFill>
                  <a:srgbClr val="000099"/>
                </a:solidFill>
                <a:latin typeface="Century Gothic" pitchFamily="34" charset="0"/>
              </a:rPr>
              <a:t>, N., Negrini, G., </a:t>
            </a: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Bregaglio</a:t>
            </a:r>
            <a:r>
              <a:rPr lang="en-GB" sz="1900" dirty="0">
                <a:solidFill>
                  <a:srgbClr val="000099"/>
                </a:solidFill>
                <a:latin typeface="Century Gothic" pitchFamily="34" charset="0"/>
              </a:rPr>
              <a:t>, S., Cappelli, G., Acutis, M., Confalonieri, R., </a:t>
            </a: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2014. </a:t>
            </a:r>
            <a:r>
              <a:rPr lang="en-GB" sz="1900" dirty="0">
                <a:solidFill>
                  <a:srgbClr val="000099"/>
                </a:solidFill>
                <a:latin typeface="Century Gothic" pitchFamily="34" charset="0"/>
              </a:rPr>
              <a:t>A new generation of SUCROS-type </a:t>
            </a: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models.</a:t>
            </a:r>
            <a:b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Environmental Modelling &amp; Software, </a:t>
            </a:r>
            <a:r>
              <a:rPr lang="en-GB" sz="1900" b="1" dirty="0" smtClean="0">
                <a:solidFill>
                  <a:srgbClr val="000099"/>
                </a:solidFill>
                <a:latin typeface="Century Gothic" pitchFamily="34" charset="0"/>
              </a:rPr>
              <a:t>RE-submitted</a:t>
            </a: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 after revision.</a:t>
            </a:r>
            <a:endParaRPr lang="en-GB" sz="19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Bregaglio, S., Frasso, N., Pagani, V., Stella, T., Francone, C., Cappelli, G., Acutis, M., Balaghi, R., Ouabbou, H., Confalonieri, R., 2014. Setting up a multi-model crop yield forecasting system in Morocco: field-level  calibration and large-area simulation of wheat growth under severe water-limiting conditions.</a:t>
            </a:r>
            <a:b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Agronomy for Sustainable Development, </a:t>
            </a:r>
            <a:r>
              <a:rPr lang="en-GB" sz="1900" b="1" dirty="0" smtClean="0">
                <a:solidFill>
                  <a:srgbClr val="000099"/>
                </a:solidFill>
                <a:latin typeface="Century Gothic" pitchFamily="34" charset="0"/>
              </a:rPr>
              <a:t>major revision</a:t>
            </a: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 received, to be RE-submitted before 15 February.</a:t>
            </a:r>
            <a:endParaRPr lang="en-GB" sz="19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Pagani, V., Bregaglio, S., Francone, C., </a:t>
            </a:r>
            <a:r>
              <a:rPr lang="en-GB" sz="1900" dirty="0" err="1" smtClean="0">
                <a:solidFill>
                  <a:srgbClr val="000099"/>
                </a:solidFill>
                <a:latin typeface="Century Gothic" pitchFamily="34" charset="0"/>
              </a:rPr>
              <a:t>Zhiming</a:t>
            </a: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, W., Confalonieri, R., 2014. Evaluation of WARM for rice growth and development under different sowing conditions in Jiangsu (China).</a:t>
            </a:r>
            <a:b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European Journal of Agronomy, </a:t>
            </a: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to be </a:t>
            </a:r>
            <a:r>
              <a:rPr lang="en-GB" sz="1900" b="1" dirty="0" smtClean="0">
                <a:solidFill>
                  <a:srgbClr val="000099"/>
                </a:solidFill>
                <a:latin typeface="Century Gothic" pitchFamily="34" charset="0"/>
              </a:rPr>
              <a:t>submitted before the end of January</a:t>
            </a:r>
            <a:r>
              <a:rPr lang="en-GB" sz="1900" dirty="0" smtClean="0">
                <a:solidFill>
                  <a:srgbClr val="000099"/>
                </a:solidFill>
                <a:latin typeface="Century Gothic" pitchFamily="34" charset="0"/>
              </a:rPr>
              <a:t>.</a:t>
            </a:r>
            <a:endParaRPr lang="en-GB" sz="19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60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-description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cxnSp>
        <p:nvCxnSpPr>
          <p:cNvPr id="8" name="Connettore 4 7"/>
          <p:cNvCxnSpPr/>
          <p:nvPr/>
        </p:nvCxnSpPr>
        <p:spPr bwMode="auto">
          <a:xfrm rot="16200000" flipV="1">
            <a:off x="620444" y="4080343"/>
            <a:ext cx="720000" cy="432000"/>
          </a:xfrm>
          <a:prstGeom prst="bentConnector3">
            <a:avLst>
              <a:gd name="adj1" fmla="val 842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717"/>
            <a:ext cx="91440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948488" y="4514850"/>
            <a:ext cx="2016125" cy="21605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3800" y="4514850"/>
            <a:ext cx="2016125" cy="21605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</a:rPr>
              <a:t>Task 3.5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003800" y="4514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Rice, China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948488" y="45085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Wheat, Morocco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771775" y="5494338"/>
            <a:ext cx="6121400" cy="527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771775" y="556418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BioMA adaptation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2771775" y="6115050"/>
            <a:ext cx="6121400" cy="5048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771775" y="61579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3399"/>
                </a:solidFill>
              </a:rPr>
              <a:t>BioMA piloting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5795963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5784850" y="5168900"/>
            <a:ext cx="630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8172450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7546975" y="5168900"/>
            <a:ext cx="612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9781"/>
            <a:ext cx="9144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Connettore 4 30"/>
          <p:cNvCxnSpPr/>
          <p:nvPr/>
        </p:nvCxnSpPr>
        <p:spPr bwMode="auto">
          <a:xfrm rot="10800000">
            <a:off x="758613" y="4507242"/>
            <a:ext cx="437890" cy="371780"/>
          </a:xfrm>
          <a:prstGeom prst="bentConnector3">
            <a:avLst>
              <a:gd name="adj1" fmla="val 98657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uppo 31"/>
          <p:cNvGrpSpPr/>
          <p:nvPr/>
        </p:nvGrpSpPr>
        <p:grpSpPr>
          <a:xfrm>
            <a:off x="8509082" y="3905438"/>
            <a:ext cx="621310" cy="347018"/>
            <a:chOff x="3995936" y="4594150"/>
            <a:chExt cx="621310" cy="347018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3995936" y="4664169"/>
              <a:ext cx="621310" cy="27699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rgbClr val="FF0000"/>
                  </a:solidFill>
                </a:rPr>
                <a:t>MS3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Connettore 1 33"/>
            <p:cNvCxnSpPr/>
            <p:nvPr/>
          </p:nvCxnSpPr>
          <p:spPr bwMode="auto">
            <a:xfrm flipV="1">
              <a:off x="4563122" y="4594150"/>
              <a:ext cx="0" cy="7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Rettangolo 34"/>
            <p:cNvSpPr/>
            <p:nvPr/>
          </p:nvSpPr>
          <p:spPr bwMode="auto">
            <a:xfrm>
              <a:off x="4042166" y="4673046"/>
              <a:ext cx="521812" cy="25036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6" name="Rettangolo arrotondato 35"/>
          <p:cNvSpPr/>
          <p:nvPr/>
        </p:nvSpPr>
        <p:spPr bwMode="auto">
          <a:xfrm>
            <a:off x="6516837" y="2493135"/>
            <a:ext cx="2559430" cy="1188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Rettangolo arrotondato 36"/>
          <p:cNvSpPr/>
          <p:nvPr/>
        </p:nvSpPr>
        <p:spPr bwMode="auto">
          <a:xfrm>
            <a:off x="6516837" y="2996952"/>
            <a:ext cx="2087611" cy="1188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Rettangolo arrotondato 37"/>
          <p:cNvSpPr/>
          <p:nvPr/>
        </p:nvSpPr>
        <p:spPr bwMode="auto">
          <a:xfrm>
            <a:off x="6981314" y="3501008"/>
            <a:ext cx="2087611" cy="1188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130855" y="2392484"/>
            <a:ext cx="3457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D33.1 – D35.1 – D33.4 – D35.4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812129" y="2879182"/>
            <a:ext cx="1656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D33.2 – D35.2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270308" y="3389364"/>
            <a:ext cx="1656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D33.3 – D35.3</a:t>
            </a:r>
            <a:endParaRPr lang="it-IT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25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384 L -0.04983 0.10826 C -0.0625 0.12422 -0.08264 0.14273 -0.1059 0.16123 C -0.13333 0.17951 -0.15417 0.19153 -0.17031 0.19824 L -0.24566 0.23294 " pathEditMode="relative" rAng="-66549141" ptsTypes="FffFF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10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5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25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35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6" grpId="1" animBg="1"/>
      <p:bldP spid="37" grpId="1" animBg="1"/>
      <p:bldP spid="38" grpId="1" animBg="1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21487"/>
              </p:ext>
            </p:extLst>
          </p:nvPr>
        </p:nvGraphicFramePr>
        <p:xfrm>
          <a:off x="301754" y="1805776"/>
          <a:ext cx="8568060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910"/>
                <a:gridCol w="3456384"/>
                <a:gridCol w="864096"/>
                <a:gridCol w="1008112"/>
                <a:gridCol w="1993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Deliverable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(Short)</a:t>
                      </a:r>
                      <a:r>
                        <a:rPr lang="en-US" sz="1600" b="0" baseline="0" noProof="0" dirty="0" smtClean="0"/>
                        <a:t> </a:t>
                      </a:r>
                      <a:r>
                        <a:rPr lang="en-US" sz="1600" b="0" noProof="0" dirty="0" smtClean="0"/>
                        <a:t>Title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Nature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Delivery</a:t>
                      </a:r>
                      <a:r>
                        <a:rPr lang="en-US" sz="1600" b="0" baseline="0" noProof="0" dirty="0" smtClean="0"/>
                        <a:t> date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Status</a:t>
                      </a:r>
                      <a:endParaRPr lang="en-US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D33.1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BioMA platform assessment </a:t>
                      </a:r>
                      <a:r>
                        <a:rPr lang="en-US" sz="1600" b="0" baseline="0" noProof="0" dirty="0" smtClean="0"/>
                        <a:t>(</a:t>
                      </a:r>
                      <a:r>
                        <a:rPr lang="en-US" sz="1600" b="0" baseline="0" noProof="0" dirty="0" smtClean="0"/>
                        <a:t>rice)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33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Delivered</a:t>
                      </a:r>
                      <a:endParaRPr lang="en-US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D33.2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Multi-model monitoring (</a:t>
                      </a:r>
                      <a:r>
                        <a:rPr lang="en-US" sz="1600" b="0" noProof="0" dirty="0" smtClean="0"/>
                        <a:t>rice</a:t>
                      </a:r>
                      <a:r>
                        <a:rPr lang="en-US" sz="1600" b="0" noProof="0" dirty="0" smtClean="0"/>
                        <a:t>)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36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rgbClr val="FF0000"/>
                          </a:solidFill>
                        </a:rPr>
                        <a:t>Delivered</a:t>
                      </a:r>
                      <a:endParaRPr lang="en-US" sz="16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D33.3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RS integration (</a:t>
                      </a:r>
                      <a:r>
                        <a:rPr lang="en-US" sz="1600" b="0" noProof="0" dirty="0" smtClean="0"/>
                        <a:t>rice</a:t>
                      </a:r>
                      <a:r>
                        <a:rPr lang="en-US" sz="1600" b="0" noProof="0" dirty="0" smtClean="0"/>
                        <a:t>)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36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rgbClr val="FF0000"/>
                          </a:solidFill>
                        </a:rPr>
                        <a:t>Delivered</a:t>
                      </a:r>
                      <a:endParaRPr lang="en-US" sz="16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D33.4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BioMA guide (rice)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O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36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rgbClr val="FF0000"/>
                          </a:solidFill>
                        </a:rPr>
                        <a:t>Delivered</a:t>
                      </a:r>
                      <a:endParaRPr lang="en-US" sz="1600" b="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D35.1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BioMA platform assessment </a:t>
                      </a:r>
                      <a:r>
                        <a:rPr lang="en-US" sz="1600" b="0" baseline="0" noProof="0" dirty="0" smtClean="0"/>
                        <a:t>(wheat)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36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rgbClr val="FF0000"/>
                          </a:solidFill>
                        </a:rPr>
                        <a:t>Delivered</a:t>
                      </a:r>
                      <a:endParaRPr lang="en-US" sz="16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D35.2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Multi-model monitoring (</a:t>
                      </a:r>
                      <a:r>
                        <a:rPr lang="en-US" sz="1600" b="0" noProof="0" dirty="0" smtClean="0"/>
                        <a:t>wheat</a:t>
                      </a:r>
                      <a:r>
                        <a:rPr lang="en-US" sz="1600" b="0" noProof="0" dirty="0" smtClean="0"/>
                        <a:t>)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36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rgbClr val="FF0000"/>
                          </a:solidFill>
                        </a:rPr>
                        <a:t>Delivered</a:t>
                      </a:r>
                      <a:endParaRPr lang="en-US" sz="16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D35.3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RS integration (wheat)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R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36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rgbClr val="FF0000"/>
                          </a:solidFill>
                        </a:rPr>
                        <a:t>Delivered</a:t>
                      </a:r>
                      <a:endParaRPr lang="en-US" sz="1600" b="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D35.4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/>
                        <a:t>BioMA</a:t>
                      </a:r>
                      <a:r>
                        <a:rPr lang="en-US" sz="1600" b="0" baseline="0" noProof="0" dirty="0" smtClean="0"/>
                        <a:t> guide (wheat)</a:t>
                      </a:r>
                      <a:endParaRPr lang="en-US" sz="16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O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36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rgbClr val="FF0000"/>
                          </a:solidFill>
                        </a:rPr>
                        <a:t>Delivered</a:t>
                      </a:r>
                      <a:endParaRPr lang="en-US" sz="16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988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Production levels considered: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potential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water limited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disease limited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abiotic factor-limited</a:t>
            </a: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51520" y="156898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D33.1 BioMA for rice (Jiangsu)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D35.1 BioMA for wheat (Morocco)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60569"/>
            <a:ext cx="6696743" cy="525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58" y="1700808"/>
            <a:ext cx="641503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81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WP3: scientific issues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Large area simulations targeting crop monitoring and yield forecasting are affected by many sources of uncertainty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Inputs reliability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Management practices (e.g., sowing dates)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Model suitability (are key processes formalized? How?)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Parameterization/calibration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Aggregation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[indirect] Integration of remote sensing data [D33.3, D35.3]: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		</a:t>
            </a:r>
            <a:r>
              <a:rPr lang="en-GB" sz="2000" dirty="0" err="1" smtClean="0">
                <a:solidFill>
                  <a:srgbClr val="C00000"/>
                </a:solidFill>
                <a:latin typeface="Century Gothic" pitchFamily="34" charset="0"/>
              </a:rPr>
              <a:t>LAI</a:t>
            </a:r>
            <a:r>
              <a:rPr lang="en-GB" sz="2000" baseline="-25000" dirty="0" err="1" smtClean="0">
                <a:solidFill>
                  <a:srgbClr val="C00000"/>
                </a:solidFill>
                <a:latin typeface="Century Gothic" pitchFamily="34" charset="0"/>
              </a:rPr>
              <a:t>max</a:t>
            </a: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 (~heading) from NDVI</a:t>
            </a:r>
            <a:endParaRPr lang="en-GB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72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4" y="2220242"/>
            <a:ext cx="8748464" cy="44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327666" y="1556792"/>
            <a:ext cx="366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D33.2 Multi-model - rice</a:t>
            </a:r>
          </a:p>
        </p:txBody>
      </p:sp>
    </p:spTree>
    <p:extLst>
      <p:ext uri="{BB962C8B-B14F-4D97-AF65-F5344CB8AC3E}">
        <p14:creationId xmlns:p14="http://schemas.microsoft.com/office/powerpoint/2010/main" val="1229262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0" y="2485628"/>
            <a:ext cx="8811872" cy="38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327666" y="1556792"/>
            <a:ext cx="366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D33.2 Results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Whole series</a:t>
            </a:r>
          </a:p>
        </p:txBody>
      </p:sp>
    </p:spTree>
    <p:extLst>
      <p:ext uri="{BB962C8B-B14F-4D97-AF65-F5344CB8AC3E}">
        <p14:creationId xmlns:p14="http://schemas.microsoft.com/office/powerpoint/2010/main" val="1956851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" y="1628800"/>
            <a:ext cx="66484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70931"/>
            <a:ext cx="67151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90" y="3335610"/>
            <a:ext cx="67151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4860032" y="1700808"/>
            <a:ext cx="403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Whole series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Maturity decade</a:t>
            </a:r>
            <a:endParaRPr lang="en-US" altLang="zh-CN" sz="2000" b="1" dirty="0" smtClean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41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5043"/>
            <a:ext cx="66865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84" y="2342356"/>
            <a:ext cx="6667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71" y="3307035"/>
            <a:ext cx="68294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4860032" y="1700808"/>
            <a:ext cx="403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Whole series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4 decades before maturity</a:t>
            </a:r>
            <a:endParaRPr lang="en-US" altLang="zh-CN" sz="2000" b="1" dirty="0" smtClean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5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74" y="1580460"/>
            <a:ext cx="7052840" cy="51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45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6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Varieties (and agro-management practices) more similar to the current ones?</a:t>
            </a:r>
            <a:endParaRPr lang="en-GB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132856"/>
            <a:ext cx="84201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327666" y="1412776"/>
            <a:ext cx="366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D33.2 Results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Second part of the series</a:t>
            </a:r>
          </a:p>
        </p:txBody>
      </p:sp>
      <p:sp>
        <p:nvSpPr>
          <p:cNvPr id="2" name="Ovale 1"/>
          <p:cNvSpPr/>
          <p:nvPr/>
        </p:nvSpPr>
        <p:spPr bwMode="auto">
          <a:xfrm>
            <a:off x="7452320" y="2924944"/>
            <a:ext cx="936104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5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8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40" y="1674474"/>
            <a:ext cx="6419056" cy="506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35496" y="1268760"/>
            <a:ext cx="4033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D35.2 Multi-model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Durum wheat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Soft wheat</a:t>
            </a:r>
          </a:p>
        </p:txBody>
      </p:sp>
    </p:spTree>
    <p:extLst>
      <p:ext uri="{BB962C8B-B14F-4D97-AF65-F5344CB8AC3E}">
        <p14:creationId xmlns:p14="http://schemas.microsoft.com/office/powerpoint/2010/main" val="198923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94855" y="2459352"/>
            <a:ext cx="8382000" cy="3777960"/>
            <a:chOff x="394855" y="1997571"/>
            <a:chExt cx="8382000" cy="377796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1997571"/>
              <a:ext cx="8343900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55" y="4251531"/>
              <a:ext cx="8382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5"/>
          <p:cNvSpPr txBox="1"/>
          <p:nvPr/>
        </p:nvSpPr>
        <p:spPr>
          <a:xfrm>
            <a:off x="180404" y="1372706"/>
            <a:ext cx="381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Maturity decade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Durum wheat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20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74776"/>
            <a:ext cx="9007479" cy="27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180404" y="1372706"/>
            <a:ext cx="381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Maturity decade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Durum wheat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Morocco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45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80404" y="1372706"/>
            <a:ext cx="381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Maturity decade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Durum wheat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Nord Ouest region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64904"/>
            <a:ext cx="8928993" cy="286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20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WP3: scientific issues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Large area simulations targeting crop monitoring and yield forecasting are affected by many sources of uncertainty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Inputs reliability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Management practices (e.g., sowing dates)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Model suitability (are key processes formalized? How?)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Parameterization/calibration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Aggregation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Use of sowing dates derived from RS data (rice) [D33.3]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Implementation of automatic sowing rules [D35.1]</a:t>
            </a:r>
            <a:endParaRPr lang="en-GB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17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80404" y="1372706"/>
            <a:ext cx="381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Maturity decade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Durum wheat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Centre Nord region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60500"/>
            <a:ext cx="8961847" cy="271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23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677244"/>
            <a:ext cx="83915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180404" y="1372706"/>
            <a:ext cx="381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3 decades before maturity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Durum wheat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45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04653"/>
            <a:ext cx="8382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180404" y="1372706"/>
            <a:ext cx="381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Maturity decade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Soft wheat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2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80404" y="1372706"/>
            <a:ext cx="381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Maturity decade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Soft wheat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Morocco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6" y="2595585"/>
            <a:ext cx="8928100" cy="277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984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80404" y="1372706"/>
            <a:ext cx="381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Maturity decade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Soft wheat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Sud region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4" y="2551049"/>
            <a:ext cx="8871454" cy="268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476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80404" y="1372706"/>
            <a:ext cx="381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Maturity decade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Soft wheat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Nord Ouest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6" y="2468687"/>
            <a:ext cx="8903632" cy="268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00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05236"/>
            <a:ext cx="8420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180404" y="1372706"/>
            <a:ext cx="381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3 decades before maturity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Soft wheat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2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000099"/>
                </a:solidFill>
                <a:latin typeface="Century Gothic" pitchFamily="34" charset="0"/>
              </a:rPr>
              <a:t>Conclusions on the multi-model approach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Different models led to the best performances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Regardless from the accuracy (similar) at field level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Under differen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t conditions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For different species (soft wheat, durum wheat, rice)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For forecasting events triggered in different moments during the crop cycle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The multi-model approach demonstrated better forecasting capability compared to those shown by single models for all combinations forecasting </a:t>
            </a:r>
            <a:r>
              <a:rPr lang="en-GB" sz="2000" dirty="0">
                <a:solidFill>
                  <a:srgbClr val="000099"/>
                </a:solidFill>
                <a:latin typeface="Century Gothic" pitchFamily="34" charset="0"/>
              </a:rPr>
              <a:t>moment 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× conditions explored</a:t>
            </a: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This conclusions partly disagree with one of the main AgMIP outcomes</a:t>
            </a: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45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657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Three main strategies for integrating RS data into crop models (</a:t>
            </a:r>
            <a:r>
              <a:rPr lang="en-GB" sz="2000" dirty="0" err="1" smtClean="0">
                <a:solidFill>
                  <a:srgbClr val="000099"/>
                </a:solidFill>
                <a:latin typeface="Century Gothic" pitchFamily="34" charset="0"/>
              </a:rPr>
              <a:t>Dorigo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 et al., 2007):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Recalibration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0099"/>
                </a:solidFill>
                <a:latin typeface="Century Gothic" pitchFamily="34" charset="0"/>
              </a:rPr>
              <a:t>D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angerous (</a:t>
            </a:r>
            <a:r>
              <a:rPr lang="en-GB" sz="2000" dirty="0" err="1" smtClean="0">
                <a:solidFill>
                  <a:srgbClr val="000099"/>
                </a:solidFill>
                <a:latin typeface="Century Gothic" pitchFamily="34" charset="0"/>
              </a:rPr>
              <a:t>i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) when exogenous data are uncertain and (ii) after calibrations performed using many field observations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Risk of loosing coherence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Forcing (continuous, often input or intermediate variables)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Updating (periodic, state variables, </a:t>
            </a:r>
            <a:r>
              <a:rPr lang="en-GB" sz="2000" b="1" dirty="0" smtClean="0">
                <a:solidFill>
                  <a:srgbClr val="000099"/>
                </a:solidFill>
                <a:latin typeface="Century Gothic" pitchFamily="34" charset="0"/>
              </a:rPr>
              <a:t>does not consider soil states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+ Reducing uncertainty in management data [only for rice; not in the DOW]</a:t>
            </a:r>
            <a:endParaRPr lang="en-GB" sz="2000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51520" y="164099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D33.3 RS integration, rice (Jiangsu)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D35.3 RS integration, wheat (Morocco)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34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14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14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CropSyst does not implement a dynamic partitioning of assimilates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Although we developed an approach to force it with exogenous LAI data, we preferred to avoid using CropSyst within D33.3 and D35.3 activities</a:t>
            </a: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19549"/>
            <a:ext cx="6775326" cy="32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agsys.cra-cin.it/tools/forcing/help/images/FormAbout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041517" cy="225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8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WP3: scientific issues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Large area simulations targeting crop monitoring and yield forecasting are affected by many sources of uncertainty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Inputs reliability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Management practices (e.g., sowing dates)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Model suitability (are key processes formalized? How?)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Parameterization/calibration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Aggregation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[key processes] Diseases [D33.1, D35.1]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[how formalized] Multi-model simulations [D33.2, D35.2]</a:t>
            </a:r>
            <a:endParaRPr lang="en-GB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18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51520" y="164099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D33.3 RS integration, rice (Jiangsu)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" y="2348880"/>
            <a:ext cx="9003851" cy="36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939478" y="4337394"/>
            <a:ext cx="918286" cy="69603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2052983" y="2348880"/>
            <a:ext cx="918286" cy="69603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08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6127973" cy="297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0" y="3507919"/>
            <a:ext cx="6155246" cy="3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destra 1"/>
          <p:cNvSpPr/>
          <p:nvPr/>
        </p:nvSpPr>
        <p:spPr bwMode="auto">
          <a:xfrm>
            <a:off x="2555776" y="4783297"/>
            <a:ext cx="936104" cy="48229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6228184" y="2505090"/>
            <a:ext cx="277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 err="1" smtClean="0">
                <a:solidFill>
                  <a:srgbClr val="C00000"/>
                </a:solidFill>
                <a:latin typeface="Century Gothic" pitchFamily="34" charset="0"/>
              </a:rPr>
              <a:t>NDVI</a:t>
            </a:r>
            <a:r>
              <a:rPr lang="en-US" altLang="zh-CN" sz="2000" b="1" baseline="-25000" dirty="0" err="1" smtClean="0">
                <a:solidFill>
                  <a:srgbClr val="C00000"/>
                </a:solidFill>
                <a:latin typeface="Century Gothic" pitchFamily="34" charset="0"/>
              </a:rPr>
              <a:t>max</a:t>
            </a:r>
            <a:r>
              <a:rPr lang="en-US" altLang="zh-CN" sz="2000" b="1" dirty="0" smtClean="0">
                <a:solidFill>
                  <a:srgbClr val="C00000"/>
                </a:solidFill>
                <a:latin typeface="Century Gothic" pitchFamily="34" charset="0"/>
              </a:rPr>
              <a:t> ~ 1 week before flowering</a:t>
            </a:r>
          </a:p>
        </p:txBody>
      </p:sp>
    </p:spTree>
    <p:extLst>
      <p:ext uri="{BB962C8B-B14F-4D97-AF65-F5344CB8AC3E}">
        <p14:creationId xmlns:p14="http://schemas.microsoft.com/office/powerpoint/2010/main" val="1214544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34" y="2587117"/>
            <a:ext cx="6644354" cy="325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2" name="Freccia a destra 1"/>
          <p:cNvSpPr/>
          <p:nvPr/>
        </p:nvSpPr>
        <p:spPr bwMode="auto">
          <a:xfrm>
            <a:off x="1115616" y="3737381"/>
            <a:ext cx="936104" cy="48229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5256076" y="2132856"/>
            <a:ext cx="277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 smtClean="0">
                <a:solidFill>
                  <a:srgbClr val="C00000"/>
                </a:solidFill>
                <a:latin typeface="Century Gothic" pitchFamily="34" charset="0"/>
              </a:rPr>
              <a:t>Sowing date</a:t>
            </a:r>
          </a:p>
        </p:txBody>
      </p:sp>
    </p:spTree>
    <p:extLst>
      <p:ext uri="{BB962C8B-B14F-4D97-AF65-F5344CB8AC3E}">
        <p14:creationId xmlns:p14="http://schemas.microsoft.com/office/powerpoint/2010/main" val="3599484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62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Forecasting events triggered in </a:t>
            </a:r>
            <a:r>
              <a:rPr lang="en-GB" sz="2000" b="1" dirty="0" smtClean="0">
                <a:solidFill>
                  <a:srgbClr val="C00000"/>
                </a:solidFill>
                <a:latin typeface="Century Gothic" pitchFamily="34" charset="0"/>
              </a:rPr>
              <a:t>5</a:t>
            </a: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 different moments during the crop cycle (each 20 days from DOY 240 [flowering] to DOY 320 [after maturity])</a:t>
            </a:r>
            <a:endParaRPr lang="en-GB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132856"/>
            <a:ext cx="7381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251520" y="162880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Simulation experiment design</a:t>
            </a:r>
          </a:p>
        </p:txBody>
      </p:sp>
    </p:spTree>
    <p:extLst>
      <p:ext uri="{BB962C8B-B14F-4D97-AF65-F5344CB8AC3E}">
        <p14:creationId xmlns:p14="http://schemas.microsoft.com/office/powerpoint/2010/main" val="4267320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8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6715238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5508104" y="3501008"/>
            <a:ext cx="3528392" cy="1728192"/>
            <a:chOff x="5508104" y="3501008"/>
            <a:chExt cx="3528392" cy="1728192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851" y="3501008"/>
              <a:ext cx="2990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5"/>
            <p:cNvSpPr txBox="1"/>
            <p:nvPr/>
          </p:nvSpPr>
          <p:spPr>
            <a:xfrm>
              <a:off x="5508104" y="4141529"/>
              <a:ext cx="34918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 smtClean="0">
                  <a:solidFill>
                    <a:srgbClr val="0000FF"/>
                  </a:solidFill>
                  <a:latin typeface="Century Gothic" pitchFamily="34" charset="0"/>
                </a:rPr>
                <a:t>Wang et al. (2007)</a:t>
              </a:r>
            </a:p>
            <a:p>
              <a:pPr algn="r"/>
              <a:r>
                <a:rPr lang="en-US" altLang="zh-CN" sz="2000" dirty="0" smtClean="0">
                  <a:solidFill>
                    <a:srgbClr val="0000FF"/>
                  </a:solidFill>
                  <a:latin typeface="Century Gothic" pitchFamily="34" charset="0"/>
                </a:rPr>
                <a:t>Similar conditions to those explored by rice in Jiangsu</a:t>
              </a:r>
              <a:endParaRPr lang="en-US" altLang="zh-CN" sz="2000" dirty="0" smtClean="0">
                <a:solidFill>
                  <a:srgbClr val="0000FF"/>
                </a:solidFill>
                <a:latin typeface="Century Gothic" pitchFamily="34" charset="0"/>
              </a:endParaRPr>
            </a:p>
          </p:txBody>
        </p:sp>
        <p:sp>
          <p:nvSpPr>
            <p:cNvPr id="2" name="Rettangolo 1"/>
            <p:cNvSpPr/>
            <p:nvPr/>
          </p:nvSpPr>
          <p:spPr bwMode="auto">
            <a:xfrm>
              <a:off x="5544616" y="3573016"/>
              <a:ext cx="3491880" cy="1656184"/>
            </a:xfrm>
            <a:prstGeom prst="rect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906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5" y="4230960"/>
            <a:ext cx="4676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9622"/>
            <a:ext cx="46577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 bwMode="auto">
          <a:xfrm>
            <a:off x="2753881" y="2299993"/>
            <a:ext cx="720080" cy="576064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900214" y="2092786"/>
            <a:ext cx="277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Forcing LAI</a:t>
            </a:r>
          </a:p>
        </p:txBody>
      </p:sp>
      <p:cxnSp>
        <p:nvCxnSpPr>
          <p:cNvPr id="5" name="Connettore 2 4"/>
          <p:cNvCxnSpPr/>
          <p:nvPr/>
        </p:nvCxnSpPr>
        <p:spPr bwMode="auto">
          <a:xfrm flipH="1">
            <a:off x="5832140" y="2564904"/>
            <a:ext cx="2772308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1237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9127"/>
            <a:ext cx="63341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6948264" y="1837273"/>
            <a:ext cx="172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Forcing sowing date</a:t>
            </a:r>
          </a:p>
        </p:txBody>
      </p:sp>
      <p:cxnSp>
        <p:nvCxnSpPr>
          <p:cNvPr id="10" name="Connettore 2 9"/>
          <p:cNvCxnSpPr/>
          <p:nvPr/>
        </p:nvCxnSpPr>
        <p:spPr bwMode="auto">
          <a:xfrm flipH="1">
            <a:off x="6732240" y="2564904"/>
            <a:ext cx="1872208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1237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545405" cy="282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464496" cy="28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e 10"/>
          <p:cNvSpPr/>
          <p:nvPr/>
        </p:nvSpPr>
        <p:spPr bwMode="auto">
          <a:xfrm>
            <a:off x="2411760" y="3356992"/>
            <a:ext cx="504056" cy="43204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403648" y="508518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0000FF"/>
                </a:solidFill>
                <a:latin typeface="Century Gothic" pitchFamily="34" charset="0"/>
              </a:rPr>
              <a:t>LAI</a:t>
            </a:r>
            <a:r>
              <a:rPr lang="en-US" altLang="zh-CN" sz="2000" b="1" baseline="-25000" dirty="0" err="1" smtClean="0">
                <a:solidFill>
                  <a:srgbClr val="0000FF"/>
                </a:solidFill>
                <a:latin typeface="Century Gothic" pitchFamily="34" charset="0"/>
              </a:rPr>
              <a:t>max</a:t>
            </a:r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 (heading)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  <a:t>calendar sowing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C00000"/>
                </a:solidFill>
                <a:latin typeface="Century Gothic" pitchFamily="34" charset="0"/>
              </a:rPr>
              <a:t>RS sowing</a:t>
            </a:r>
            <a:endParaRPr lang="en-US" altLang="zh-CN" sz="2000" dirty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008000"/>
                </a:solidFill>
                <a:latin typeface="Century Gothic" pitchFamily="34" charset="0"/>
              </a:rPr>
              <a:t>detected with RS </a:t>
            </a:r>
            <a:endParaRPr lang="en-US" altLang="zh-CN" sz="2000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 rot="16200000" flipH="1">
            <a:off x="2365249" y="4257016"/>
            <a:ext cx="1368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/>
          <p:cNvCxnSpPr/>
          <p:nvPr/>
        </p:nvCxnSpPr>
        <p:spPr bwMode="auto">
          <a:xfrm rot="16200000" flipH="1">
            <a:off x="2065639" y="4365040"/>
            <a:ext cx="1152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/>
          <p:cNvCxnSpPr/>
          <p:nvPr/>
        </p:nvCxnSpPr>
        <p:spPr bwMode="auto">
          <a:xfrm rot="16200000" flipH="1">
            <a:off x="1497921" y="3896936"/>
            <a:ext cx="2088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5"/>
          <p:cNvSpPr txBox="1"/>
          <p:nvPr/>
        </p:nvSpPr>
        <p:spPr>
          <a:xfrm>
            <a:off x="6444208" y="1837273"/>
            <a:ext cx="2228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Forcing LAI &amp; sowing date</a:t>
            </a:r>
          </a:p>
        </p:txBody>
      </p:sp>
      <p:cxnSp>
        <p:nvCxnSpPr>
          <p:cNvPr id="17" name="Connettore 2 16"/>
          <p:cNvCxnSpPr/>
          <p:nvPr/>
        </p:nvCxnSpPr>
        <p:spPr bwMode="auto">
          <a:xfrm flipH="1">
            <a:off x="6732240" y="2564904"/>
            <a:ext cx="1872208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1237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8388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800100" y="1340768"/>
            <a:ext cx="277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Century Gothic" pitchFamily="34" charset="0"/>
              </a:rPr>
              <a:t>D33.3 - Results</a:t>
            </a:r>
          </a:p>
        </p:txBody>
      </p:sp>
    </p:spTree>
    <p:extLst>
      <p:ext uri="{BB962C8B-B14F-4D97-AF65-F5344CB8AC3E}">
        <p14:creationId xmlns:p14="http://schemas.microsoft.com/office/powerpoint/2010/main" val="644943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45" y="1700808"/>
            <a:ext cx="6866023" cy="41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800100" y="1340768"/>
            <a:ext cx="277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Century Gothic" pitchFamily="34" charset="0"/>
              </a:rPr>
              <a:t>D33.3 - Results</a:t>
            </a:r>
          </a:p>
        </p:txBody>
      </p:sp>
      <p:sp>
        <p:nvSpPr>
          <p:cNvPr id="2" name="Freccia in giù 1"/>
          <p:cNvSpPr/>
          <p:nvPr/>
        </p:nvSpPr>
        <p:spPr bwMode="auto">
          <a:xfrm flipV="1">
            <a:off x="4932040" y="5373216"/>
            <a:ext cx="504056" cy="786920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4332200" y="6165304"/>
            <a:ext cx="172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8000"/>
                </a:solidFill>
                <a:latin typeface="Century Gothic" pitchFamily="34" charset="0"/>
              </a:rPr>
              <a:t>Maturity</a:t>
            </a:r>
          </a:p>
        </p:txBody>
      </p:sp>
      <p:cxnSp>
        <p:nvCxnSpPr>
          <p:cNvPr id="4" name="Connettore 2 3"/>
          <p:cNvCxnSpPr/>
          <p:nvPr/>
        </p:nvCxnSpPr>
        <p:spPr bwMode="auto">
          <a:xfrm>
            <a:off x="2670283" y="2930112"/>
            <a:ext cx="2765813" cy="642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5"/>
          <p:cNvSpPr txBox="1"/>
          <p:nvPr/>
        </p:nvSpPr>
        <p:spPr>
          <a:xfrm>
            <a:off x="5436096" y="329717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Senescence is likely the problem</a:t>
            </a:r>
          </a:p>
        </p:txBody>
      </p:sp>
    </p:spTree>
    <p:extLst>
      <p:ext uri="{BB962C8B-B14F-4D97-AF65-F5344CB8AC3E}">
        <p14:creationId xmlns:p14="http://schemas.microsoft.com/office/powerpoint/2010/main" val="2426662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WP3: scientific issues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Large area simulations targeting crop monitoring and yield forecasting are affected by many sources of uncertainty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Inputs reliability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Management practices (e.g., sowing dates)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Model suitability (are key processes formalized? How?)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Parameterization/calibration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Aggregation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00000"/>
                </a:solidFill>
                <a:latin typeface="Century Gothic" pitchFamily="34" charset="0"/>
              </a:rPr>
              <a:t>Calibration/evaluation at field level [D32.3, D34.3]</a:t>
            </a: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87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04864"/>
            <a:ext cx="75438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800100" y="1340768"/>
            <a:ext cx="277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Century Gothic" pitchFamily="34" charset="0"/>
              </a:rPr>
              <a:t>D33.3 - Results</a:t>
            </a:r>
          </a:p>
        </p:txBody>
      </p:sp>
      <p:sp>
        <p:nvSpPr>
          <p:cNvPr id="2" name="Rettangolo arrotondato 1"/>
          <p:cNvSpPr/>
          <p:nvPr/>
        </p:nvSpPr>
        <p:spPr bwMode="auto">
          <a:xfrm>
            <a:off x="6920554" y="4137419"/>
            <a:ext cx="864096" cy="14401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07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Four empirical relationships were tested to derive LAI from NDVI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51520" y="164099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8000"/>
                </a:solidFill>
                <a:latin typeface="Century Gothic" pitchFamily="34" charset="0"/>
              </a:rPr>
              <a:t>D35.3 RS integration, wheat (Morocco)</a:t>
            </a:r>
            <a:endParaRPr lang="en-US" altLang="zh-CN" sz="2000" b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4434"/>
            <a:ext cx="5210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2" y="3427462"/>
            <a:ext cx="2552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91608"/>
            <a:ext cx="236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" y="5843736"/>
            <a:ext cx="315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5292080" y="2721114"/>
            <a:ext cx="3599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err="1" smtClean="0">
                <a:solidFill>
                  <a:srgbClr val="000099"/>
                </a:solidFill>
                <a:latin typeface="Century Gothic" pitchFamily="34" charset="0"/>
              </a:rPr>
              <a:t>Duchemin</a:t>
            </a:r>
            <a: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  <a:t> et al. (2006)</a:t>
            </a:r>
            <a:b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  <a:t>[Morocco]</a:t>
            </a:r>
            <a:endParaRPr lang="en-US" altLang="zh-CN" sz="2000" dirty="0" smtClean="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305935" y="3657218"/>
            <a:ext cx="358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  <a:t>Song et al. (2008)</a:t>
            </a:r>
            <a:b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  <a:t>[China]</a:t>
            </a:r>
            <a:endParaRPr lang="en-US" altLang="zh-CN" sz="2000" dirty="0" smtClean="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4572000" y="4665330"/>
            <a:ext cx="432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err="1" smtClean="0">
                <a:solidFill>
                  <a:srgbClr val="000099"/>
                </a:solidFill>
                <a:latin typeface="Century Gothic" pitchFamily="34" charset="0"/>
              </a:rPr>
              <a:t>Chaurasia</a:t>
            </a:r>
            <a: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en-US" altLang="zh-CN" sz="2000" dirty="0" err="1" smtClean="0">
                <a:solidFill>
                  <a:srgbClr val="000099"/>
                </a:solidFill>
                <a:latin typeface="Century Gothic" pitchFamily="34" charset="0"/>
              </a:rPr>
              <a:t>Sasmita</a:t>
            </a:r>
            <a: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  <a:t> et al. (2011)</a:t>
            </a:r>
            <a:b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  <a:t>[India]</a:t>
            </a:r>
            <a:endParaRPr lang="en-US" altLang="zh-CN" sz="2000" dirty="0" smtClean="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3563888" y="5673442"/>
            <a:ext cx="532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err="1" smtClean="0">
                <a:solidFill>
                  <a:srgbClr val="000099"/>
                </a:solidFill>
                <a:latin typeface="Century Gothic" pitchFamily="34" charset="0"/>
              </a:rPr>
              <a:t>Chattaraj</a:t>
            </a:r>
            <a: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  <a:t> et al. (2013)</a:t>
            </a:r>
            <a:b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  <a:t>[many sites in the Indo-</a:t>
            </a:r>
            <a:r>
              <a:rPr lang="en-US" altLang="zh-CN" sz="2000" dirty="0" err="1" smtClean="0">
                <a:solidFill>
                  <a:srgbClr val="000099"/>
                </a:solidFill>
                <a:latin typeface="Century Gothic" pitchFamily="34" charset="0"/>
              </a:rPr>
              <a:t>Gangetic</a:t>
            </a:r>
            <a:r>
              <a:rPr lang="en-US" altLang="zh-CN" sz="2000" dirty="0" smtClean="0">
                <a:solidFill>
                  <a:srgbClr val="000099"/>
                </a:solidFill>
                <a:latin typeface="Century Gothic" pitchFamily="34" charset="0"/>
              </a:rPr>
              <a:t> plain]</a:t>
            </a:r>
            <a:endParaRPr lang="en-US" altLang="zh-CN" sz="2000" dirty="0" smtClean="0">
              <a:solidFill>
                <a:srgbClr val="0000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9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8" y="2125876"/>
            <a:ext cx="8171508" cy="346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9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6484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62" y="3912443"/>
            <a:ext cx="66103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7"/>
          <p:cNvSpPr/>
          <p:nvPr/>
        </p:nvSpPr>
        <p:spPr bwMode="auto">
          <a:xfrm>
            <a:off x="1979712" y="4654285"/>
            <a:ext cx="936104" cy="48229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9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355976" y="2092786"/>
            <a:ext cx="403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Century Gothic" pitchFamily="34" charset="0"/>
              </a:rPr>
              <a:t>Simulation experiment design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9160"/>
            <a:ext cx="3943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319588" y="32367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C00000"/>
                </a:solidFill>
                <a:latin typeface="Century Gothic" pitchFamily="34" charset="0"/>
              </a:rPr>
              <a:t>Forecasting events triggered in </a:t>
            </a:r>
            <a:r>
              <a:rPr lang="en-GB" b="1" dirty="0" smtClean="0">
                <a:solidFill>
                  <a:srgbClr val="C00000"/>
                </a:solidFill>
                <a:latin typeface="Century Gothic" pitchFamily="34" charset="0"/>
              </a:rPr>
              <a:t>4</a:t>
            </a:r>
            <a:r>
              <a:rPr lang="en-GB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Century Gothic" pitchFamily="34" charset="0"/>
              </a:rPr>
              <a:t>different moments during the crop cycle (each </a:t>
            </a:r>
            <a:r>
              <a:rPr lang="en-GB" dirty="0" smtClean="0">
                <a:solidFill>
                  <a:srgbClr val="C00000"/>
                </a:solidFill>
                <a:latin typeface="Century Gothic" pitchFamily="34" charset="0"/>
              </a:rPr>
              <a:t>30 days </a:t>
            </a:r>
            <a:r>
              <a:rPr lang="en-GB" dirty="0">
                <a:solidFill>
                  <a:srgbClr val="C00000"/>
                </a:solidFill>
                <a:latin typeface="Century Gothic" pitchFamily="34" charset="0"/>
              </a:rPr>
              <a:t>from DOY </a:t>
            </a:r>
            <a:r>
              <a:rPr lang="en-GB" dirty="0" smtClean="0">
                <a:solidFill>
                  <a:srgbClr val="C00000"/>
                </a:solidFill>
                <a:latin typeface="Century Gothic" pitchFamily="34" charset="0"/>
              </a:rPr>
              <a:t>60 </a:t>
            </a:r>
            <a:r>
              <a:rPr lang="en-GB" dirty="0">
                <a:solidFill>
                  <a:srgbClr val="C00000"/>
                </a:solidFill>
                <a:latin typeface="Century Gothic" pitchFamily="34" charset="0"/>
              </a:rPr>
              <a:t>[flowering] to DOY </a:t>
            </a:r>
            <a:r>
              <a:rPr lang="en-GB" dirty="0" smtClean="0">
                <a:solidFill>
                  <a:srgbClr val="C00000"/>
                </a:solidFill>
                <a:latin typeface="Century Gothic" pitchFamily="34" charset="0"/>
              </a:rPr>
              <a:t>150 </a:t>
            </a:r>
            <a:r>
              <a:rPr lang="en-GB" dirty="0">
                <a:solidFill>
                  <a:srgbClr val="C00000"/>
                </a:solidFill>
                <a:latin typeface="Century Gothic" pitchFamily="34" charset="0"/>
              </a:rPr>
              <a:t>[after maturity])</a:t>
            </a:r>
            <a:endParaRPr lang="en-GB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31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24736" cy="45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ccia a destra 10"/>
          <p:cNvSpPr/>
          <p:nvPr/>
        </p:nvSpPr>
        <p:spPr bwMode="auto">
          <a:xfrm>
            <a:off x="246334" y="2348880"/>
            <a:ext cx="936104" cy="48229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31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9" y="1786671"/>
            <a:ext cx="63436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56" y="4185245"/>
            <a:ext cx="6362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a destra 9"/>
          <p:cNvSpPr/>
          <p:nvPr/>
        </p:nvSpPr>
        <p:spPr bwMode="auto">
          <a:xfrm rot="16200000">
            <a:off x="1577577" y="3899134"/>
            <a:ext cx="572222" cy="25542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Freccia a destra 10"/>
          <p:cNvSpPr/>
          <p:nvPr/>
        </p:nvSpPr>
        <p:spPr bwMode="auto">
          <a:xfrm rot="16200000">
            <a:off x="2569101" y="3899134"/>
            <a:ext cx="572222" cy="25542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Freccia a destra 11"/>
          <p:cNvSpPr/>
          <p:nvPr/>
        </p:nvSpPr>
        <p:spPr bwMode="auto">
          <a:xfrm rot="16200000">
            <a:off x="3048694" y="6223987"/>
            <a:ext cx="572222" cy="25542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Freccia a destra 12"/>
          <p:cNvSpPr/>
          <p:nvPr/>
        </p:nvSpPr>
        <p:spPr bwMode="auto">
          <a:xfrm rot="16200000">
            <a:off x="4440515" y="6237842"/>
            <a:ext cx="572222" cy="25542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 rot="16200000">
            <a:off x="7695524" y="6237842"/>
            <a:ext cx="572222" cy="25542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31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1" y="1786671"/>
            <a:ext cx="63055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89" y="4228678"/>
            <a:ext cx="64293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a destra 9"/>
          <p:cNvSpPr/>
          <p:nvPr/>
        </p:nvSpPr>
        <p:spPr bwMode="auto">
          <a:xfrm rot="16200000">
            <a:off x="1146100" y="3930853"/>
            <a:ext cx="572222" cy="25542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Freccia a destra 10"/>
          <p:cNvSpPr/>
          <p:nvPr/>
        </p:nvSpPr>
        <p:spPr bwMode="auto">
          <a:xfrm rot="16200000">
            <a:off x="2546293" y="3916998"/>
            <a:ext cx="572222" cy="25542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Freccia a destra 11"/>
          <p:cNvSpPr/>
          <p:nvPr/>
        </p:nvSpPr>
        <p:spPr bwMode="auto">
          <a:xfrm rot="16200000">
            <a:off x="3946481" y="3916998"/>
            <a:ext cx="572222" cy="25542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Freccia a destra 12"/>
          <p:cNvSpPr/>
          <p:nvPr/>
        </p:nvSpPr>
        <p:spPr bwMode="auto">
          <a:xfrm rot="16200000">
            <a:off x="3093448" y="6309038"/>
            <a:ext cx="572222" cy="25542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 rot="16200000">
            <a:off x="7321629" y="6309039"/>
            <a:ext cx="572222" cy="25542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56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6372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47728"/>
            <a:ext cx="632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287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5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000099"/>
                </a:solidFill>
                <a:latin typeface="Century Gothic" pitchFamily="34" charset="0"/>
              </a:rPr>
              <a:t>Conclusions on the integration of RS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Better results achieved when both sowing dates and LAI are forced (rice)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Transfer to operational chains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Feasible for rice in Jiangsu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Results encouraging for whea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t in Morocco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, although further studies are needed</a:t>
            </a: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Large variability across regions</a:t>
            </a: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Sometimes RS integration had a negative impact</a:t>
            </a: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…soil states are not updated… (water…)</a:t>
            </a: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77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8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WP3: tasks description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  <a:latin typeface="Century Gothic" pitchFamily="34" charset="0"/>
              </a:rPr>
              <a:t>Task 3.1: Ground data collection for BioMA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  <a:latin typeface="Century Gothic" pitchFamily="34" charset="0"/>
              </a:rPr>
              <a:t>Task 3.2: Adaptation of BioMA for multi-model rice monitoring in Jiangsu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  <a:latin typeface="Century Gothic" pitchFamily="34" charset="0"/>
              </a:rPr>
              <a:t>Task 3.3: BioMA piloting for multi-model rice monitoring and yield forecasting in Jiangsu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  <a:latin typeface="Century Gothic" pitchFamily="34" charset="0"/>
              </a:rPr>
              <a:t>Task 3.4: Adaptation of BioMA for multi-model wheat monitoring in Morocco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  <a:latin typeface="Century Gothic" pitchFamily="34" charset="0"/>
              </a:rPr>
              <a:t>Task 3.5: BioMA piloting for multi-model wheat monitoring and yield forecasting in Morocco</a:t>
            </a:r>
            <a:endParaRPr lang="en-GB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6948488" y="4508500"/>
            <a:ext cx="2016125" cy="2166938"/>
            <a:chOff x="6948488" y="4508500"/>
            <a:chExt cx="2016125" cy="2166938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6948488" y="4514850"/>
              <a:ext cx="2016125" cy="21605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6948488" y="4508500"/>
              <a:ext cx="20161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solidFill>
                    <a:srgbClr val="008000"/>
                  </a:solidFill>
                </a:rPr>
                <a:t>Wheat, Morocco</a:t>
              </a: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5003800" y="4514850"/>
            <a:ext cx="2016125" cy="2160588"/>
            <a:chOff x="5003800" y="4514850"/>
            <a:chExt cx="2016125" cy="2160588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003800" y="4514850"/>
              <a:ext cx="2016125" cy="21605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003800" y="4514850"/>
              <a:ext cx="20161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dirty="0">
                  <a:solidFill>
                    <a:srgbClr val="000099"/>
                  </a:solidFill>
                </a:rPr>
                <a:t>Rice, </a:t>
              </a:r>
              <a:r>
                <a:rPr lang="it-IT" dirty="0" err="1" smtClean="0">
                  <a:solidFill>
                    <a:srgbClr val="000099"/>
                  </a:solidFill>
                </a:rPr>
                <a:t>Jiangsu</a:t>
              </a:r>
              <a:endParaRPr lang="it-IT" dirty="0">
                <a:solidFill>
                  <a:srgbClr val="000099"/>
                </a:solidFill>
              </a:endParaRPr>
            </a:p>
          </p:txBody>
        </p: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3.5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2771775" y="5494338"/>
            <a:ext cx="6121400" cy="527050"/>
            <a:chOff x="2771775" y="5494338"/>
            <a:chExt cx="6121400" cy="527050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2771775" y="5494338"/>
              <a:ext cx="6121400" cy="5270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2771775" y="5564188"/>
              <a:ext cx="20875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BioMA adaptation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2771775" y="6115050"/>
            <a:ext cx="6121400" cy="504825"/>
            <a:chOff x="2771775" y="6115050"/>
            <a:chExt cx="6121400" cy="504825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771775" y="6115050"/>
              <a:ext cx="6121400" cy="504825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771775" y="6157913"/>
              <a:ext cx="20875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solidFill>
                    <a:srgbClr val="FF3399"/>
                  </a:solidFill>
                </a:rPr>
                <a:t>BioMA piloting</a:t>
              </a:r>
            </a:p>
          </p:txBody>
        </p:sp>
      </p:grp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8" name="Gruppo 27"/>
          <p:cNvGrpSpPr/>
          <p:nvPr/>
        </p:nvGrpSpPr>
        <p:grpSpPr>
          <a:xfrm>
            <a:off x="5784850" y="5157788"/>
            <a:ext cx="630238" cy="401637"/>
            <a:chOff x="5784850" y="5157788"/>
            <a:chExt cx="630238" cy="401637"/>
          </a:xfrm>
        </p:grpSpPr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5795963" y="5157788"/>
              <a:ext cx="0" cy="4016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5784850" y="5168900"/>
              <a:ext cx="6302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7546975" y="5157788"/>
            <a:ext cx="625475" cy="401637"/>
            <a:chOff x="7546975" y="5157788"/>
            <a:chExt cx="625475" cy="401637"/>
          </a:xfrm>
        </p:grpSpPr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8172450" y="5157788"/>
              <a:ext cx="0" cy="4016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7546975" y="5168900"/>
              <a:ext cx="6127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56001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-deliverables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UMIL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9" y="1196752"/>
            <a:ext cx="3707457" cy="4817812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66" y="1628800"/>
            <a:ext cx="3714858" cy="482114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82494"/>
            <a:ext cx="3721143" cy="481485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3" y="1932796"/>
            <a:ext cx="3683429" cy="4808572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23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426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3.3/</a:t>
            </a:r>
            <a:r>
              <a:rPr lang="en-US" sz="3200" b="1" dirty="0" smtClean="0">
                <a:solidFill>
                  <a:srgbClr val="008000"/>
                </a:solidFill>
                <a:latin typeface="Century Gothic" pitchFamily="34" charset="0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-ISI papers</a:t>
            </a: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UMIL, </a:t>
            </a: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JRC, INRA, JAAS</a:t>
            </a:r>
            <a:endParaRPr lang="en-GB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Pagani, V., Francone, C., Balaghi, R., El Hairech, T., Ismaili, S., Ramos, F., Fumagalli, Confalonieri, R., 2014. Multi-model wheat monitoring and yield forecasting in Morocco. Agronomy for Sustainable Development, </a:t>
            </a:r>
            <a:r>
              <a:rPr lang="en-GB" sz="2000" b="1" dirty="0" smtClean="0">
                <a:solidFill>
                  <a:srgbClr val="000099"/>
                </a:solidFill>
                <a:latin typeface="Century Gothic" pitchFamily="34" charset="0"/>
              </a:rPr>
              <a:t>in preparation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Bregaglio, S., Pagani, V., Francone, C., </a:t>
            </a:r>
            <a:r>
              <a:rPr lang="en-GB" sz="2000" dirty="0" err="1">
                <a:solidFill>
                  <a:srgbClr val="000099"/>
                </a:solidFill>
                <a:latin typeface="Century Gothic" pitchFamily="34" charset="0"/>
              </a:rPr>
              <a:t>Zhiming</a:t>
            </a:r>
            <a:r>
              <a:rPr lang="en-GB" sz="2000" dirty="0">
                <a:solidFill>
                  <a:srgbClr val="000099"/>
                </a:solidFill>
                <a:latin typeface="Century Gothic" pitchFamily="34" charset="0"/>
              </a:rPr>
              <a:t>, W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., Confalonieri, R., 2014. Combining remote sensing and multi-model simulations for rice monitoring and forecasting in Jiangsu (China). European Journal of Agronomy, </a:t>
            </a:r>
            <a:r>
              <a:rPr lang="en-GB" sz="2000" b="1" dirty="0" smtClean="0">
                <a:solidFill>
                  <a:srgbClr val="000099"/>
                </a:solidFill>
                <a:latin typeface="Century Gothic" pitchFamily="34" charset="0"/>
              </a:rPr>
              <a:t>in preparation</a:t>
            </a:r>
            <a:r>
              <a:rPr lang="en-GB" sz="2000" dirty="0" smtClean="0">
                <a:solidFill>
                  <a:srgbClr val="000099"/>
                </a:solidFill>
                <a:latin typeface="Century Gothic" pitchFamily="34" charset="0"/>
              </a:rPr>
              <a:t>.</a:t>
            </a:r>
            <a:endParaRPr lang="en-GB" sz="20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50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200" b="1"/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1908175" y="1628775"/>
            <a:ext cx="7235825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/>
            </a:r>
            <a:br>
              <a:rPr lang="en-GB" sz="3200" b="1" dirty="0">
                <a:solidFill>
                  <a:srgbClr val="000099"/>
                </a:solidFill>
              </a:rPr>
            </a:b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/>
            </a:r>
            <a:br>
              <a:rPr lang="en-GB" sz="2400" b="1" dirty="0" smtClean="0">
                <a:solidFill>
                  <a:srgbClr val="000099"/>
                </a:solidFill>
              </a:rPr>
            </a:br>
            <a:r>
              <a:rPr lang="en-GB" sz="2400" b="1" dirty="0" smtClean="0">
                <a:solidFill>
                  <a:srgbClr val="000099"/>
                </a:solidFill>
              </a:rPr>
              <a:t/>
            </a:r>
            <a:br>
              <a:rPr lang="en-GB" sz="2400" b="1" dirty="0" smtClean="0">
                <a:solidFill>
                  <a:srgbClr val="000099"/>
                </a:solidFill>
              </a:rPr>
            </a:br>
            <a:r>
              <a:rPr lang="en-GB" sz="2400" b="1" dirty="0" smtClean="0">
                <a:solidFill>
                  <a:srgbClr val="000099"/>
                </a:solidFill>
              </a:rPr>
              <a:t>Many thanks for your attention</a:t>
            </a:r>
            <a:endParaRPr lang="en-GB" sz="24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sz="2000" i="1" dirty="0" smtClean="0">
                <a:solidFill>
                  <a:srgbClr val="000099"/>
                </a:solidFill>
              </a:rPr>
              <a:t>The E-AGRI WP3 team</a:t>
            </a:r>
            <a:endParaRPr lang="en-GB" b="1" i="1" dirty="0">
              <a:solidFill>
                <a:srgbClr val="FF3399"/>
              </a:solidFill>
            </a:endParaRPr>
          </a:p>
        </p:txBody>
      </p:sp>
      <p:pic>
        <p:nvPicPr>
          <p:cNvPr id="395272" name="Picture 8" descr="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-6350"/>
            <a:ext cx="302577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4968875" cy="22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73" name="Picture 9" descr="Risaia_Bocc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95380"/>
            <a:ext cx="31321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75" name="Picture 11" descr="genetic vs single simplex 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596968"/>
            <a:ext cx="2578101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97400"/>
            <a:ext cx="34829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7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-2020"/>
            <a:ext cx="3125788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magine 13" descr="logo unim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05337"/>
            <a:ext cx="1183962" cy="1178700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87160" y="3516694"/>
            <a:ext cx="1187602" cy="1061575"/>
            <a:chOff x="2803872" y="83587"/>
            <a:chExt cx="1451803" cy="1157463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872" y="521050"/>
              <a:ext cx="1451803" cy="720000"/>
            </a:xfrm>
            <a:prstGeom prst="rect">
              <a:avLst/>
            </a:prstGeom>
          </p:spPr>
        </p:pic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382" y="83587"/>
              <a:ext cx="1263786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69624"/>
            <a:ext cx="1244480" cy="87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 descr="FP7-gen-RGB-Transp2.gif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72587" y="2312297"/>
            <a:ext cx="1167765" cy="949960"/>
          </a:xfrm>
          <a:prstGeom prst="rect">
            <a:avLst/>
          </a:prstGeom>
        </p:spPr>
      </p:pic>
      <p:pic>
        <p:nvPicPr>
          <p:cNvPr id="23" name="Picture 16" descr="Logo_E-AGRI_Definitief_4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59104" y="2253877"/>
            <a:ext cx="1549400" cy="100838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86" y="3522477"/>
            <a:ext cx="1254076" cy="95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84" y="2532246"/>
            <a:ext cx="2664293" cy="74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69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5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WP3: tasks description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6948488" y="4508500"/>
            <a:ext cx="2016125" cy="2166938"/>
            <a:chOff x="6948488" y="4508500"/>
            <a:chExt cx="2016125" cy="2166938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6948488" y="4514850"/>
              <a:ext cx="2016125" cy="21605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6948488" y="4508500"/>
              <a:ext cx="20161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solidFill>
                    <a:srgbClr val="008000"/>
                  </a:solidFill>
                </a:rPr>
                <a:t>Wheat, Morocco</a:t>
              </a: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5003800" y="4514850"/>
            <a:ext cx="2016125" cy="2160588"/>
            <a:chOff x="5003800" y="4514850"/>
            <a:chExt cx="2016125" cy="2160588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003800" y="4514850"/>
              <a:ext cx="2016125" cy="21605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003800" y="4514850"/>
              <a:ext cx="20161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dirty="0">
                  <a:solidFill>
                    <a:srgbClr val="000099"/>
                  </a:solidFill>
                </a:rPr>
                <a:t>Rice, </a:t>
              </a:r>
              <a:r>
                <a:rPr lang="it-IT" dirty="0" err="1" smtClean="0">
                  <a:solidFill>
                    <a:srgbClr val="000099"/>
                  </a:solidFill>
                </a:rPr>
                <a:t>Jiangsu</a:t>
              </a:r>
              <a:endParaRPr lang="it-IT" dirty="0">
                <a:solidFill>
                  <a:srgbClr val="000099"/>
                </a:solidFill>
              </a:endParaRPr>
            </a:p>
          </p:txBody>
        </p: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3.5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2771775" y="5494338"/>
            <a:ext cx="6121400" cy="527050"/>
            <a:chOff x="2771775" y="5494338"/>
            <a:chExt cx="6121400" cy="527050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2771775" y="5494338"/>
              <a:ext cx="6121400" cy="5270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2771775" y="5564188"/>
              <a:ext cx="20875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BioMA adaptation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2771775" y="6115050"/>
            <a:ext cx="6121400" cy="504825"/>
            <a:chOff x="2771775" y="6115050"/>
            <a:chExt cx="6121400" cy="504825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771775" y="6115050"/>
              <a:ext cx="6121400" cy="504825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771775" y="6157913"/>
              <a:ext cx="20875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solidFill>
                    <a:srgbClr val="FF3399"/>
                  </a:solidFill>
                </a:rPr>
                <a:t>BioMA piloting</a:t>
              </a:r>
            </a:p>
          </p:txBody>
        </p:sp>
      </p:grp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8" name="Gruppo 27"/>
          <p:cNvGrpSpPr/>
          <p:nvPr/>
        </p:nvGrpSpPr>
        <p:grpSpPr>
          <a:xfrm>
            <a:off x="5784850" y="5157788"/>
            <a:ext cx="630238" cy="401637"/>
            <a:chOff x="5784850" y="5157788"/>
            <a:chExt cx="630238" cy="401637"/>
          </a:xfrm>
        </p:grpSpPr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5795963" y="5157788"/>
              <a:ext cx="0" cy="4016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5784850" y="5168900"/>
              <a:ext cx="6302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7546975" y="5157788"/>
            <a:ext cx="625475" cy="401637"/>
            <a:chOff x="7546975" y="5157788"/>
            <a:chExt cx="625475" cy="401637"/>
          </a:xfrm>
        </p:grpSpPr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8172450" y="5157788"/>
              <a:ext cx="0" cy="4016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7546975" y="5168900"/>
              <a:ext cx="6127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717"/>
            <a:ext cx="91440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15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250825" y="133200"/>
            <a:ext cx="8640763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  <a:t>Task 3.1-description</a:t>
            </a:r>
            <a:br>
              <a:rPr lang="en-US" sz="3200" b="1" dirty="0" smtClean="0">
                <a:solidFill>
                  <a:srgbClr val="000099"/>
                </a:solidFill>
                <a:latin typeface="Century Gothic" pitchFamily="34" charset="0"/>
              </a:rPr>
            </a:br>
            <a:endParaRPr lang="en-US" sz="32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entury Gothic" pitchFamily="34" charset="0"/>
              </a:rPr>
              <a:t>Partners involved: JAAS, INRA, UMIL</a:t>
            </a:r>
            <a:endParaRPr lang="en-GB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4" y="89590"/>
            <a:ext cx="936104" cy="699284"/>
          </a:xfrm>
          <a:prstGeom prst="rect">
            <a:avLst/>
          </a:prstGeom>
        </p:spPr>
      </p:pic>
      <p:pic>
        <p:nvPicPr>
          <p:cNvPr id="7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10" y="31170"/>
            <a:ext cx="1368152" cy="757704"/>
          </a:xfrm>
          <a:prstGeom prst="rect">
            <a:avLst/>
          </a:prstGeom>
        </p:spPr>
      </p:pic>
      <p:pic>
        <p:nvPicPr>
          <p:cNvPr id="28674" name="Picture 2" descr="bi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041"/>
            <a:ext cx="1878703" cy="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6859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16699"/>
              </a:gs>
              <a:gs pos="100000">
                <a:srgbClr val="016699">
                  <a:alpha val="25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E-AGRI - Final meeting, 20-21 January 2014, Alterra, Wageningen-UR, the Netherlands</a:t>
            </a:r>
            <a:endParaRPr lang="en-US" sz="1200" dirty="0">
              <a:latin typeface="Century Gothic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717"/>
            <a:ext cx="91440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uppo 35"/>
          <p:cNvGrpSpPr/>
          <p:nvPr/>
        </p:nvGrpSpPr>
        <p:grpSpPr>
          <a:xfrm>
            <a:off x="0" y="1659756"/>
            <a:ext cx="9144000" cy="2273300"/>
            <a:chOff x="0" y="1659756"/>
            <a:chExt cx="9144000" cy="227330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59756"/>
              <a:ext cx="9144000" cy="227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ttangolo 14"/>
            <p:cNvSpPr>
              <a:spLocks noChangeArrowheads="1"/>
            </p:cNvSpPr>
            <p:nvPr/>
          </p:nvSpPr>
          <p:spPr bwMode="auto">
            <a:xfrm>
              <a:off x="3302526" y="2763664"/>
              <a:ext cx="1296389" cy="360040"/>
            </a:xfrm>
            <a:prstGeom prst="rect">
              <a:avLst/>
            </a:prstGeom>
            <a:solidFill>
              <a:srgbClr val="E9E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6948488" y="4514850"/>
            <a:ext cx="2016125" cy="21605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003800" y="4514850"/>
            <a:ext cx="2016125" cy="21605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3.5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5003800" y="4514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Rice, China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6948488" y="45085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Wheat, Morocco</a:t>
            </a: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771775" y="5494338"/>
            <a:ext cx="6121400" cy="527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2771775" y="556418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BioMA adaptation</a:t>
            </a: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2771775" y="6115050"/>
            <a:ext cx="6121400" cy="5048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2771775" y="61579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3399"/>
                </a:solidFill>
              </a:rPr>
              <a:t>BioMA piloting</a:t>
            </a:r>
          </a:p>
        </p:txBody>
      </p:sp>
      <p:sp>
        <p:nvSpPr>
          <p:cNvPr id="52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>
            <a:off x="5795963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" name="Line 22"/>
          <p:cNvSpPr>
            <a:spLocks noChangeShapeType="1"/>
          </p:cNvSpPr>
          <p:nvPr/>
        </p:nvSpPr>
        <p:spPr bwMode="auto">
          <a:xfrm>
            <a:off x="5784850" y="5168900"/>
            <a:ext cx="630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>
            <a:off x="8172450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7546975" y="5168900"/>
            <a:ext cx="612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58" name="Connettore 4 57"/>
          <p:cNvCxnSpPr/>
          <p:nvPr/>
        </p:nvCxnSpPr>
        <p:spPr bwMode="auto">
          <a:xfrm rot="16200000" flipV="1">
            <a:off x="724004" y="3955736"/>
            <a:ext cx="504056" cy="423184"/>
          </a:xfrm>
          <a:prstGeom prst="bentConnector3">
            <a:avLst>
              <a:gd name="adj1" fmla="val 2446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ttangolo arrotondato 58"/>
          <p:cNvSpPr/>
          <p:nvPr/>
        </p:nvSpPr>
        <p:spPr bwMode="auto">
          <a:xfrm>
            <a:off x="2105294" y="2304490"/>
            <a:ext cx="1170562" cy="972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0" name="Rettangolo arrotondato 59"/>
          <p:cNvSpPr/>
          <p:nvPr/>
        </p:nvSpPr>
        <p:spPr bwMode="auto">
          <a:xfrm>
            <a:off x="2114850" y="2846484"/>
            <a:ext cx="1177200" cy="972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338986" y="2187108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D31.1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3347864" y="2734685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D31.1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63" name="Rettangolo arrotondato 62"/>
          <p:cNvSpPr/>
          <p:nvPr/>
        </p:nvSpPr>
        <p:spPr bwMode="auto">
          <a:xfrm>
            <a:off x="2294378" y="3279516"/>
            <a:ext cx="5576400" cy="972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4" name="Rettangolo arrotondato 63"/>
          <p:cNvSpPr/>
          <p:nvPr/>
        </p:nvSpPr>
        <p:spPr bwMode="auto">
          <a:xfrm>
            <a:off x="3492608" y="3600598"/>
            <a:ext cx="4463942" cy="972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65" name="Gruppo 64"/>
          <p:cNvGrpSpPr/>
          <p:nvPr/>
        </p:nvGrpSpPr>
        <p:grpSpPr>
          <a:xfrm>
            <a:off x="3014586" y="3902672"/>
            <a:ext cx="4033304" cy="354912"/>
            <a:chOff x="3014586" y="3902672"/>
            <a:chExt cx="4033304" cy="354912"/>
          </a:xfrm>
        </p:grpSpPr>
        <p:grpSp>
          <p:nvGrpSpPr>
            <p:cNvPr id="66" name="Gruppo 65"/>
            <p:cNvGrpSpPr/>
            <p:nvPr/>
          </p:nvGrpSpPr>
          <p:grpSpPr>
            <a:xfrm>
              <a:off x="3014586" y="3902672"/>
              <a:ext cx="621310" cy="347018"/>
              <a:chOff x="3014586" y="3902672"/>
              <a:chExt cx="621310" cy="347018"/>
            </a:xfrm>
          </p:grpSpPr>
          <p:sp>
            <p:nvSpPr>
              <p:cNvPr id="75" name="CasellaDiTesto 74"/>
              <p:cNvSpPr txBox="1"/>
              <p:nvPr/>
            </p:nvSpPr>
            <p:spPr>
              <a:xfrm>
                <a:off x="3014586" y="3972691"/>
                <a:ext cx="62131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rgbClr val="FF0000"/>
                    </a:solidFill>
                  </a:rPr>
                  <a:t>MS1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6" name="Connettore 1 75"/>
              <p:cNvCxnSpPr/>
              <p:nvPr/>
            </p:nvCxnSpPr>
            <p:spPr bwMode="auto">
              <a:xfrm flipV="1">
                <a:off x="3321230" y="3902672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Rettangolo 76"/>
              <p:cNvSpPr/>
              <p:nvPr/>
            </p:nvSpPr>
            <p:spPr bwMode="auto">
              <a:xfrm>
                <a:off x="3060816" y="3981568"/>
                <a:ext cx="521812" cy="250365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67" name="Gruppo 66"/>
            <p:cNvGrpSpPr/>
            <p:nvPr/>
          </p:nvGrpSpPr>
          <p:grpSpPr>
            <a:xfrm>
              <a:off x="5283202" y="3906422"/>
              <a:ext cx="621310" cy="347018"/>
              <a:chOff x="3014586" y="3902672"/>
              <a:chExt cx="621310" cy="347018"/>
            </a:xfrm>
          </p:grpSpPr>
          <p:sp>
            <p:nvSpPr>
              <p:cNvPr id="72" name="CasellaDiTesto 71"/>
              <p:cNvSpPr txBox="1"/>
              <p:nvPr/>
            </p:nvSpPr>
            <p:spPr>
              <a:xfrm>
                <a:off x="3014586" y="3972691"/>
                <a:ext cx="62131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rgbClr val="FF0000"/>
                    </a:solidFill>
                  </a:rPr>
                  <a:t>MS1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3" name="Connettore 1 72"/>
              <p:cNvCxnSpPr/>
              <p:nvPr/>
            </p:nvCxnSpPr>
            <p:spPr bwMode="auto">
              <a:xfrm flipV="1">
                <a:off x="3321230" y="3902672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4" name="Rettangolo 73"/>
              <p:cNvSpPr/>
              <p:nvPr/>
            </p:nvSpPr>
            <p:spPr bwMode="auto">
              <a:xfrm>
                <a:off x="3060816" y="3981568"/>
                <a:ext cx="521812" cy="250365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68" name="Gruppo 67"/>
            <p:cNvGrpSpPr/>
            <p:nvPr/>
          </p:nvGrpSpPr>
          <p:grpSpPr>
            <a:xfrm>
              <a:off x="6426580" y="3910566"/>
              <a:ext cx="621310" cy="347018"/>
              <a:chOff x="3014586" y="3902672"/>
              <a:chExt cx="621310" cy="347018"/>
            </a:xfrm>
          </p:grpSpPr>
          <p:sp>
            <p:nvSpPr>
              <p:cNvPr id="69" name="CasellaDiTesto 68"/>
              <p:cNvSpPr txBox="1"/>
              <p:nvPr/>
            </p:nvSpPr>
            <p:spPr>
              <a:xfrm>
                <a:off x="3014586" y="3972691"/>
                <a:ext cx="62131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rgbClr val="FF0000"/>
                    </a:solidFill>
                  </a:rPr>
                  <a:t>MS1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0" name="Connettore 1 69"/>
              <p:cNvCxnSpPr/>
              <p:nvPr/>
            </p:nvCxnSpPr>
            <p:spPr bwMode="auto">
              <a:xfrm flipV="1">
                <a:off x="3321230" y="3902672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Rettangolo 70"/>
              <p:cNvSpPr/>
              <p:nvPr/>
            </p:nvSpPr>
            <p:spPr bwMode="auto">
              <a:xfrm>
                <a:off x="3060816" y="3981568"/>
                <a:ext cx="521812" cy="250365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sp>
        <p:nvSpPr>
          <p:cNvPr id="78" name="CasellaDiTesto 77"/>
          <p:cNvSpPr txBox="1"/>
          <p:nvPr/>
        </p:nvSpPr>
        <p:spPr>
          <a:xfrm>
            <a:off x="7965591" y="3158733"/>
            <a:ext cx="999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D31.2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79" name="CasellaDiTesto 78"/>
          <p:cNvSpPr txBox="1"/>
          <p:nvPr/>
        </p:nvSpPr>
        <p:spPr>
          <a:xfrm>
            <a:off x="7967262" y="3476761"/>
            <a:ext cx="99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D31.2</a:t>
            </a:r>
            <a:endParaRPr lang="it-IT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23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384 L -0.04983 0.10826 C -0.0625 0.12422 -0.08264 0.14273 -0.1059 0.16123 C -0.13333 0.17951 -0.15417 0.19153 -0.17031 0.19824 L -0.24566 0.23294 " pathEditMode="relative" rAng="-66549141" ptsTypes="FffFF">
                                      <p:cBhvr>
                                        <p:cTn id="1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10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5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3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9" grpId="0" animBg="1"/>
      <p:bldP spid="60" grpId="0" animBg="1"/>
      <p:bldP spid="61" grpId="0"/>
      <p:bldP spid="62" grpId="0"/>
      <p:bldP spid="63" grpId="0" animBg="1"/>
      <p:bldP spid="64" grpId="0" animBg="1"/>
      <p:bldP spid="78" grpId="0"/>
      <p:bldP spid="79" grpId="0"/>
    </p:bldLst>
  </p:timing>
</p:sld>
</file>

<file path=ppt/theme/theme1.xml><?xml version="1.0" encoding="utf-8"?>
<a:theme xmlns:a="http://schemas.openxmlformats.org/drawingml/2006/main" name="Ocean">
  <a:themeElements>
    <a:clrScheme name="Oce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39116</TotalTime>
  <Words>1879</Words>
  <Application>Microsoft Office PowerPoint</Application>
  <PresentationFormat>Presentazione su schermo (4:3)</PresentationFormat>
  <Paragraphs>617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73" baseType="lpstr">
      <vt:lpstr>Ocean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JRC Ispra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Roberto Confalonieri</dc:creator>
  <cp:lastModifiedBy>Roberto</cp:lastModifiedBy>
  <cp:revision>1296</cp:revision>
  <cp:lastPrinted>2013-10-04T17:31:10Z</cp:lastPrinted>
  <dcterms:created xsi:type="dcterms:W3CDTF">2009-03-03T11:22:37Z</dcterms:created>
  <dcterms:modified xsi:type="dcterms:W3CDTF">2014-01-20T08:46:26Z</dcterms:modified>
</cp:coreProperties>
</file>