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1" r:id="rId2"/>
    <p:sldId id="283" r:id="rId3"/>
    <p:sldId id="289" r:id="rId4"/>
    <p:sldId id="284" r:id="rId5"/>
    <p:sldId id="288" r:id="rId6"/>
    <p:sldId id="286" r:id="rId7"/>
    <p:sldId id="287" r:id="rId8"/>
    <p:sldId id="285" r:id="rId9"/>
    <p:sldId id="290" r:id="rId10"/>
    <p:sldId id="282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CA4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016D7-3D7E-4A93-8211-AB49E1845B38}" type="datetimeFigureOut">
              <a:rPr lang="fr-FR" smtClean="0"/>
              <a:t>20/01/2014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4D307-F6E9-4EFD-BABA-40AFDCDE9D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895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C8E1-F2ED-4AAE-A2E4-98379C9007E5}" type="datetime1">
              <a:rPr lang="fr-FR" smtClean="0"/>
              <a:t>20/01/2014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789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BD7B-E787-459D-8762-D1AC02849282}" type="datetime1">
              <a:rPr lang="fr-FR" smtClean="0"/>
              <a:t>20/01/2014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472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766E1-EF23-4CFF-8683-C2C59615D944}" type="datetime1">
              <a:rPr lang="fr-FR" smtClean="0"/>
              <a:t>20/01/2014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355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F80B-BC9F-4325-8F1C-01013DA472C2}" type="datetime1">
              <a:rPr lang="fr-FR" smtClean="0"/>
              <a:t>20/01/2014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1552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6A1D8-887A-4EF8-8163-1F899C53FD7F}" type="datetime1">
              <a:rPr lang="fr-FR" smtClean="0"/>
              <a:t>20/01/2014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440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9BD73-DD6A-4EA8-ACB8-7B5B09426577}" type="datetime1">
              <a:rPr lang="fr-FR" smtClean="0"/>
              <a:t>20/01/2014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967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EDD8-716A-46C9-B558-F555BF8E4D5B}" type="datetime1">
              <a:rPr lang="fr-FR" smtClean="0"/>
              <a:t>20/01/2014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8010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23EC-B107-40CA-B18C-71A2B0405DC5}" type="datetime1">
              <a:rPr lang="fr-FR" smtClean="0"/>
              <a:t>20/01/2014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08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376B-CAF7-4D91-82E4-43A1F71E0C4B}" type="datetime1">
              <a:rPr lang="fr-FR" smtClean="0"/>
              <a:t>20/01/2014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4568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CF90-51D2-47C2-BD68-167524299EFD}" type="datetime1">
              <a:rPr lang="fr-FR" smtClean="0"/>
              <a:t>20/01/2014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343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743FF-DDA3-471E-B24A-7AC7BDF6607E}" type="datetime1">
              <a:rPr lang="fr-FR" smtClean="0"/>
              <a:t>20/01/2014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353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C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707B2-24A4-455C-8434-008844739B41}" type="datetime1">
              <a:rPr lang="fr-FR" smtClean="0"/>
              <a:t>20/01/2014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21D17-0D64-4143-BAE4-7E49AD4CF626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Content Placeholder 5" descr="wheat_Grey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10" name="Picture 8" descr="Logo_E-AGRI_Definitief_Transparant_C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452320" y="5805264"/>
            <a:ext cx="1452560" cy="94508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285984" y="0"/>
            <a:ext cx="6858016" cy="12335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59397" y="6417391"/>
            <a:ext cx="67448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FP7 e-</a:t>
            </a:r>
            <a:r>
              <a:rPr lang="en-US" sz="14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Agri</a:t>
            </a:r>
            <a:r>
              <a:rPr lang="en-US" sz="14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meeting, 20-21 January 2014,</a:t>
            </a:r>
            <a:r>
              <a:rPr lang="en-US" sz="14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Alterra</a:t>
            </a:r>
            <a:r>
              <a:rPr lang="en-US" sz="14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4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Wageningen</a:t>
            </a:r>
            <a:r>
              <a:rPr lang="en-US" sz="14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-UR, the Netherlands</a:t>
            </a:r>
            <a:endParaRPr lang="fr-FR" sz="14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64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988840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GB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Yield forecasting with remote sensing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en-GB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using CGMS-MAROC</a:t>
            </a:r>
            <a:endParaRPr lang="en-GB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>
                <a:solidFill>
                  <a:schemeClr val="tx1"/>
                </a:solidFill>
              </a:rPr>
              <a:t>1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03848" y="4005064"/>
            <a:ext cx="3080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Balaghi</a:t>
            </a:r>
            <a:r>
              <a:rPr lang="fr-FR" dirty="0" smtClean="0"/>
              <a:t> R., </a:t>
            </a:r>
            <a:r>
              <a:rPr lang="fr-FR" dirty="0" err="1" smtClean="0"/>
              <a:t>Eerens</a:t>
            </a:r>
            <a:r>
              <a:rPr lang="fr-FR" dirty="0" smtClean="0"/>
              <a:t> H., Dong Q.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644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>
            <a:spLocks noChangeArrowheads="1"/>
          </p:cNvSpPr>
          <p:nvPr/>
        </p:nvSpPr>
        <p:spPr bwMode="auto">
          <a:xfrm>
            <a:off x="3165523" y="2286000"/>
            <a:ext cx="3089179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ar-MA" sz="6600" dirty="0"/>
              <a:t>شكرا</a:t>
            </a:r>
            <a:endParaRPr lang="fr-FR" altLang="ja-JP" sz="6600" dirty="0" smtClean="0"/>
          </a:p>
          <a:p>
            <a:pPr algn="ctr"/>
            <a:r>
              <a:rPr lang="ja-JP" altLang="fr-FR" sz="6600" dirty="0" smtClean="0"/>
              <a:t>謝</a:t>
            </a:r>
            <a:r>
              <a:rPr lang="ja-JP" altLang="fr-FR" sz="6600" dirty="0"/>
              <a:t>謝您</a:t>
            </a:r>
            <a:endParaRPr lang="fr-FR" sz="6600" dirty="0"/>
          </a:p>
          <a:p>
            <a:pPr algn="ctr"/>
            <a:r>
              <a:rPr lang="fr-FR" sz="5400" dirty="0" err="1"/>
              <a:t>Thank</a:t>
            </a:r>
            <a:r>
              <a:rPr lang="fr-FR" sz="5400" dirty="0"/>
              <a:t> </a:t>
            </a:r>
            <a:r>
              <a:rPr lang="fr-FR" sz="5400" dirty="0" err="1"/>
              <a:t>you</a:t>
            </a:r>
            <a:endParaRPr lang="fr-FR" sz="5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>
                <a:solidFill>
                  <a:schemeClr val="tx1"/>
                </a:solidFill>
              </a:rPr>
              <a:t>10</a:t>
            </a:fld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94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/>
              <a:t>2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264696" cy="370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59632" y="5373216"/>
            <a:ext cx="6264696" cy="7386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400" b="1" dirty="0"/>
              <a:t>Normalized Difference vegetation Index (NDVI) during the 2012-2013 cropping season, from February 1</a:t>
            </a:r>
            <a:r>
              <a:rPr lang="en-US" sz="1400" b="1" baseline="30000" dirty="0"/>
              <a:t>st</a:t>
            </a:r>
            <a:r>
              <a:rPr lang="en-US" sz="1400" b="1" dirty="0"/>
              <a:t> 2013 to the second dekad of April 30</a:t>
            </a:r>
            <a:r>
              <a:rPr lang="en-US" sz="1400" b="1" baseline="30000" dirty="0"/>
              <a:t>th</a:t>
            </a:r>
            <a:r>
              <a:rPr lang="en-US" sz="1400" b="1" dirty="0"/>
              <a:t> 2013, as compared (%) to long term average (only agricultural areas are displayed).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27789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/>
              <a:t>3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331640" y="5642084"/>
            <a:ext cx="626469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400" b="1" dirty="0" smtClean="0"/>
              <a:t>Comparison between NDVI extracted from CGMS-MAROC and sent by VITO as RUM files.</a:t>
            </a:r>
            <a:endParaRPr lang="fr-FR" sz="1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408712" cy="41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40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/>
              <a:t>4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259632" y="5498648"/>
            <a:ext cx="6264696" cy="7386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400" b="1" dirty="0"/>
              <a:t>Similarity analysis of the 2012-2013 cropping season, in terms of the distribution of </a:t>
            </a:r>
            <a:r>
              <a:rPr lang="en-US" sz="1400" b="1" dirty="0" smtClean="0"/>
              <a:t>daily rainfall (from CGMS-MAROC), </a:t>
            </a:r>
            <a:r>
              <a:rPr lang="en-US" sz="1400" b="1" dirty="0"/>
              <a:t>from early </a:t>
            </a:r>
            <a:r>
              <a:rPr lang="en-US" sz="1400" b="1" dirty="0" smtClean="0"/>
              <a:t>October 2012 to </a:t>
            </a:r>
            <a:r>
              <a:rPr lang="en-US" sz="1400" b="1" dirty="0"/>
              <a:t>the </a:t>
            </a:r>
            <a:r>
              <a:rPr lang="en-US" sz="1400" b="1" dirty="0" smtClean="0"/>
              <a:t>5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of April </a:t>
            </a:r>
            <a:r>
              <a:rPr lang="en-US" sz="1400" b="1" dirty="0"/>
              <a:t>2013, at the national level over the agricultural areas</a:t>
            </a:r>
            <a:endParaRPr lang="fr-FR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647" y="1280921"/>
            <a:ext cx="5684642" cy="42000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779912" y="4581128"/>
            <a:ext cx="3228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Production in 2011 = 83.6 million Quintal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163951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/>
              <a:t>5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259632" y="5498648"/>
            <a:ext cx="6264696" cy="7386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400" b="1" dirty="0"/>
              <a:t>Similarity analysis of the 2012-2013 cropping season, in terms of the distribution of </a:t>
            </a:r>
            <a:r>
              <a:rPr lang="en-US" sz="1400" b="1" dirty="0" err="1"/>
              <a:t>dekadal</a:t>
            </a:r>
            <a:r>
              <a:rPr lang="en-US" sz="1400" b="1" dirty="0"/>
              <a:t> NDVI (SPOT-VEGETATION), from early February to the second dekad of April 2013, at the national level over the agricultural areas</a:t>
            </a:r>
            <a:endParaRPr lang="fr-FR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51994"/>
            <a:ext cx="5976664" cy="412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779912" y="4437112"/>
            <a:ext cx="3228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Production in 2011 = 83.6 million Quintal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50545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/>
              <a:t>6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201" y="1347393"/>
            <a:ext cx="6000193" cy="391709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47664" y="5427221"/>
            <a:ext cx="6264696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400" b="1" dirty="0" smtClean="0"/>
              <a:t>Soft wheat forecast based on similarity </a:t>
            </a:r>
            <a:r>
              <a:rPr lang="en-US" sz="1400" b="1" dirty="0"/>
              <a:t>analysis </a:t>
            </a:r>
            <a:r>
              <a:rPr lang="en-US" sz="1400" b="1" dirty="0" smtClean="0"/>
              <a:t>for the season of 2012-2013, </a:t>
            </a:r>
            <a:r>
              <a:rPr lang="en-US" sz="1400" b="1" dirty="0"/>
              <a:t>in terms of the distribution of </a:t>
            </a:r>
            <a:r>
              <a:rPr lang="en-US" sz="1400" b="1" dirty="0" err="1"/>
              <a:t>dekadal</a:t>
            </a:r>
            <a:r>
              <a:rPr lang="en-US" sz="1400" b="1" dirty="0"/>
              <a:t> </a:t>
            </a:r>
            <a:r>
              <a:rPr lang="en-US" sz="1400" b="1" dirty="0" smtClean="0"/>
              <a:t>SPOT-NDVI (from CGMS-MAROC), </a:t>
            </a:r>
            <a:r>
              <a:rPr lang="en-US" sz="1400" b="1" dirty="0"/>
              <a:t>from </a:t>
            </a:r>
            <a:r>
              <a:rPr lang="en-US" sz="1400" b="1" dirty="0" smtClean="0"/>
              <a:t>1</a:t>
            </a:r>
            <a:r>
              <a:rPr lang="en-US" sz="1400" b="1" baseline="30000" dirty="0" smtClean="0"/>
              <a:t>st</a:t>
            </a:r>
            <a:r>
              <a:rPr lang="en-US" sz="1400" b="1" dirty="0" smtClean="0"/>
              <a:t> dekad of February </a:t>
            </a:r>
            <a:r>
              <a:rPr lang="en-US" sz="1400" b="1" dirty="0"/>
              <a:t>to the </a:t>
            </a:r>
            <a:r>
              <a:rPr lang="en-US" sz="1400" b="1" dirty="0" smtClean="0"/>
              <a:t>3</a:t>
            </a:r>
            <a:r>
              <a:rPr lang="en-US" sz="1400" b="1" baseline="30000" dirty="0" smtClean="0"/>
              <a:t>rd</a:t>
            </a:r>
            <a:r>
              <a:rPr lang="en-US" sz="1400" b="1" dirty="0" smtClean="0"/>
              <a:t> dekad </a:t>
            </a:r>
            <a:r>
              <a:rPr lang="en-US" sz="1400" b="1" dirty="0"/>
              <a:t>of April 2013, at the national level over the agricultural areas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616058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/>
              <a:t>7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547664" y="5427221"/>
            <a:ext cx="6264696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400" b="1" dirty="0" smtClean="0"/>
              <a:t>Soft wheat forecast based on similarity </a:t>
            </a:r>
            <a:r>
              <a:rPr lang="en-US" sz="1400" b="1" dirty="0"/>
              <a:t>analysis </a:t>
            </a:r>
            <a:r>
              <a:rPr lang="en-US" sz="1400" b="1" dirty="0" smtClean="0"/>
              <a:t>for the season of 2012-2013, </a:t>
            </a:r>
            <a:r>
              <a:rPr lang="en-US" sz="1400" b="1" dirty="0"/>
              <a:t>in terms of the distribution of </a:t>
            </a:r>
            <a:r>
              <a:rPr lang="en-US" sz="1400" b="1" dirty="0" smtClean="0"/>
              <a:t>rainfall (from CGMS-MAROC), </a:t>
            </a:r>
            <a:r>
              <a:rPr lang="en-US" sz="1400" b="1" dirty="0"/>
              <a:t>from </a:t>
            </a:r>
            <a:r>
              <a:rPr lang="en-US" sz="1400" b="1" dirty="0" smtClean="0"/>
              <a:t>1</a:t>
            </a:r>
            <a:r>
              <a:rPr lang="en-US" sz="1400" b="1" baseline="30000" dirty="0" smtClean="0"/>
              <a:t>st</a:t>
            </a:r>
            <a:r>
              <a:rPr lang="en-US" sz="1400" b="1" dirty="0" smtClean="0"/>
              <a:t> dekad of October 2012 to </a:t>
            </a:r>
            <a:r>
              <a:rPr lang="en-US" sz="1400" b="1" dirty="0"/>
              <a:t>the </a:t>
            </a:r>
            <a:r>
              <a:rPr lang="en-US" sz="1400" b="1" dirty="0" smtClean="0"/>
              <a:t>3</a:t>
            </a:r>
            <a:r>
              <a:rPr lang="en-US" sz="1400" b="1" baseline="30000" dirty="0" smtClean="0"/>
              <a:t>rd</a:t>
            </a:r>
            <a:r>
              <a:rPr lang="en-US" sz="1400" b="1" dirty="0" smtClean="0"/>
              <a:t> dekad </a:t>
            </a:r>
            <a:r>
              <a:rPr lang="en-US" sz="1400" b="1" dirty="0"/>
              <a:t>of April 2013, at the national level over the agricultural areas</a:t>
            </a:r>
            <a:endParaRPr lang="fr-FR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6253756" cy="4082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842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/>
              <a:t>8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187624" y="1916830"/>
            <a:ext cx="6264696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b="1" dirty="0" smtClean="0"/>
              <a:t>Cereals forecasts for the season of 2012-2013 in Morocco</a:t>
            </a:r>
            <a:endParaRPr lang="fr-FR" sz="2000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414666"/>
              </p:ext>
            </p:extLst>
          </p:nvPr>
        </p:nvGraphicFramePr>
        <p:xfrm>
          <a:off x="1259634" y="2420886"/>
          <a:ext cx="5879348" cy="309634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519500"/>
                <a:gridCol w="1832166"/>
                <a:gridCol w="1227773"/>
                <a:gridCol w="1299909"/>
              </a:tblGrid>
              <a:tr h="99831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i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Grain </a:t>
                      </a:r>
                      <a:r>
                        <a:rPr lang="fr-FR" sz="1600" dirty="0" err="1" smtClean="0">
                          <a:effectLst/>
                        </a:rPr>
                        <a:t>yield</a:t>
                      </a:r>
                      <a:r>
                        <a:rPr lang="fr-FR" sz="1600" dirty="0" smtClean="0">
                          <a:effectLst/>
                        </a:rPr>
                        <a:t> </a:t>
                      </a:r>
                      <a:endParaRPr lang="fr-FR" sz="1600" dirty="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(</a:t>
                      </a:r>
                      <a:r>
                        <a:rPr lang="fr-FR" sz="1600" dirty="0" smtClean="0">
                          <a:effectLst/>
                        </a:rPr>
                        <a:t>Q/ha</a:t>
                      </a:r>
                      <a:r>
                        <a:rPr lang="fr-FR" sz="1600" dirty="0">
                          <a:effectLst/>
                        </a:rPr>
                        <a:t>)</a:t>
                      </a:r>
                      <a:endParaRPr lang="fr-FR" sz="1600" i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Area</a:t>
                      </a:r>
                      <a:endParaRPr lang="fr-FR" sz="1600" dirty="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(</a:t>
                      </a:r>
                      <a:r>
                        <a:rPr lang="fr-FR" sz="1600" dirty="0" smtClean="0">
                          <a:effectLst/>
                        </a:rPr>
                        <a:t>million </a:t>
                      </a:r>
                      <a:r>
                        <a:rPr lang="fr-FR" sz="1600" dirty="0">
                          <a:effectLst/>
                        </a:rPr>
                        <a:t>ha)</a:t>
                      </a:r>
                      <a:endParaRPr lang="fr-FR" sz="1600" i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Production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 (</a:t>
                      </a:r>
                      <a:r>
                        <a:rPr lang="fr-FR" sz="1600" dirty="0" smtClean="0">
                          <a:effectLst/>
                        </a:rPr>
                        <a:t>million Q)</a:t>
                      </a:r>
                      <a:endParaRPr lang="fr-FR" sz="1600" i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52450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600" i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Soft</a:t>
                      </a:r>
                      <a:r>
                        <a:rPr lang="fr-FR" sz="1600" i="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i="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wheat</a:t>
                      </a:r>
                      <a:endParaRPr lang="fr-FR" sz="1600" i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19,3</a:t>
                      </a:r>
                      <a:endParaRPr lang="fr-FR" sz="1600" i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2,167</a:t>
                      </a:r>
                      <a:endParaRPr lang="fr-FR" sz="1600" i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41,8</a:t>
                      </a:r>
                      <a:endParaRPr lang="fr-FR" sz="1600" i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52450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600" i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Durum</a:t>
                      </a:r>
                      <a:r>
                        <a:rPr lang="fr-FR" sz="1600" i="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i="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wheat</a:t>
                      </a:r>
                      <a:endParaRPr lang="fr-FR" sz="1600" i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19,2</a:t>
                      </a:r>
                      <a:endParaRPr lang="fr-FR" sz="1600" i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0,974</a:t>
                      </a:r>
                      <a:endParaRPr lang="fr-FR" sz="1600" i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18,7</a:t>
                      </a:r>
                      <a:endParaRPr lang="fr-FR" sz="1600" i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52450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effectLst/>
                        </a:rPr>
                        <a:t>Barley</a:t>
                      </a:r>
                      <a:endParaRPr lang="fr-FR" sz="1600" i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14,0</a:t>
                      </a:r>
                      <a:endParaRPr lang="fr-FR" sz="1600" i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1,988</a:t>
                      </a:r>
                      <a:endParaRPr lang="fr-FR" sz="1600" i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27,8</a:t>
                      </a:r>
                      <a:endParaRPr lang="fr-FR" sz="1600" i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52450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Total</a:t>
                      </a:r>
                      <a:endParaRPr lang="fr-FR" sz="1600" i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  <a:endParaRPr lang="fr-FR" sz="1600" i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5,129</a:t>
                      </a:r>
                      <a:endParaRPr lang="fr-FR" sz="1600" b="1" i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88,3</a:t>
                      </a:r>
                      <a:endParaRPr lang="fr-FR" sz="1600" b="1" i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259632" y="5589240"/>
            <a:ext cx="6029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* Production = 97 million Q (</a:t>
            </a:r>
            <a:r>
              <a:rPr lang="fr-FR" sz="1600" dirty="0" err="1" smtClean="0"/>
              <a:t>from</a:t>
            </a:r>
            <a:r>
              <a:rPr lang="fr-FR" sz="1600" dirty="0" smtClean="0"/>
              <a:t> </a:t>
            </a:r>
            <a:r>
              <a:rPr lang="fr-FR" sz="1600" dirty="0" err="1" smtClean="0"/>
              <a:t>preliminary</a:t>
            </a:r>
            <a:r>
              <a:rPr lang="fr-FR" sz="1600" dirty="0" smtClean="0"/>
              <a:t> official </a:t>
            </a:r>
            <a:r>
              <a:rPr lang="fr-FR" sz="1600" dirty="0" err="1" smtClean="0"/>
              <a:t>statistics</a:t>
            </a:r>
            <a:r>
              <a:rPr lang="fr-FR" sz="1600" dirty="0" smtClean="0"/>
              <a:t> in April)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68830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4038732"/>
              </p:ext>
            </p:extLst>
          </p:nvPr>
        </p:nvGraphicFramePr>
        <p:xfrm>
          <a:off x="2169795" y="1340768"/>
          <a:ext cx="4840414" cy="43919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3330"/>
                <a:gridCol w="625475"/>
                <a:gridCol w="630555"/>
                <a:gridCol w="717359"/>
                <a:gridCol w="787400"/>
                <a:gridCol w="836295"/>
              </a:tblGrid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 err="1" smtClean="0">
                          <a:effectLst/>
                        </a:rPr>
                        <a:t>Aagrometeorological</a:t>
                      </a:r>
                      <a:r>
                        <a:rPr lang="fr-FR" sz="1200" dirty="0" smtClean="0">
                          <a:effectLst/>
                        </a:rPr>
                        <a:t> index</a:t>
                      </a:r>
                      <a:endParaRPr lang="fr-FR" sz="1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NDVI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 err="1" smtClean="0">
                          <a:effectLst/>
                        </a:rPr>
                        <a:t>Rainfall</a:t>
                      </a:r>
                      <a:endParaRPr lang="fr-FR" sz="1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 err="1" smtClean="0">
                          <a:effectLst/>
                        </a:rPr>
                        <a:t>Rain</a:t>
                      </a:r>
                      <a:r>
                        <a:rPr lang="fr-FR" sz="1200" dirty="0" smtClean="0">
                          <a:effectLst/>
                        </a:rPr>
                        <a:t>/</a:t>
                      </a:r>
                      <a:r>
                        <a:rPr lang="fr-FR" sz="1200" dirty="0" err="1" smtClean="0">
                          <a:effectLst/>
                        </a:rPr>
                        <a:t>ETo</a:t>
                      </a:r>
                      <a:endParaRPr lang="fr-FR" sz="1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P-0.5*ETo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Nb </a:t>
                      </a:r>
                      <a:r>
                        <a:rPr lang="fr-FR" sz="1200" dirty="0" err="1" smtClean="0">
                          <a:effectLst/>
                        </a:rPr>
                        <a:t>Years</a:t>
                      </a:r>
                      <a:endParaRPr lang="fr-FR" sz="1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Durum</a:t>
                      </a:r>
                      <a:r>
                        <a:rPr lang="fr-FR" sz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wheat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Ouled Zidane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0,46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0,84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0,77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0,81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9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Mzoura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0,74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0,57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0,77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0,71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12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Ouled Sebbah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0,66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0,65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0,66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0,67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8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Ras El Ain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0,42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0,61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0,70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0,67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8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Sidi El Aidi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0,45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0,27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0,35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0,33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7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Soft</a:t>
                      </a:r>
                      <a:r>
                        <a:rPr lang="fr-FR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wheat</a:t>
                      </a:r>
                      <a:endParaRPr lang="fr-FR" sz="1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Ain Nzagh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0,79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0,19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0,21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0,22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7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Deroua       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0,12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0,15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0,17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0,16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7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Gdana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0,04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0,29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0,30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0,30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7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Mzoura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0,67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0,47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0,61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0,58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7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Ouled Sebbah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0,63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0,89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0,79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0,84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7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Sidi Boumahdi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0,92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0,47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0,72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0,64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8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 </a:t>
                      </a:r>
                      <a:r>
                        <a:rPr lang="fr-FR" sz="1200" dirty="0" err="1" smtClean="0">
                          <a:effectLst/>
                        </a:rPr>
                        <a:t>Barley</a:t>
                      </a:r>
                      <a:endParaRPr lang="fr-FR" sz="1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Ain Nzagh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0,48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0,70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0,87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0,82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8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Dar Chafai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0,74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0,23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0,47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0,38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8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Mgarto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0,62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0,85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0,93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0,93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8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Ras El Ain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0,47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0,64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0,83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0,78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8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Sidi Boumahdi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0,60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0,57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0,80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0,73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9</a:t>
                      </a:r>
                      <a:endParaRPr lang="fr-FR" sz="1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/>
              <a:t>9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547664" y="5642084"/>
            <a:ext cx="626469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400" b="1" dirty="0" smtClean="0"/>
              <a:t>Correlation (R2) between cereal yields (soft wheat, durum wheat and barley) and agrometeorological indices derived from CGMS-MAROC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8790605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471</Words>
  <Application>Microsoft Office PowerPoint</Application>
  <PresentationFormat>Affichage à l'écran (4:3)</PresentationFormat>
  <Paragraphs>165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Riad</dc:creator>
  <cp:lastModifiedBy>Riad</cp:lastModifiedBy>
  <cp:revision>128</cp:revision>
  <dcterms:created xsi:type="dcterms:W3CDTF">2011-10-10T16:25:15Z</dcterms:created>
  <dcterms:modified xsi:type="dcterms:W3CDTF">2014-01-20T16:10:12Z</dcterms:modified>
</cp:coreProperties>
</file>