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1"/>
  </p:notesMasterIdLst>
  <p:handoutMasterIdLst>
    <p:handoutMasterId r:id="rId32"/>
  </p:handoutMasterIdLst>
  <p:sldIdLst>
    <p:sldId id="265" r:id="rId3"/>
    <p:sldId id="274" r:id="rId4"/>
    <p:sldId id="304" r:id="rId5"/>
    <p:sldId id="305" r:id="rId6"/>
    <p:sldId id="306" r:id="rId7"/>
    <p:sldId id="307" r:id="rId8"/>
    <p:sldId id="308" r:id="rId9"/>
    <p:sldId id="309" r:id="rId10"/>
    <p:sldId id="311"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80720" autoAdjust="0"/>
  </p:normalViewPr>
  <p:slideViewPr>
    <p:cSldViewPr snapToGrid="0">
      <p:cViewPr>
        <p:scale>
          <a:sx n="60" d="100"/>
          <a:sy n="60" d="100"/>
        </p:scale>
        <p:origin x="-1422" y="-12"/>
      </p:cViewPr>
      <p:guideLst>
        <p:guide orient="horz" pos="2160"/>
        <p:guide pos="2880"/>
      </p:guideLst>
    </p:cSldViewPr>
  </p:slideViewPr>
  <p:notesTextViewPr>
    <p:cViewPr>
      <p:scale>
        <a:sx n="1" d="1"/>
        <a:sy n="1" d="1"/>
      </p:scale>
      <p:origin x="0" y="0"/>
    </p:cViewPr>
  </p:notesTextViewPr>
  <p:notesViewPr>
    <p:cSldViewPr snapToGrid="0">
      <p:cViewPr varScale="1">
        <p:scale>
          <a:sx n="84" d="100"/>
          <a:sy n="84" d="100"/>
        </p:scale>
        <p:origin x="-380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CN" sz="1200"/>
            </a:lvl1pPr>
          </a:lstStyle>
          <a:p>
            <a:fld id="{20EA5F0D-C1DC-412F-A146-DDB3A74B588F}" type="datetimeFigureOut">
              <a:rPr lang="en-US" altLang="zh-CN"/>
              <a:t>1/20/2014</a:t>
            </a:fld>
            <a:endParaRPr lang="zh-CN"/>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CN" sz="1200"/>
            </a:lvl1pPr>
          </a:lstStyle>
          <a:p>
            <a:endParaRPr lang="zh-CN"/>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CN" sz="1200"/>
            </a:lvl1pPr>
          </a:lstStyle>
          <a:p>
            <a:fld id="{7BAE14B8-3CC9-472D-9BC5-A84D80684DE2}" type="slidenum">
              <a:rPr lang="zh-CN"/>
              <a:t>‹#›</a:t>
            </a:fld>
            <a:endParaRPr lang="zh-CN"/>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zh-CN" sz="1200"/>
            </a:lvl1pPr>
          </a:lstStyle>
          <a:p>
            <a:fld id="{A8CDE508-72C8-4AB5-AA9C-1584D31690E0}" type="datetimeFigureOut">
              <a:t>2013/11/18</a:t>
            </a:fld>
            <a:endParaRPr lang="zh-CN"/>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p>
        </p:txBody>
      </p:sp>
      <p:sp>
        <p:nvSpPr>
          <p:cNvPr id="5" name="备注占位符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zh-CN" sz="1200"/>
            </a:lvl1pPr>
          </a:lstStyle>
          <a:p>
            <a:endParaRPr lang="zh-CN"/>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zh-CN" sz="1200"/>
            </a:lvl1pPr>
          </a:lstStyle>
          <a:p>
            <a:fld id="{7FB667E1-E601-4AAF-B95C-B25720D70A60}" type="slidenum">
              <a:t>‹#›</a:t>
            </a:fld>
            <a:endParaRPr lang="zh-CN"/>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mn-lt"/>
        <a:ea typeface="+mn-ea"/>
        <a:cs typeface="+mn-cs"/>
      </a:defRPr>
    </a:lvl1pPr>
    <a:lvl2pPr marL="457200" algn="l" defTabSz="914400" rtl="0" eaLnBrk="1" latinLnBrk="0" hangingPunct="1">
      <a:defRPr lang="zh-CN" sz="1200" kern="1200">
        <a:solidFill>
          <a:schemeClr val="tx1"/>
        </a:solidFill>
        <a:latin typeface="+mn-lt"/>
        <a:ea typeface="+mn-ea"/>
        <a:cs typeface="+mn-cs"/>
      </a:defRPr>
    </a:lvl2pPr>
    <a:lvl3pPr marL="914400" algn="l" defTabSz="914400" rtl="0" eaLnBrk="1" latinLnBrk="0" hangingPunct="1">
      <a:defRPr lang="zh-CN" sz="1200" kern="1200">
        <a:solidFill>
          <a:schemeClr val="tx1"/>
        </a:solidFill>
        <a:latin typeface="+mn-lt"/>
        <a:ea typeface="+mn-ea"/>
        <a:cs typeface="+mn-cs"/>
      </a:defRPr>
    </a:lvl3pPr>
    <a:lvl4pPr marL="1371600" algn="l" defTabSz="914400" rtl="0" eaLnBrk="1" latinLnBrk="0" hangingPunct="1">
      <a:defRPr lang="zh-CN" sz="1200" kern="1200">
        <a:solidFill>
          <a:schemeClr val="tx1"/>
        </a:solidFill>
        <a:latin typeface="+mn-lt"/>
        <a:ea typeface="+mn-ea"/>
        <a:cs typeface="+mn-cs"/>
      </a:defRPr>
    </a:lvl4pPr>
    <a:lvl5pPr marL="1828800" algn="l" defTabSz="914400" rtl="0" eaLnBrk="1" latinLnBrk="0" hangingPunct="1">
      <a:defRPr lang="zh-CN" sz="1200" kern="1200">
        <a:solidFill>
          <a:schemeClr val="tx1"/>
        </a:solidFill>
        <a:latin typeface="+mn-lt"/>
        <a:ea typeface="+mn-ea"/>
        <a:cs typeface="+mn-cs"/>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This report consists of 7 parts: the objectives of the crop area extraction in Kenya, basic background data for the establishment of crop area classification system in Kenya, remote sensing data used for crop area identification process, overall research route, research process and results, discussion of existing problems, next step jobs, and finally major conclusions based on current research. </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2</a:t>
            </a:fld>
            <a:endParaRPr lang="zh-CN" altLang="en-US"/>
          </a:p>
        </p:txBody>
      </p:sp>
    </p:spTree>
    <p:extLst>
      <p:ext uri="{BB962C8B-B14F-4D97-AF65-F5344CB8AC3E}">
        <p14:creationId xmlns:p14="http://schemas.microsoft.com/office/powerpoint/2010/main" val="1219804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Preliminarily established vegetation classification system. </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11</a:t>
            </a:fld>
            <a:endParaRPr lang="zh-CN" altLang="en-US"/>
          </a:p>
        </p:txBody>
      </p:sp>
    </p:spTree>
    <p:extLst>
      <p:ext uri="{BB962C8B-B14F-4D97-AF65-F5344CB8AC3E}">
        <p14:creationId xmlns:p14="http://schemas.microsoft.com/office/powerpoint/2010/main" val="2198310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Preliminarily established crop classification system is a two layer classification system. </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12</a:t>
            </a:fld>
            <a:endParaRPr lang="zh-CN" altLang="en-US"/>
          </a:p>
        </p:txBody>
      </p:sp>
    </p:spTree>
    <p:extLst>
      <p:ext uri="{BB962C8B-B14F-4D97-AF65-F5344CB8AC3E}">
        <p14:creationId xmlns:p14="http://schemas.microsoft.com/office/powerpoint/2010/main" val="382830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The slide shows the NDVI spectrum of three vegetation types of desert, forest, and arable land.</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13</a:t>
            </a:fld>
            <a:endParaRPr lang="zh-CN" altLang="en-US"/>
          </a:p>
        </p:txBody>
      </p:sp>
    </p:spTree>
    <p:extLst>
      <p:ext uri="{BB962C8B-B14F-4D97-AF65-F5344CB8AC3E}">
        <p14:creationId xmlns:p14="http://schemas.microsoft.com/office/powerpoint/2010/main" val="1196556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A total of 100 types of ground objects to be classified are obtained through unsupervised classification method and a total of 26 ground object types are obtained through merging of similar NDVI spectrum curves. The slide shows the MODIS/NDVI spectrum curves of 26 types of ground objects.</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14</a:t>
            </a:fld>
            <a:endParaRPr lang="zh-CN" altLang="en-US"/>
          </a:p>
        </p:txBody>
      </p:sp>
    </p:spTree>
    <p:extLst>
      <p:ext uri="{BB962C8B-B14F-4D97-AF65-F5344CB8AC3E}">
        <p14:creationId xmlns:p14="http://schemas.microsoft.com/office/powerpoint/2010/main" val="190577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GB" altLang="zh-CN" sz="1200" kern="1200" dirty="0" smtClean="0">
                <a:solidFill>
                  <a:schemeClr val="tx1"/>
                </a:solidFill>
                <a:effectLst/>
                <a:latin typeface="+mn-lt"/>
                <a:ea typeface="+mn-ea"/>
                <a:cs typeface="+mn-cs"/>
              </a:rPr>
              <a:t>The maize OLI identification features are established based on the Kenya 30m spatial resolution OLI data, and the identification of similar features of pre-classified 150-200 types to be further classified is conducted. Above slide shows the visual observation characteristics of different types of maize in different regions. </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15</a:t>
            </a:fld>
            <a:endParaRPr lang="zh-CN" altLang="en-US"/>
          </a:p>
        </p:txBody>
      </p:sp>
    </p:spTree>
    <p:extLst>
      <p:ext uri="{BB962C8B-B14F-4D97-AF65-F5344CB8AC3E}">
        <p14:creationId xmlns:p14="http://schemas.microsoft.com/office/powerpoint/2010/main" val="3768516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In the third research method, the OLI/DN value spectrum features of different periods are established; then crop characteristics obtained through MODIS/NDVI are taken as the background, to conduct the unsupervised classification of OLI images. The OLI/DN values of images to be classified are contrasted with the pre-established standard spectrum, to obtain 3 types of crops. </a:t>
            </a:r>
          </a:p>
          <a:p>
            <a:r>
              <a:rPr lang="en-GB" altLang="zh-CN" sz="1200" kern="1200" dirty="0" smtClean="0">
                <a:solidFill>
                  <a:schemeClr val="tx1"/>
                </a:solidFill>
                <a:effectLst/>
                <a:latin typeface="+mn-lt"/>
                <a:ea typeface="+mn-ea"/>
                <a:cs typeface="+mn-cs"/>
              </a:rPr>
              <a:t>The above slide shows the classified results of 3 types of crops in Trans </a:t>
            </a:r>
            <a:r>
              <a:rPr lang="en-GB" altLang="zh-CN" sz="1200" kern="1200" dirty="0" err="1" smtClean="0">
                <a:solidFill>
                  <a:schemeClr val="tx1"/>
                </a:solidFill>
                <a:effectLst/>
                <a:latin typeface="+mn-lt"/>
                <a:ea typeface="+mn-ea"/>
                <a:cs typeface="+mn-cs"/>
              </a:rPr>
              <a:t>Nzoia</a:t>
            </a:r>
            <a:r>
              <a:rPr lang="en-GB" altLang="zh-CN" sz="1200" kern="1200" dirty="0" smtClean="0">
                <a:solidFill>
                  <a:schemeClr val="tx1"/>
                </a:solidFill>
                <a:effectLst/>
                <a:latin typeface="+mn-lt"/>
                <a:ea typeface="+mn-ea"/>
                <a:cs typeface="+mn-cs"/>
              </a:rPr>
              <a:t> region. The specific crop names need to be identified in the follow up jobs, and the current technical process has been established. </a:t>
            </a:r>
            <a:endParaRPr lang="en-US" altLang="zh-CN" dirty="0" smtClean="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16</a:t>
            </a:fld>
            <a:endParaRPr lang="zh-CN" altLang="en-US"/>
          </a:p>
        </p:txBody>
      </p:sp>
    </p:spTree>
    <p:extLst>
      <p:ext uri="{BB962C8B-B14F-4D97-AF65-F5344CB8AC3E}">
        <p14:creationId xmlns:p14="http://schemas.microsoft.com/office/powerpoint/2010/main" val="2901482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The slide shows the amplified curve of OLI/DN values of 3 types of crops in Trans </a:t>
            </a:r>
            <a:r>
              <a:rPr lang="en-GB" altLang="zh-CN" sz="1200" kern="1200" dirty="0" err="1" smtClean="0">
                <a:solidFill>
                  <a:schemeClr val="tx1"/>
                </a:solidFill>
                <a:effectLst/>
                <a:latin typeface="+mn-lt"/>
                <a:ea typeface="+mn-ea"/>
                <a:cs typeface="+mn-cs"/>
              </a:rPr>
              <a:t>Nzoia</a:t>
            </a:r>
            <a:r>
              <a:rPr lang="en-GB" altLang="zh-CN" sz="1200" kern="1200" dirty="0" smtClean="0">
                <a:solidFill>
                  <a:schemeClr val="tx1"/>
                </a:solidFill>
                <a:effectLst/>
                <a:latin typeface="+mn-lt"/>
                <a:ea typeface="+mn-ea"/>
                <a:cs typeface="+mn-cs"/>
              </a:rPr>
              <a:t> region.</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17</a:t>
            </a:fld>
            <a:endParaRPr lang="zh-CN" altLang="en-US"/>
          </a:p>
        </p:txBody>
      </p:sp>
    </p:spTree>
    <p:extLst>
      <p:ext uri="{BB962C8B-B14F-4D97-AF65-F5344CB8AC3E}">
        <p14:creationId xmlns:p14="http://schemas.microsoft.com/office/powerpoint/2010/main" val="322793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This slide show the vegetation classification result of Kenya based on MODIS/NDVI spectrum, the from left to the right of the slide are the 100types of crops to be validated, 26 types of merger results, and 7 types of merger results respectively. The image in the right is the merger result to show the regional distribution feature of vegetation of Kenya, and it can be seen that the spatial distribution of desert, grassland, forest, and arable land is basically consistent with the vegetation feature of the country. The name of vegetation may not be consistent with the common names used in Kenya, which needs to be unified in the follow up jobs.</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18</a:t>
            </a:fld>
            <a:endParaRPr lang="zh-CN" altLang="en-US"/>
          </a:p>
        </p:txBody>
      </p:sp>
    </p:spTree>
    <p:extLst>
      <p:ext uri="{BB962C8B-B14F-4D97-AF65-F5344CB8AC3E}">
        <p14:creationId xmlns:p14="http://schemas.microsoft.com/office/powerpoint/2010/main" val="484136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This slide shows the selected identification sites in Kenya through Google Earth, which mainly include maize, but also include other types of crops. The image on the right is the image of maize obtained from </a:t>
            </a:r>
            <a:r>
              <a:rPr lang="en-GB" altLang="zh-CN" sz="1200" kern="1200" dirty="0" err="1" smtClean="0">
                <a:solidFill>
                  <a:schemeClr val="tx1"/>
                </a:solidFill>
                <a:effectLst/>
                <a:latin typeface="+mn-lt"/>
                <a:ea typeface="+mn-ea"/>
                <a:cs typeface="+mn-cs"/>
              </a:rPr>
              <a:t>GoogleEarth</a:t>
            </a:r>
            <a:r>
              <a:rPr lang="en-GB" altLang="zh-CN" sz="1200" kern="1200" dirty="0" smtClean="0">
                <a:solidFill>
                  <a:schemeClr val="tx1"/>
                </a:solidFill>
                <a:effectLst/>
                <a:latin typeface="+mn-lt"/>
                <a:ea typeface="+mn-ea"/>
                <a:cs typeface="+mn-cs"/>
              </a:rPr>
              <a:t>, and the purpose of this image is to strengthen the perceptual knowledge of viewers. </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19</a:t>
            </a:fld>
            <a:endParaRPr lang="zh-CN" altLang="en-US"/>
          </a:p>
        </p:txBody>
      </p:sp>
    </p:spTree>
    <p:extLst>
      <p:ext uri="{BB962C8B-B14F-4D97-AF65-F5344CB8AC3E}">
        <p14:creationId xmlns:p14="http://schemas.microsoft.com/office/powerpoint/2010/main" val="3965787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Above slide shows the Kenya maize spatial distribution based on the resolution of 30m and a statistical table.</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20</a:t>
            </a:fld>
            <a:endParaRPr lang="zh-CN" altLang="en-US"/>
          </a:p>
        </p:txBody>
      </p:sp>
    </p:spTree>
    <p:extLst>
      <p:ext uri="{BB962C8B-B14F-4D97-AF65-F5344CB8AC3E}">
        <p14:creationId xmlns:p14="http://schemas.microsoft.com/office/powerpoint/2010/main" val="232710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The objective of this research is to establish a national level business operation system for the supervision of the crop areas in Kenya. The slide shows the geographical locations and maps of African continent and Kenya, as well as the </a:t>
            </a:r>
            <a:r>
              <a:rPr lang="en-GB" altLang="zh-CN" sz="1200" kern="1200" dirty="0" err="1" smtClean="0">
                <a:solidFill>
                  <a:schemeClr val="tx1"/>
                </a:solidFill>
                <a:effectLst/>
                <a:latin typeface="Times New Roman" pitchFamily="18" charset="0"/>
                <a:ea typeface="+mn-ea"/>
                <a:cs typeface="Times New Roman" pitchFamily="18" charset="0"/>
              </a:rPr>
              <a:t>GooleEarth</a:t>
            </a:r>
            <a:r>
              <a:rPr lang="en-GB" altLang="zh-CN" sz="1200" kern="1200" dirty="0" smtClean="0">
                <a:solidFill>
                  <a:schemeClr val="tx1"/>
                </a:solidFill>
                <a:effectLst/>
                <a:latin typeface="Times New Roman" pitchFamily="18" charset="0"/>
                <a:ea typeface="+mn-ea"/>
                <a:cs typeface="Times New Roman" pitchFamily="18" charset="0"/>
              </a:rPr>
              <a:t> image of Trans </a:t>
            </a:r>
            <a:r>
              <a:rPr lang="en-GB" altLang="zh-CN" sz="1200" kern="1200" dirty="0" err="1" smtClean="0">
                <a:solidFill>
                  <a:schemeClr val="tx1"/>
                </a:solidFill>
                <a:effectLst/>
                <a:latin typeface="Times New Roman" pitchFamily="18" charset="0"/>
                <a:ea typeface="+mn-ea"/>
                <a:cs typeface="Times New Roman" pitchFamily="18" charset="0"/>
              </a:rPr>
              <a:t>Nzoia</a:t>
            </a:r>
            <a:r>
              <a:rPr lang="en-GB" altLang="zh-CN" sz="1200" kern="1200" dirty="0" smtClean="0">
                <a:solidFill>
                  <a:schemeClr val="tx1"/>
                </a:solidFill>
                <a:effectLst/>
                <a:latin typeface="Times New Roman" pitchFamily="18" charset="0"/>
                <a:ea typeface="+mn-ea"/>
                <a:cs typeface="Times New Roman" pitchFamily="18" charset="0"/>
              </a:rPr>
              <a:t> region of Kenya. The purpose of this slide is to demonstrate that the established business supervision system covers the total areas of Kenya, and that it mainly uses remote sensing data.</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3</a:t>
            </a:fld>
            <a:endParaRPr lang="zh-CN" altLang="en-US"/>
          </a:p>
        </p:txBody>
      </p:sp>
    </p:spTree>
    <p:extLst>
      <p:ext uri="{BB962C8B-B14F-4D97-AF65-F5344CB8AC3E}">
        <p14:creationId xmlns:p14="http://schemas.microsoft.com/office/powerpoint/2010/main" val="2470127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Above slide shows the maize spatial distribution of major maize production areas of Kenya and the original OLI image, which mainly demonstrates the amplified effect of the interpretation result.</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21</a:t>
            </a:fld>
            <a:endParaRPr lang="zh-CN" altLang="en-US"/>
          </a:p>
        </p:txBody>
      </p:sp>
    </p:spTree>
    <p:extLst>
      <p:ext uri="{BB962C8B-B14F-4D97-AF65-F5344CB8AC3E}">
        <p14:creationId xmlns:p14="http://schemas.microsoft.com/office/powerpoint/2010/main" val="3695919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The above slide shows that specific implementation process of the second method. The first image on the upper left of the slide shows the NODIS/NDVI vegetation extraction result, and the second and the third image on the left shows the results of crops and forests. The first image on the right is the 30m result of 3 crops extracted under the background of 250m arable land, and the second image on the left is the forest result extracted under the background of 250m forest; the two images on the right are the synthetic result of crops and forests.</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22</a:t>
            </a:fld>
            <a:endParaRPr lang="zh-CN" altLang="en-US"/>
          </a:p>
        </p:txBody>
      </p:sp>
    </p:spTree>
    <p:extLst>
      <p:ext uri="{BB962C8B-B14F-4D97-AF65-F5344CB8AC3E}">
        <p14:creationId xmlns:p14="http://schemas.microsoft.com/office/powerpoint/2010/main" val="373195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This slide summarizes the existing problems and the goal of the next step jobs. It mainly includes three aspects: one is the modification of the classification system; the second is the further study of the 3 research methods; the third is the further solution for the problems such as cloud pollution.</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24</a:t>
            </a:fld>
            <a:endParaRPr lang="zh-CN" altLang="en-US"/>
          </a:p>
        </p:txBody>
      </p:sp>
    </p:spTree>
    <p:extLst>
      <p:ext uri="{BB962C8B-B14F-4D97-AF65-F5344CB8AC3E}">
        <p14:creationId xmlns:p14="http://schemas.microsoft.com/office/powerpoint/2010/main" val="344526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The slide shows the DN value abnormal under the condition of OLI data cloud pollution, and the cloud pollution characteristics, namely, increased reflectivity and decreased NDVI value.</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25</a:t>
            </a:fld>
            <a:endParaRPr lang="zh-CN" altLang="en-US"/>
          </a:p>
        </p:txBody>
      </p:sp>
    </p:spTree>
    <p:extLst>
      <p:ext uri="{BB962C8B-B14F-4D97-AF65-F5344CB8AC3E}">
        <p14:creationId xmlns:p14="http://schemas.microsoft.com/office/powerpoint/2010/main" val="3445084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This slide shows the confusion among different ground objects, and confusion among different crops. It illustrates the confusion between wet land and paddy field; it also illustrates the different types of arable lands. It is difficult to achieve automatic differentiation by only relying on few OLI time phase data, and subsidiary classification under the support of 250m spatial data is required. However, on the basis of crop identification, by using unsupervised classification, and modified by visual observation, the spatial distribution of staple crops could be obtained.</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26</a:t>
            </a:fld>
            <a:endParaRPr lang="zh-CN" altLang="en-US"/>
          </a:p>
        </p:txBody>
      </p:sp>
    </p:spTree>
    <p:extLst>
      <p:ext uri="{BB962C8B-B14F-4D97-AF65-F5344CB8AC3E}">
        <p14:creationId xmlns:p14="http://schemas.microsoft.com/office/powerpoint/2010/main" val="2937671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mn-lt"/>
                <a:ea typeface="+mn-ea"/>
                <a:cs typeface="+mn-cs"/>
              </a:rPr>
              <a:t>From the analysis of the progress of the current study, the semi-automated crop extraction in Kenya is likely to be achieved.</a:t>
            </a:r>
            <a:endParaRPr lang="zh-CN" altLang="en-US" dirty="0"/>
          </a:p>
        </p:txBody>
      </p:sp>
      <p:sp>
        <p:nvSpPr>
          <p:cNvPr id="4" name="灯片编号占位符 3"/>
          <p:cNvSpPr>
            <a:spLocks noGrp="1"/>
          </p:cNvSpPr>
          <p:nvPr>
            <p:ph type="sldNum" sz="quarter" idx="10"/>
          </p:nvPr>
        </p:nvSpPr>
        <p:spPr/>
        <p:txBody>
          <a:bodyPr/>
          <a:lstStyle/>
          <a:p>
            <a:fld id="{7FB667E1-E601-4AAF-B95C-B25720D70A60}" type="slidenum">
              <a:rPr lang="en-US" altLang="zh-CN" smtClean="0"/>
              <a:t>27</a:t>
            </a:fld>
            <a:endParaRPr lang="zh-CN" altLang="en-US"/>
          </a:p>
        </p:txBody>
      </p:sp>
    </p:spTree>
    <p:extLst>
      <p:ext uri="{BB962C8B-B14F-4D97-AF65-F5344CB8AC3E}">
        <p14:creationId xmlns:p14="http://schemas.microsoft.com/office/powerpoint/2010/main" val="2935047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GB" altLang="zh-CN" sz="1200" kern="1200" dirty="0" smtClean="0">
                <a:solidFill>
                  <a:schemeClr val="tx1"/>
                </a:solidFill>
                <a:effectLst/>
                <a:latin typeface="Times New Roman" pitchFamily="18" charset="0"/>
                <a:ea typeface="+mn-ea"/>
                <a:cs typeface="Times New Roman" pitchFamily="18" charset="0"/>
              </a:rPr>
              <a:t>Data such as precipitation, natural vegetation, crop distribution of Kenya are collected</a:t>
            </a:r>
            <a:r>
              <a:rPr lang="en-US" altLang="zh-CN" sz="1200" kern="1200" dirty="0" smtClean="0">
                <a:solidFill>
                  <a:schemeClr val="tx1"/>
                </a:solidFill>
                <a:effectLst/>
                <a:latin typeface="Times New Roman" pitchFamily="18" charset="0"/>
                <a:ea typeface="+mn-ea"/>
                <a:cs typeface="Times New Roman" pitchFamily="18" charset="0"/>
              </a:rPr>
              <a:t>.</a:t>
            </a:r>
            <a:r>
              <a:rPr lang="en-GB" altLang="zh-CN" sz="1200" kern="1200" dirty="0" smtClean="0">
                <a:solidFill>
                  <a:schemeClr val="tx1"/>
                </a:solidFill>
                <a:effectLst/>
                <a:latin typeface="Times New Roman" pitchFamily="18" charset="0"/>
                <a:ea typeface="+mn-ea"/>
                <a:cs typeface="Times New Roman" pitchFamily="18" charset="0"/>
              </a:rPr>
              <a:t> Preliminary results indicates that, the natural vegetation distribution in Kenya shows a regional regularity according to the volume of precipitation. From northeast to southwest, along with the precipitation decrease from below 250mm to above 1,700mm, the vegetation distribution of this country shows are change pattern from desert, to grassland, and then to forest. Crops are mainly distributed in the regions with the precipitation above 500mm, while the arable lands sporadically distributed in the regions with less precipitation are mainly the irrigation agriculture; In addition, the south-eastern costal areas with good sea water conditions are also distributed with some arable lands. In general, the arable lands in Kenya are mainly established based on forest regions. </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4</a:t>
            </a:fld>
            <a:endParaRPr lang="zh-CN" altLang="en-US"/>
          </a:p>
        </p:txBody>
      </p:sp>
    </p:spTree>
    <p:extLst>
      <p:ext uri="{BB962C8B-B14F-4D97-AF65-F5344CB8AC3E}">
        <p14:creationId xmlns:p14="http://schemas.microsoft.com/office/powerpoint/2010/main" val="139286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This slide shows the administrative boundaries of the “regions” of Kenya before change of its zoning, as well as some vector data such as agricultural statistics, bioclimatology, elevation, water systems, urban areas, etc., which could help researchers to conduct the statistics of crop classification result, and  help them to validate the types of crops.</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5</a:t>
            </a:fld>
            <a:endParaRPr lang="zh-CN" altLang="en-US"/>
          </a:p>
        </p:txBody>
      </p:sp>
    </p:spTree>
    <p:extLst>
      <p:ext uri="{BB962C8B-B14F-4D97-AF65-F5344CB8AC3E}">
        <p14:creationId xmlns:p14="http://schemas.microsoft.com/office/powerpoint/2010/main" val="30787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The slide shows the remote sensing data currently used in this research project and its quantity. </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6</a:t>
            </a:fld>
            <a:endParaRPr lang="zh-CN" altLang="en-US"/>
          </a:p>
        </p:txBody>
      </p:sp>
    </p:spTree>
    <p:extLst>
      <p:ext uri="{BB962C8B-B14F-4D97-AF65-F5344CB8AC3E}">
        <p14:creationId xmlns:p14="http://schemas.microsoft.com/office/powerpoint/2010/main" val="57105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The slide  illustrates the Kenya regional coverage of obtained OLI data. It is difficult to obtain total coverage of crop areas with the different development stages in the regions of Kenya. </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7</a:t>
            </a:fld>
            <a:endParaRPr lang="zh-CN" altLang="en-US"/>
          </a:p>
        </p:txBody>
      </p:sp>
    </p:spTree>
    <p:extLst>
      <p:ext uri="{BB962C8B-B14F-4D97-AF65-F5344CB8AC3E}">
        <p14:creationId xmlns:p14="http://schemas.microsoft.com/office/powerpoint/2010/main" val="149721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The slide shows the Kenya MODIS/NDVI information, and the data come from website of NASA of USA. The image on the right is the NDVI data after S-G filtering. </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8</a:t>
            </a:fld>
            <a:endParaRPr lang="zh-CN" altLang="en-US"/>
          </a:p>
        </p:txBody>
      </p:sp>
    </p:spTree>
    <p:extLst>
      <p:ext uri="{BB962C8B-B14F-4D97-AF65-F5344CB8AC3E}">
        <p14:creationId xmlns:p14="http://schemas.microsoft.com/office/powerpoint/2010/main" val="301446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This slide could be divided into three levels and three major routes. Horizontal routes include data preparation, research method, and result summarization, and longitudinal routes take three research methods as their major technical routes.</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9</a:t>
            </a:fld>
            <a:endParaRPr lang="zh-CN" altLang="en-US"/>
          </a:p>
        </p:txBody>
      </p:sp>
    </p:spTree>
    <p:extLst>
      <p:ext uri="{BB962C8B-B14F-4D97-AF65-F5344CB8AC3E}">
        <p14:creationId xmlns:p14="http://schemas.microsoft.com/office/powerpoint/2010/main" val="329412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smtClean="0">
                <a:solidFill>
                  <a:schemeClr val="tx1"/>
                </a:solidFill>
                <a:effectLst/>
                <a:latin typeface="Times New Roman" pitchFamily="18" charset="0"/>
                <a:ea typeface="+mn-ea"/>
                <a:cs typeface="Times New Roman" pitchFamily="18" charset="0"/>
              </a:rPr>
              <a:t>This slide illustrates the specific process of current research, including classification system, data and method used in this research, as well as the results</a:t>
            </a:r>
            <a:r>
              <a:rPr lang="zh-CN" altLang="zh-CN" sz="1200" kern="1200" dirty="0" smtClean="0">
                <a:solidFill>
                  <a:schemeClr val="tx1"/>
                </a:solidFill>
                <a:effectLst/>
                <a:latin typeface="Times New Roman" pitchFamily="18" charset="0"/>
                <a:ea typeface="+mn-ea"/>
                <a:cs typeface="Times New Roman" pitchFamily="18" charset="0"/>
              </a:rPr>
              <a:t>（</a:t>
            </a:r>
            <a:r>
              <a:rPr lang="en-GB" altLang="zh-CN" sz="1200" kern="1200" dirty="0" smtClean="0">
                <a:solidFill>
                  <a:schemeClr val="tx1"/>
                </a:solidFill>
                <a:effectLst/>
                <a:latin typeface="Times New Roman" pitchFamily="18" charset="0"/>
                <a:ea typeface="+mn-ea"/>
                <a:cs typeface="Times New Roman" pitchFamily="18" charset="0"/>
              </a:rPr>
              <a:t>resolution of 250m and 30m </a:t>
            </a:r>
            <a:r>
              <a:rPr lang="zh-CN" altLang="zh-CN" sz="1200" kern="1200" dirty="0" smtClean="0">
                <a:solidFill>
                  <a:schemeClr val="tx1"/>
                </a:solidFill>
                <a:effectLst/>
                <a:latin typeface="Times New Roman" pitchFamily="18" charset="0"/>
                <a:ea typeface="+mn-ea"/>
                <a:cs typeface="Times New Roman" pitchFamily="18" charset="0"/>
              </a:rPr>
              <a:t>）</a:t>
            </a:r>
            <a:r>
              <a:rPr lang="en-GB" altLang="zh-CN" sz="1200" kern="1200" dirty="0" smtClean="0">
                <a:solidFill>
                  <a:schemeClr val="tx1"/>
                </a:solidFill>
                <a:effectLst/>
                <a:latin typeface="Times New Roman" pitchFamily="18" charset="0"/>
                <a:ea typeface="+mn-ea"/>
                <a:cs typeface="Times New Roman" pitchFamily="18" charset="0"/>
              </a:rPr>
              <a:t>of Trans </a:t>
            </a:r>
            <a:r>
              <a:rPr lang="en-GB" altLang="zh-CN" sz="1200" kern="1200" dirty="0" err="1" smtClean="0">
                <a:solidFill>
                  <a:schemeClr val="tx1"/>
                </a:solidFill>
                <a:effectLst/>
                <a:latin typeface="Times New Roman" pitchFamily="18" charset="0"/>
                <a:ea typeface="+mn-ea"/>
                <a:cs typeface="Times New Roman" pitchFamily="18" charset="0"/>
              </a:rPr>
              <a:t>Nzoia</a:t>
            </a:r>
            <a:r>
              <a:rPr lang="en-GB" altLang="zh-CN" sz="1200" kern="1200" dirty="0" smtClean="0">
                <a:solidFill>
                  <a:schemeClr val="tx1"/>
                </a:solidFill>
                <a:effectLst/>
                <a:latin typeface="Times New Roman" pitchFamily="18" charset="0"/>
                <a:ea typeface="+mn-ea"/>
                <a:cs typeface="Times New Roman" pitchFamily="18" charset="0"/>
              </a:rPr>
              <a:t> region of Kenya.</a:t>
            </a:r>
            <a:endParaRPr lang="zh-CN" altLang="en-US"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7FB667E1-E601-4AAF-B95C-B25720D70A60}" type="slidenum">
              <a:rPr lang="en-US" altLang="zh-CN" smtClean="0"/>
              <a:t>10</a:t>
            </a:fld>
            <a:endParaRPr lang="zh-CN" altLang="en-US"/>
          </a:p>
        </p:txBody>
      </p:sp>
    </p:spTree>
    <p:extLst>
      <p:ext uri="{BB962C8B-B14F-4D97-AF65-F5344CB8AC3E}">
        <p14:creationId xmlns:p14="http://schemas.microsoft.com/office/powerpoint/2010/main" val="3709684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 y="0"/>
            <a:ext cx="9141524" cy="4799300"/>
          </a:xfrm>
          <a:prstGeom prst="rect">
            <a:avLst/>
          </a:prstGeom>
        </p:spPr>
      </p:pic>
      <p:sp>
        <p:nvSpPr>
          <p:cNvPr id="4" name="矩形 3"/>
          <p:cNvSpPr/>
          <p:nvPr/>
        </p:nvSpPr>
        <p:spPr bwMode="ltGray">
          <a:xfrm>
            <a:off x="-2" y="4754880"/>
            <a:ext cx="9144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lang="zh-CN"/>
            </a:pPr>
            <a:endParaRPr kumimoji="0" lang="zh-CN" altLang="en-US" sz="1800" b="0" i="0" u="none" strike="noStrike" kern="0" cap="none" spc="0" normalizeH="0" baseline="0">
              <a:ln>
                <a:noFill/>
              </a:ln>
              <a:solidFill>
                <a:prstClr val="white"/>
              </a:solidFill>
              <a:effectLst/>
              <a:uLnTx/>
              <a:uFillTx/>
              <a:latin typeface="Euphemia"/>
              <a:ea typeface="+mn-ea"/>
              <a:cs typeface="+mn-cs"/>
            </a:endParaRPr>
          </a:p>
        </p:txBody>
      </p:sp>
      <p:sp>
        <p:nvSpPr>
          <p:cNvPr id="6" name="矩形 5"/>
          <p:cNvSpPr/>
          <p:nvPr/>
        </p:nvSpPr>
        <p:spPr bwMode="white">
          <a:xfrm>
            <a:off x="-96" y="4724400"/>
            <a:ext cx="9141620"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ctrTitle"/>
          </p:nvPr>
        </p:nvSpPr>
        <p:spPr>
          <a:xfrm>
            <a:off x="1142999" y="4800600"/>
            <a:ext cx="6858002" cy="1143000"/>
          </a:xfrm>
        </p:spPr>
        <p:txBody>
          <a:bodyPr anchor="b">
            <a:normAutofit/>
          </a:bodyPr>
          <a:lstStyle>
            <a:lvl1pPr algn="ctr" latinLnBrk="0">
              <a:defRPr lang="zh-CN" sz="4800">
                <a:solidFill>
                  <a:schemeClr val="bg1"/>
                </a:solidFill>
              </a:defRPr>
            </a:lvl1pPr>
          </a:lstStyle>
          <a:p>
            <a:r>
              <a:rPr lang="zh-CN" altLang="en-US" smtClean="0"/>
              <a:t>单击此处编辑母版标题样式</a:t>
            </a:r>
            <a:endParaRPr lang="zh-CN"/>
          </a:p>
        </p:txBody>
      </p:sp>
      <p:sp>
        <p:nvSpPr>
          <p:cNvPr id="3" name="副标题 2"/>
          <p:cNvSpPr>
            <a:spLocks noGrp="1"/>
          </p:cNvSpPr>
          <p:nvPr>
            <p:ph type="subTitle" idx="1"/>
          </p:nvPr>
        </p:nvSpPr>
        <p:spPr>
          <a:xfrm>
            <a:off x="1141810" y="5943600"/>
            <a:ext cx="6858002" cy="762000"/>
          </a:xfrm>
        </p:spPr>
        <p:txBody>
          <a:bodyPr>
            <a:normAutofit/>
          </a:bodyPr>
          <a:lstStyle>
            <a:lvl1pPr marL="0" indent="0" algn="ctr" latinLnBrk="0">
              <a:spcBef>
                <a:spcPts val="0"/>
              </a:spcBef>
              <a:buNone/>
              <a:defRPr lang="zh-CN" sz="2000" cap="none" baseline="0">
                <a:solidFill>
                  <a:schemeClr val="bg1"/>
                </a:solidFill>
              </a:defRPr>
            </a:lvl1pPr>
            <a:lvl2pPr marL="457200" indent="0" algn="ctr" latinLnBrk="0">
              <a:buNone/>
              <a:defRPr lang="zh-CN" sz="2800"/>
            </a:lvl2pPr>
            <a:lvl3pPr marL="914400" indent="0" algn="ctr" latinLnBrk="0">
              <a:buNone/>
              <a:defRPr lang="zh-CN" sz="2400"/>
            </a:lvl3pPr>
            <a:lvl4pPr marL="1371600" indent="0" algn="ctr" latinLnBrk="0">
              <a:buNone/>
              <a:defRPr lang="zh-CN" sz="2000"/>
            </a:lvl4pPr>
            <a:lvl5pPr marL="1828800" indent="0" algn="ctr" latinLnBrk="0">
              <a:buNone/>
              <a:defRPr lang="zh-CN" sz="2000"/>
            </a:lvl5pPr>
            <a:lvl6pPr marL="2286000" indent="0" algn="ctr" latinLnBrk="0">
              <a:buNone/>
              <a:defRPr lang="zh-CN" sz="2000"/>
            </a:lvl6pPr>
            <a:lvl7pPr marL="2743200" indent="0" algn="ctr" latinLnBrk="0">
              <a:buNone/>
              <a:defRPr lang="zh-CN" sz="2000"/>
            </a:lvl7pPr>
            <a:lvl8pPr marL="3200400" indent="0" algn="ctr" latinLnBrk="0">
              <a:buNone/>
              <a:defRPr lang="zh-CN" sz="2000"/>
            </a:lvl8pPr>
            <a:lvl9pPr marL="3657600" indent="0" algn="ctr" latinLnBrk="0">
              <a:buNone/>
              <a:defRPr lang="zh-CN" sz="2000"/>
            </a:lvl9pPr>
          </a:lstStyle>
          <a:p>
            <a:r>
              <a:rPr lang="zh-CN" altLang="en-US" smtClean="0"/>
              <a:t>单击此处编辑母版副标题样式</a:t>
            </a:r>
            <a:endParaRPr lang="zh-CN"/>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备用内容与题注">
    <p:spTree>
      <p:nvGrpSpPr>
        <p:cNvPr id="1" name=""/>
        <p:cNvGrpSpPr/>
        <p:nvPr/>
      </p:nvGrpSpPr>
      <p:grpSpPr>
        <a:xfrm>
          <a:off x="0" y="0"/>
          <a:ext cx="0" cy="0"/>
          <a:chOff x="0" y="0"/>
          <a:chExt cx="0" cy="0"/>
        </a:xfrm>
      </p:grpSpPr>
      <p:sp>
        <p:nvSpPr>
          <p:cNvPr id="8" name="矩形 7"/>
          <p:cNvSpPr/>
          <p:nvPr/>
        </p:nvSpPr>
        <p:spPr bwMode="ltGray">
          <a:xfrm>
            <a:off x="0" y="0"/>
            <a:ext cx="3655314"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lang="zh-CN"/>
            </a:pPr>
            <a:endParaRPr kumimoji="0" lang="zh-CN" altLang="en-US" sz="1800" b="0" i="0" u="none" strike="noStrike" kern="0" cap="none" spc="0" normalizeH="0" baseline="0">
              <a:ln>
                <a:noFill/>
              </a:ln>
              <a:solidFill>
                <a:prstClr val="white"/>
              </a:solidFill>
              <a:effectLst/>
              <a:uLnTx/>
              <a:uFillTx/>
              <a:latin typeface="Euphemia"/>
              <a:ea typeface="+mn-ea"/>
              <a:cs typeface="+mn-cs"/>
            </a:endParaRPr>
          </a:p>
        </p:txBody>
      </p:sp>
      <p:sp>
        <p:nvSpPr>
          <p:cNvPr id="2" name="标题 1"/>
          <p:cNvSpPr>
            <a:spLocks noGrp="1"/>
          </p:cNvSpPr>
          <p:nvPr>
            <p:ph type="title"/>
          </p:nvPr>
        </p:nvSpPr>
        <p:spPr>
          <a:xfrm>
            <a:off x="570309" y="2362201"/>
            <a:ext cx="2400300" cy="1990725"/>
          </a:xfrm>
        </p:spPr>
        <p:txBody>
          <a:bodyPr anchor="b">
            <a:normAutofit/>
          </a:bodyPr>
          <a:lstStyle>
            <a:lvl1pPr latinLnBrk="0">
              <a:defRPr lang="zh-CN" sz="3400" b="0">
                <a:solidFill>
                  <a:schemeClr val="bg1"/>
                </a:solidFill>
              </a:defRPr>
            </a:lvl1pPr>
          </a:lstStyle>
          <a:p>
            <a:r>
              <a:rPr lang="zh-CN" altLang="en-US" smtClean="0"/>
              <a:t>单击此处编辑母版标题样式</a:t>
            </a:r>
            <a:endParaRPr lang="zh-CN"/>
          </a:p>
        </p:txBody>
      </p:sp>
      <p:sp>
        <p:nvSpPr>
          <p:cNvPr id="3" name="内容占位符 2"/>
          <p:cNvSpPr>
            <a:spLocks noGrp="1"/>
          </p:cNvSpPr>
          <p:nvPr>
            <p:ph idx="1"/>
          </p:nvPr>
        </p:nvSpPr>
        <p:spPr>
          <a:xfrm>
            <a:off x="4022169" y="685800"/>
            <a:ext cx="4777740" cy="5486400"/>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570309" y="4367308"/>
            <a:ext cx="2400300" cy="1622012"/>
          </a:xfrm>
        </p:spPr>
        <p:txBody>
          <a:bodyPr>
            <a:normAutofit/>
          </a:bodyPr>
          <a:lstStyle>
            <a:lvl1pPr marL="0" indent="0" latinLnBrk="0">
              <a:spcBef>
                <a:spcPts val="1200"/>
              </a:spcBef>
              <a:buNone/>
              <a:defRPr lang="zh-CN" sz="1600">
                <a:solidFill>
                  <a:schemeClr val="bg1"/>
                </a:solidFill>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latinLnBrk="0">
              <a:defRPr lang="zh-CN">
                <a:solidFill>
                  <a:schemeClr val="tx2"/>
                </a:solidFill>
              </a:defRPr>
            </a:lvl1pPr>
          </a:lstStyle>
          <a:p>
            <a:fld id="{9E583DDF-CA54-461A-A486-592D2374C532}" type="datetimeFigureOut">
              <a:pPr/>
              <a:t>2013/11/18</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lvl1pPr latinLnBrk="0">
              <a:defRPr lang="zh-CN">
                <a:solidFill>
                  <a:schemeClr val="tx2"/>
                </a:solidFill>
              </a:defRPr>
            </a:lvl1pPr>
          </a:lstStyle>
          <a:p>
            <a:fld id="{CA8D9AD5-F248-4919-864A-CFD76CC027D6}" type="slidenum">
              <a:pPr/>
              <a:t>‹#›</a:t>
            </a:fld>
            <a:endParaRPr lang="zh-CN"/>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图片与题注">
    <p:spTree>
      <p:nvGrpSpPr>
        <p:cNvPr id="1" name=""/>
        <p:cNvGrpSpPr/>
        <p:nvPr/>
      </p:nvGrpSpPr>
      <p:grpSpPr>
        <a:xfrm>
          <a:off x="0" y="0"/>
          <a:ext cx="0" cy="0"/>
          <a:chOff x="0" y="0"/>
          <a:chExt cx="0" cy="0"/>
        </a:xfrm>
      </p:grpSpPr>
      <p:sp>
        <p:nvSpPr>
          <p:cNvPr id="8" name="矩形 7"/>
          <p:cNvSpPr/>
          <p:nvPr/>
        </p:nvSpPr>
        <p:spPr bwMode="ltGray">
          <a:xfrm>
            <a:off x="5486400" y="0"/>
            <a:ext cx="3655314"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lang="zh-CN"/>
            </a:pPr>
            <a:endParaRPr kumimoji="0" lang="zh-CN" altLang="en-US" sz="1800" b="0" i="0" u="none" strike="noStrike" kern="0" cap="none" spc="0" normalizeH="0" baseline="0">
              <a:ln>
                <a:noFill/>
              </a:ln>
              <a:solidFill>
                <a:prstClr val="white"/>
              </a:solidFill>
              <a:effectLst/>
              <a:uLnTx/>
              <a:uFillTx/>
              <a:latin typeface="Euphemia"/>
              <a:ea typeface="+mn-ea"/>
              <a:cs typeface="+mn-cs"/>
            </a:endParaRPr>
          </a:p>
        </p:txBody>
      </p:sp>
      <p:sp>
        <p:nvSpPr>
          <p:cNvPr id="2" name="标题 1"/>
          <p:cNvSpPr>
            <a:spLocks noGrp="1"/>
          </p:cNvSpPr>
          <p:nvPr>
            <p:ph type="title"/>
          </p:nvPr>
        </p:nvSpPr>
        <p:spPr>
          <a:xfrm>
            <a:off x="5942411" y="2362200"/>
            <a:ext cx="2400300" cy="1993392"/>
          </a:xfrm>
        </p:spPr>
        <p:txBody>
          <a:bodyPr anchor="b">
            <a:normAutofit/>
          </a:bodyPr>
          <a:lstStyle>
            <a:lvl1pPr latinLnBrk="0">
              <a:defRPr lang="zh-CN" sz="3400" b="0">
                <a:solidFill>
                  <a:schemeClr val="bg1"/>
                </a:solidFill>
              </a:defRPr>
            </a:lvl1pPr>
          </a:lstStyle>
          <a:p>
            <a:r>
              <a:rPr lang="zh-CN" altLang="en-US" smtClean="0"/>
              <a:t>单击此处编辑母版标题样式</a:t>
            </a:r>
            <a:endParaRPr lang="zh-CN"/>
          </a:p>
        </p:txBody>
      </p:sp>
      <p:sp>
        <p:nvSpPr>
          <p:cNvPr id="3" name="图片占位符 2"/>
          <p:cNvSpPr>
            <a:spLocks noGrp="1"/>
          </p:cNvSpPr>
          <p:nvPr>
            <p:ph type="pic" idx="1"/>
          </p:nvPr>
        </p:nvSpPr>
        <p:spPr>
          <a:xfrm>
            <a:off x="0" y="0"/>
            <a:ext cx="5486400" cy="6858000"/>
          </a:xfrm>
          <a:solidFill>
            <a:schemeClr val="bg2">
              <a:lumMod val="90000"/>
            </a:schemeClr>
          </a:solidFill>
        </p:spPr>
        <p:txBody>
          <a:bodyPr/>
          <a:lstStyle>
            <a:lvl1pPr marL="0" indent="0" algn="ctr" latinLnBrk="0">
              <a:buNone/>
              <a:defRPr lang="zh-CN" sz="3200">
                <a:solidFill>
                  <a:schemeClr val="tx2"/>
                </a:solidFill>
              </a:defRPr>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ltLang="en-US" smtClean="0"/>
              <a:t>单击图标添加图片</a:t>
            </a:r>
            <a:endParaRPr lang="zh-CN"/>
          </a:p>
        </p:txBody>
      </p:sp>
      <p:sp>
        <p:nvSpPr>
          <p:cNvPr id="4" name="文本占位符 3"/>
          <p:cNvSpPr>
            <a:spLocks noGrp="1"/>
          </p:cNvSpPr>
          <p:nvPr>
            <p:ph type="body" sz="half" idx="2"/>
          </p:nvPr>
        </p:nvSpPr>
        <p:spPr>
          <a:xfrm>
            <a:off x="5942411" y="4355592"/>
            <a:ext cx="2400300" cy="1644614"/>
          </a:xfrm>
        </p:spPr>
        <p:txBody>
          <a:bodyPr>
            <a:normAutofit/>
          </a:bodyPr>
          <a:lstStyle>
            <a:lvl1pPr marL="0" indent="0" latinLnBrk="0">
              <a:spcBef>
                <a:spcPts val="1200"/>
              </a:spcBef>
              <a:buNone/>
              <a:defRPr lang="zh-CN" sz="1600">
                <a:solidFill>
                  <a:schemeClr val="bg1"/>
                </a:solidFill>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E583DDF-CA54-461A-A486-592D2374C532}" type="datetimeFigureOut">
              <a:t>2013/11/18</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9E583DDF-CA54-461A-A486-592D2374C532}" type="datetimeFigureOut">
              <a:t>2013/11/18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5897562"/>
          </a:xfrm>
        </p:spPr>
        <p:txBody>
          <a:bodyPr vert="eaVert"/>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628650" y="274638"/>
            <a:ext cx="5800725" cy="58975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9E583DDF-CA54-461A-A486-592D2374C532}" type="datetimeFigureOut">
              <a:t>2013/11/18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idx="1"/>
          </p:nvPr>
        </p:nvSpPr>
        <p:spPr/>
        <p:txBody>
          <a:bodyPr/>
          <a:lstStyle>
            <a:lvl6pPr latinLnBrk="0">
              <a:defRPr lang="zh-CN"/>
            </a:lvl6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9E583DDF-CA54-461A-A486-592D2374C532}" type="datetimeFigureOut">
              <a:t>2013/11/18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7" name="矩形 6"/>
          <p:cNvSpPr/>
          <p:nvPr/>
        </p:nvSpPr>
        <p:spPr bwMode="ltGray">
          <a:xfrm>
            <a:off x="0" y="0"/>
            <a:ext cx="9141620"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zh-CN" altLang="en-US" sz="1800" b="0" i="0" u="none" strike="noStrike" kern="0" cap="none" spc="0" normalizeH="0" baseline="0">
              <a:ln>
                <a:noFill/>
              </a:ln>
              <a:solidFill>
                <a:prstClr val="white"/>
              </a:solidFill>
              <a:effectLst/>
              <a:uLnTx/>
              <a:uFillTx/>
              <a:latin typeface="Euphemia"/>
            </a:endParaRPr>
          </a:p>
        </p:txBody>
      </p:sp>
      <p:sp>
        <p:nvSpPr>
          <p:cNvPr id="8" name="矩形 7"/>
          <p:cNvSpPr/>
          <p:nvPr/>
        </p:nvSpPr>
        <p:spPr bwMode="white">
          <a:xfrm>
            <a:off x="-1" y="411480"/>
            <a:ext cx="9141620"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nvPr>
        </p:nvSpPr>
        <p:spPr>
          <a:xfrm>
            <a:off x="1143000" y="1143000"/>
            <a:ext cx="6858000" cy="2667000"/>
          </a:xfrm>
        </p:spPr>
        <p:txBody>
          <a:bodyPr anchor="b">
            <a:normAutofit/>
          </a:bodyPr>
          <a:lstStyle>
            <a:lvl1pPr algn="ctr" latinLnBrk="0">
              <a:defRPr lang="zh-CN" sz="5200" b="0"/>
            </a:lvl1pPr>
          </a:lstStyle>
          <a:p>
            <a:r>
              <a:rPr lang="zh-CN" altLang="en-US" smtClean="0"/>
              <a:t>单击此处编辑母版标题样式</a:t>
            </a:r>
            <a:endParaRPr lang="zh-CN"/>
          </a:p>
        </p:txBody>
      </p:sp>
      <p:sp>
        <p:nvSpPr>
          <p:cNvPr id="3" name="文本占位符 2"/>
          <p:cNvSpPr>
            <a:spLocks noGrp="1"/>
          </p:cNvSpPr>
          <p:nvPr>
            <p:ph type="body" idx="1"/>
          </p:nvPr>
        </p:nvSpPr>
        <p:spPr>
          <a:xfrm>
            <a:off x="1143000" y="3810000"/>
            <a:ext cx="6858000" cy="1143000"/>
          </a:xfrm>
        </p:spPr>
        <p:txBody>
          <a:bodyPr anchor="t">
            <a:normAutofit/>
          </a:bodyPr>
          <a:lstStyle>
            <a:lvl1pPr marL="0" indent="0" algn="ctr" latinLnBrk="0">
              <a:spcBef>
                <a:spcPts val="0"/>
              </a:spcBef>
              <a:buNone/>
              <a:defRPr lang="zh-CN" sz="2400" cap="none" baseline="0">
                <a:solidFill>
                  <a:schemeClr val="tx2"/>
                </a:solidFill>
              </a:defRPr>
            </a:lvl1pPr>
            <a:lvl2pPr marL="457200" indent="0" latinLnBrk="0">
              <a:buNone/>
              <a:defRPr lang="zh-CN" sz="1800">
                <a:solidFill>
                  <a:schemeClr val="tx1">
                    <a:tint val="75000"/>
                  </a:schemeClr>
                </a:solidFill>
              </a:defRPr>
            </a:lvl2pPr>
            <a:lvl3pPr marL="914400" indent="0" latinLnBrk="0">
              <a:buNone/>
              <a:defRPr lang="zh-CN" sz="1600">
                <a:solidFill>
                  <a:schemeClr val="tx1">
                    <a:tint val="75000"/>
                  </a:schemeClr>
                </a:solidFill>
              </a:defRPr>
            </a:lvl3pPr>
            <a:lvl4pPr marL="1371600" indent="0" latinLnBrk="0">
              <a:buNone/>
              <a:defRPr lang="zh-CN" sz="1400">
                <a:solidFill>
                  <a:schemeClr val="tx1">
                    <a:tint val="75000"/>
                  </a:schemeClr>
                </a:solidFill>
              </a:defRPr>
            </a:lvl4pPr>
            <a:lvl5pPr marL="1828800" indent="0" latinLnBrk="0">
              <a:buNone/>
              <a:defRPr lang="zh-CN" sz="1400">
                <a:solidFill>
                  <a:schemeClr val="tx1">
                    <a:tint val="75000"/>
                  </a:schemeClr>
                </a:solidFill>
              </a:defRPr>
            </a:lvl5pPr>
            <a:lvl6pPr marL="2286000" indent="0" latinLnBrk="0">
              <a:buNone/>
              <a:defRPr lang="zh-CN" sz="1400">
                <a:solidFill>
                  <a:schemeClr val="tx1">
                    <a:tint val="75000"/>
                  </a:schemeClr>
                </a:solidFill>
              </a:defRPr>
            </a:lvl6pPr>
            <a:lvl7pPr marL="2743200" indent="0" latinLnBrk="0">
              <a:buNone/>
              <a:defRPr lang="zh-CN" sz="1400">
                <a:solidFill>
                  <a:schemeClr val="tx1">
                    <a:tint val="75000"/>
                  </a:schemeClr>
                </a:solidFill>
              </a:defRPr>
            </a:lvl7pPr>
            <a:lvl8pPr marL="3200400" indent="0" latinLnBrk="0">
              <a:buNone/>
              <a:defRPr lang="zh-CN" sz="1400">
                <a:solidFill>
                  <a:schemeClr val="tx1">
                    <a:tint val="75000"/>
                  </a:schemeClr>
                </a:solidFill>
              </a:defRPr>
            </a:lvl8pPr>
            <a:lvl9pPr marL="3657600" indent="0" latinLnBrk="0">
              <a:buNone/>
              <a:defRPr lang="zh-CN"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E583DDF-CA54-461A-A486-592D2374C532}" type="datetimeFigureOut">
              <a:t>2013/11/18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备用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1143000" y="1143000"/>
            <a:ext cx="6858000" cy="2667000"/>
          </a:xfrm>
        </p:spPr>
        <p:txBody>
          <a:bodyPr anchor="b">
            <a:normAutofit/>
          </a:bodyPr>
          <a:lstStyle>
            <a:lvl1pPr algn="ctr" latinLnBrk="0">
              <a:defRPr lang="zh-CN" sz="5200" b="0">
                <a:solidFill>
                  <a:schemeClr val="tx1"/>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1141810" y="3810000"/>
            <a:ext cx="6858000" cy="1143000"/>
          </a:xfrm>
        </p:spPr>
        <p:txBody>
          <a:bodyPr anchor="t">
            <a:normAutofit/>
          </a:bodyPr>
          <a:lstStyle>
            <a:lvl1pPr marL="0" indent="0" algn="ctr" latinLnBrk="0">
              <a:spcBef>
                <a:spcPts val="0"/>
              </a:spcBef>
              <a:buNone/>
              <a:defRPr lang="zh-CN" sz="2400" cap="none" baseline="0">
                <a:solidFill>
                  <a:schemeClr val="tx1"/>
                </a:solidFill>
              </a:defRPr>
            </a:lvl1pPr>
            <a:lvl2pPr marL="457200" indent="0" latinLnBrk="0">
              <a:buNone/>
              <a:defRPr lang="zh-CN" sz="1800">
                <a:solidFill>
                  <a:schemeClr val="tx1">
                    <a:tint val="75000"/>
                  </a:schemeClr>
                </a:solidFill>
              </a:defRPr>
            </a:lvl2pPr>
            <a:lvl3pPr marL="914400" indent="0" latinLnBrk="0">
              <a:buNone/>
              <a:defRPr lang="zh-CN" sz="1600">
                <a:solidFill>
                  <a:schemeClr val="tx1">
                    <a:tint val="75000"/>
                  </a:schemeClr>
                </a:solidFill>
              </a:defRPr>
            </a:lvl3pPr>
            <a:lvl4pPr marL="1371600" indent="0" latinLnBrk="0">
              <a:buNone/>
              <a:defRPr lang="zh-CN" sz="1400">
                <a:solidFill>
                  <a:schemeClr val="tx1">
                    <a:tint val="75000"/>
                  </a:schemeClr>
                </a:solidFill>
              </a:defRPr>
            </a:lvl4pPr>
            <a:lvl5pPr marL="1828800" indent="0" latinLnBrk="0">
              <a:buNone/>
              <a:defRPr lang="zh-CN" sz="1400">
                <a:solidFill>
                  <a:schemeClr val="tx1">
                    <a:tint val="75000"/>
                  </a:schemeClr>
                </a:solidFill>
              </a:defRPr>
            </a:lvl5pPr>
            <a:lvl6pPr marL="2286000" indent="0" latinLnBrk="0">
              <a:buNone/>
              <a:defRPr lang="zh-CN" sz="1400">
                <a:solidFill>
                  <a:schemeClr val="tx1">
                    <a:tint val="75000"/>
                  </a:schemeClr>
                </a:solidFill>
              </a:defRPr>
            </a:lvl6pPr>
            <a:lvl7pPr marL="2743200" indent="0" latinLnBrk="0">
              <a:buNone/>
              <a:defRPr lang="zh-CN" sz="1400">
                <a:solidFill>
                  <a:schemeClr val="tx1">
                    <a:tint val="75000"/>
                  </a:schemeClr>
                </a:solidFill>
              </a:defRPr>
            </a:lvl7pPr>
            <a:lvl8pPr marL="3200400" indent="0" latinLnBrk="0">
              <a:buNone/>
              <a:defRPr lang="zh-CN" sz="1400">
                <a:solidFill>
                  <a:schemeClr val="tx1">
                    <a:tint val="75000"/>
                  </a:schemeClr>
                </a:solidFill>
              </a:defRPr>
            </a:lvl8pPr>
            <a:lvl9pPr marL="3657600" indent="0" latinLnBrk="0">
              <a:buNone/>
              <a:defRPr lang="zh-CN"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latinLnBrk="0">
              <a:defRPr lang="zh-CN">
                <a:solidFill>
                  <a:schemeClr val="tx2"/>
                </a:solidFill>
              </a:defRPr>
            </a:lvl1pPr>
          </a:lstStyle>
          <a:p>
            <a:fld id="{9E583DDF-CA54-461A-A486-592D2374C532}" type="datetimeFigureOut">
              <a:pPr/>
              <a:t>2013/11/18</a:t>
            </a:fld>
            <a:endParaRPr lang="zh-CN"/>
          </a:p>
        </p:txBody>
      </p:sp>
      <p:sp>
        <p:nvSpPr>
          <p:cNvPr id="5" name="页脚占位符 4"/>
          <p:cNvSpPr>
            <a:spLocks noGrp="1"/>
          </p:cNvSpPr>
          <p:nvPr>
            <p:ph type="ftr" sz="quarter" idx="11"/>
          </p:nvPr>
        </p:nvSpPr>
        <p:spPr/>
        <p:txBody>
          <a:bodyPr/>
          <a:lstStyle>
            <a:lvl1pPr latinLnBrk="0">
              <a:defRPr lang="zh-CN">
                <a:solidFill>
                  <a:schemeClr val="tx2"/>
                </a:solidFill>
              </a:defRPr>
            </a:lvl1pPr>
          </a:lstStyle>
          <a:p>
            <a:endParaRPr lang="zh-CN"/>
          </a:p>
        </p:txBody>
      </p:sp>
      <p:sp>
        <p:nvSpPr>
          <p:cNvPr id="6" name="幻灯片编号占位符 5"/>
          <p:cNvSpPr>
            <a:spLocks noGrp="1"/>
          </p:cNvSpPr>
          <p:nvPr>
            <p:ph type="sldNum" sz="quarter" idx="12"/>
          </p:nvPr>
        </p:nvSpPr>
        <p:spPr/>
        <p:txBody>
          <a:bodyPr/>
          <a:lstStyle>
            <a:lvl1pPr latinLnBrk="0">
              <a:defRPr lang="zh-CN">
                <a:solidFill>
                  <a:schemeClr val="tx2"/>
                </a:solidFill>
              </a:defRPr>
            </a:lvl1pPr>
          </a:lstStyle>
          <a:p>
            <a:fld id="{CA8D9AD5-F248-4919-864A-CFD76CC027D6}" type="slidenum">
              <a:pPr/>
              <a:t>‹#›</a:t>
            </a:fld>
            <a:endParaRPr lang="zh-CN"/>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sz="half" idx="1"/>
          </p:nvPr>
        </p:nvSpPr>
        <p:spPr>
          <a:xfrm>
            <a:off x="1005840" y="1901952"/>
            <a:ext cx="3429000" cy="4123944"/>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内容占位符 3"/>
          <p:cNvSpPr>
            <a:spLocks noGrp="1"/>
          </p:cNvSpPr>
          <p:nvPr>
            <p:ph sz="half" idx="2"/>
          </p:nvPr>
        </p:nvSpPr>
        <p:spPr>
          <a:xfrm>
            <a:off x="4709160" y="1901952"/>
            <a:ext cx="3429000" cy="4123944"/>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日期占位符 4"/>
          <p:cNvSpPr>
            <a:spLocks noGrp="1"/>
          </p:cNvSpPr>
          <p:nvPr>
            <p:ph type="dt" sz="half" idx="10"/>
          </p:nvPr>
        </p:nvSpPr>
        <p:spPr/>
        <p:txBody>
          <a:bodyPr/>
          <a:lstStyle/>
          <a:p>
            <a:fld id="{9DD7D43D-6574-4C7B-808D-C6C12215A4D4}" type="datetimeFigureOut">
              <a:t>2013/11/18</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0ECE5F2-81AA-4605-B028-6FBA391056AF}" type="slidenum">
              <a:t>‹#›</a:t>
            </a:fld>
            <a:endParaRPr lang="zh-CN"/>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05840" y="466344"/>
            <a:ext cx="7132320" cy="1234440"/>
          </a:xfrm>
        </p:spPr>
        <p:txBody>
          <a:bodyPr/>
          <a:lstStyle/>
          <a:p>
            <a:r>
              <a:rPr lang="zh-CN" altLang="en-US" smtClean="0"/>
              <a:t>单击此处编辑母版标题样式</a:t>
            </a:r>
            <a:endParaRPr lang="zh-CN"/>
          </a:p>
        </p:txBody>
      </p:sp>
      <p:sp>
        <p:nvSpPr>
          <p:cNvPr id="3" name="文本占位符 2"/>
          <p:cNvSpPr>
            <a:spLocks noGrp="1"/>
          </p:cNvSpPr>
          <p:nvPr>
            <p:ph type="body" idx="1"/>
          </p:nvPr>
        </p:nvSpPr>
        <p:spPr>
          <a:xfrm>
            <a:off x="1005840" y="1837464"/>
            <a:ext cx="3429000" cy="766588"/>
          </a:xfrm>
        </p:spPr>
        <p:txBody>
          <a:bodyPr anchor="ctr">
            <a:normAutofit/>
          </a:bodyPr>
          <a:lstStyle>
            <a:lvl1pPr marL="0" indent="0" latinLnBrk="0">
              <a:spcBef>
                <a:spcPts val="0"/>
              </a:spcBef>
              <a:buNone/>
              <a:defRPr lang="zh-CN" sz="2200" b="0" cap="none" baseline="0"/>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4" name="内容占位符 3"/>
          <p:cNvSpPr>
            <a:spLocks noGrp="1"/>
          </p:cNvSpPr>
          <p:nvPr>
            <p:ph sz="half" idx="2"/>
          </p:nvPr>
        </p:nvSpPr>
        <p:spPr>
          <a:xfrm>
            <a:off x="1005840" y="2740733"/>
            <a:ext cx="3429000" cy="3288847"/>
          </a:xfrm>
        </p:spPr>
        <p:txBody>
          <a:bodyPr>
            <a:normAutofit/>
          </a:bodyPr>
          <a:lstStyle>
            <a:lvl1pPr latinLnBrk="0">
              <a:defRPr lang="zh-CN" sz="1800"/>
            </a:lvl1pPr>
            <a:lvl2pPr latinLnBrk="0">
              <a:defRPr lang="zh-CN" sz="1600"/>
            </a:lvl2pPr>
            <a:lvl3pPr latinLnBrk="0">
              <a:defRPr lang="zh-CN" sz="1400"/>
            </a:lvl3pPr>
            <a:lvl4pPr latinLnBrk="0">
              <a:defRPr lang="zh-CN" sz="1200"/>
            </a:lvl4pPr>
            <a:lvl5pPr latinLnBrk="0">
              <a:defRPr lang="zh-CN" sz="1200"/>
            </a:lvl5pPr>
            <a:lvl6pPr latinLnBrk="0">
              <a:defRPr lang="zh-CN" sz="1200"/>
            </a:lvl6pPr>
            <a:lvl7pPr latinLnBrk="0">
              <a:defRPr lang="zh-CN" sz="1200"/>
            </a:lvl7pPr>
            <a:lvl8pPr latinLnBrk="0">
              <a:defRPr lang="zh-CN" sz="1200"/>
            </a:lvl8pPr>
            <a:lvl9pPr latinLnBrk="0">
              <a:defRPr lang="zh-CN"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文本占位符 4"/>
          <p:cNvSpPr>
            <a:spLocks noGrp="1"/>
          </p:cNvSpPr>
          <p:nvPr>
            <p:ph type="body" sz="quarter" idx="3"/>
          </p:nvPr>
        </p:nvSpPr>
        <p:spPr>
          <a:xfrm>
            <a:off x="4709160" y="1837464"/>
            <a:ext cx="3429000" cy="766588"/>
          </a:xfrm>
        </p:spPr>
        <p:txBody>
          <a:bodyPr anchor="ctr">
            <a:normAutofit/>
          </a:bodyPr>
          <a:lstStyle>
            <a:lvl1pPr marL="0" indent="0" latinLnBrk="0">
              <a:spcBef>
                <a:spcPts val="0"/>
              </a:spcBef>
              <a:buNone/>
              <a:defRPr lang="zh-CN" sz="2200" b="0" cap="none" baseline="0"/>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6" name="内容占位符 5"/>
          <p:cNvSpPr>
            <a:spLocks noGrp="1"/>
          </p:cNvSpPr>
          <p:nvPr>
            <p:ph sz="quarter" idx="4"/>
          </p:nvPr>
        </p:nvSpPr>
        <p:spPr>
          <a:xfrm>
            <a:off x="4709160" y="2740733"/>
            <a:ext cx="3429000" cy="3288847"/>
          </a:xfrm>
        </p:spPr>
        <p:txBody>
          <a:bodyPr>
            <a:normAutofit/>
          </a:bodyPr>
          <a:lstStyle>
            <a:lvl1pPr latinLnBrk="0">
              <a:defRPr lang="zh-CN" sz="1800"/>
            </a:lvl1pPr>
            <a:lvl2pPr latinLnBrk="0">
              <a:defRPr lang="zh-CN" sz="1600"/>
            </a:lvl2pPr>
            <a:lvl3pPr latinLnBrk="0">
              <a:defRPr lang="zh-CN" sz="1400"/>
            </a:lvl3pPr>
            <a:lvl4pPr latinLnBrk="0">
              <a:defRPr lang="zh-CN" sz="1200"/>
            </a:lvl4pPr>
            <a:lvl5pPr latinLnBrk="0">
              <a:defRPr lang="zh-CN" sz="1200"/>
            </a:lvl5pPr>
            <a:lvl6pPr latinLnBrk="0">
              <a:defRPr lang="zh-CN" sz="1200"/>
            </a:lvl6pPr>
            <a:lvl7pPr latinLnBrk="0">
              <a:defRPr lang="zh-CN" sz="1200"/>
            </a:lvl7pPr>
            <a:lvl8pPr latinLnBrk="0">
              <a:defRPr lang="zh-CN" sz="1200"/>
            </a:lvl8pPr>
            <a:lvl9pPr latinLnBrk="0">
              <a:defRPr lang="zh-CN"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7" name="日期占位符 6"/>
          <p:cNvSpPr>
            <a:spLocks noGrp="1"/>
          </p:cNvSpPr>
          <p:nvPr>
            <p:ph type="dt" sz="half" idx="10"/>
          </p:nvPr>
        </p:nvSpPr>
        <p:spPr/>
        <p:txBody>
          <a:bodyPr/>
          <a:lstStyle/>
          <a:p>
            <a:fld id="{9E583DDF-CA54-461A-A486-592D2374C532}" type="datetimeFigureOut">
              <a:t>2013/11/18</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9E583DDF-CA54-461A-A486-592D2374C532}" type="datetimeFigureOut">
              <a:t>2013/11/18</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latinLnBrk="0">
              <a:defRPr lang="zh-CN">
                <a:solidFill>
                  <a:schemeClr val="tx2"/>
                </a:solidFill>
              </a:defRPr>
            </a:lvl1pPr>
          </a:lstStyle>
          <a:p>
            <a:fld id="{9E583DDF-CA54-461A-A486-592D2374C532}" type="datetimeFigureOut">
              <a:pPr/>
              <a:t>2013/11/18</a:t>
            </a:fld>
            <a:endParaRPr lang="zh-CN"/>
          </a:p>
        </p:txBody>
      </p:sp>
      <p:sp>
        <p:nvSpPr>
          <p:cNvPr id="3" name="页脚占位符 2"/>
          <p:cNvSpPr>
            <a:spLocks noGrp="1"/>
          </p:cNvSpPr>
          <p:nvPr>
            <p:ph type="ftr" sz="quarter" idx="11"/>
          </p:nvPr>
        </p:nvSpPr>
        <p:spPr/>
        <p:txBody>
          <a:bodyPr/>
          <a:lstStyle>
            <a:lvl1pPr latinLnBrk="0">
              <a:defRPr lang="zh-CN">
                <a:solidFill>
                  <a:schemeClr val="tx2"/>
                </a:solidFill>
              </a:defRPr>
            </a:lvl1pPr>
          </a:lstStyle>
          <a:p>
            <a:endParaRPr lang="zh-CN"/>
          </a:p>
        </p:txBody>
      </p:sp>
      <p:sp>
        <p:nvSpPr>
          <p:cNvPr id="4" name="幻灯片编号占位符 3"/>
          <p:cNvSpPr>
            <a:spLocks noGrp="1"/>
          </p:cNvSpPr>
          <p:nvPr>
            <p:ph type="sldNum" sz="quarter" idx="12"/>
          </p:nvPr>
        </p:nvSpPr>
        <p:spPr/>
        <p:txBody>
          <a:bodyPr/>
          <a:lstStyle>
            <a:lvl1pPr latinLnBrk="0">
              <a:defRPr lang="zh-CN">
                <a:solidFill>
                  <a:schemeClr val="tx2"/>
                </a:solidFill>
              </a:defRPr>
            </a:lvl1pPr>
          </a:lstStyle>
          <a:p>
            <a:fld id="{CA8D9AD5-F248-4919-864A-CFD76CC027D6}" type="slidenum">
              <a:pPr/>
              <a:t>‹#›</a:t>
            </a:fld>
            <a:endParaRPr lang="zh-CN"/>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a:xfrm>
            <a:off x="570309" y="2362201"/>
            <a:ext cx="2400300" cy="1990725"/>
          </a:xfrm>
        </p:spPr>
        <p:txBody>
          <a:bodyPr anchor="b">
            <a:normAutofit/>
          </a:bodyPr>
          <a:lstStyle>
            <a:lvl1pPr latinLnBrk="0">
              <a:defRPr lang="zh-CN" sz="3400" b="0"/>
            </a:lvl1pPr>
          </a:lstStyle>
          <a:p>
            <a:r>
              <a:rPr lang="zh-CN" altLang="en-US" smtClean="0"/>
              <a:t>单击此处编辑母版标题样式</a:t>
            </a:r>
            <a:endParaRPr lang="zh-CN"/>
          </a:p>
        </p:txBody>
      </p:sp>
      <p:sp>
        <p:nvSpPr>
          <p:cNvPr id="3" name="内容占位符 2"/>
          <p:cNvSpPr>
            <a:spLocks noGrp="1"/>
          </p:cNvSpPr>
          <p:nvPr>
            <p:ph idx="1"/>
          </p:nvPr>
        </p:nvSpPr>
        <p:spPr>
          <a:xfrm>
            <a:off x="3370659" y="685800"/>
            <a:ext cx="5429251" cy="5486400"/>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570309" y="4367308"/>
            <a:ext cx="2400300" cy="1622012"/>
          </a:xfrm>
        </p:spPr>
        <p:txBody>
          <a:bodyPr>
            <a:normAutofit/>
          </a:bodyPr>
          <a:lstStyle>
            <a:lvl1pPr marL="0" indent="0" latinLnBrk="0">
              <a:spcBef>
                <a:spcPts val="1200"/>
              </a:spcBef>
              <a:buNone/>
              <a:defRPr lang="zh-CN" sz="1600"/>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E583DDF-CA54-461A-A486-592D2374C532}" type="datetimeFigureOut">
              <a:t>2013/11/18</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矩形 6"/>
          <p:cNvSpPr/>
          <p:nvPr/>
        </p:nvSpPr>
        <p:spPr bwMode="ltGray">
          <a:xfrm>
            <a:off x="1190" y="6583680"/>
            <a:ext cx="9141620"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zh-CN" altLang="en-US" sz="1800" b="0" i="0" u="none" strike="noStrike" kern="0" cap="none" spc="0" normalizeH="0" baseline="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8" name="矩形 7"/>
          <p:cNvSpPr/>
          <p:nvPr/>
        </p:nvSpPr>
        <p:spPr bwMode="white">
          <a:xfrm>
            <a:off x="1190" y="6583680"/>
            <a:ext cx="9141620"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800">
              <a:latin typeface="Microsoft YaHei" panose="020B0503020204020204" pitchFamily="34" charset="-122"/>
              <a:ea typeface="Microsoft YaHei" panose="020B0503020204020204" pitchFamily="34" charset="-122"/>
            </a:endParaRPr>
          </a:p>
        </p:txBody>
      </p:sp>
      <p:sp>
        <p:nvSpPr>
          <p:cNvPr id="2" name="标题占位符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zh-CN"/>
              <a:t>单击此处编辑母版标题样式</a:t>
            </a:r>
          </a:p>
        </p:txBody>
      </p:sp>
      <p:sp>
        <p:nvSpPr>
          <p:cNvPr id="3" name="文本占位符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a:p>
            <a:pPr lvl="5"/>
            <a:r>
              <a:rPr lang="zh-CN"/>
              <a:t>第六级</a:t>
            </a:r>
          </a:p>
          <a:p>
            <a:pPr lvl="6"/>
            <a:r>
              <a:rPr lang="zh-CN"/>
              <a:t>第七级</a:t>
            </a:r>
          </a:p>
          <a:p>
            <a:pPr lvl="7"/>
            <a:r>
              <a:rPr lang="zh-CN"/>
              <a:t>第八级</a:t>
            </a:r>
          </a:p>
          <a:p>
            <a:pPr lvl="8"/>
            <a:r>
              <a:rPr lang="zh-CN"/>
              <a:t>第九级</a:t>
            </a:r>
          </a:p>
        </p:txBody>
      </p:sp>
      <p:sp>
        <p:nvSpPr>
          <p:cNvPr id="4" name="日期占位符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latinLnBrk="0">
              <a:defRPr lang="zh-CN" sz="800">
                <a:solidFill>
                  <a:schemeClr val="bg2"/>
                </a:solidFill>
                <a:latin typeface="Microsoft YaHei" panose="020B0503020204020204" pitchFamily="34" charset="-122"/>
                <a:ea typeface="Microsoft YaHei" panose="020B0503020204020204" pitchFamily="34" charset="-122"/>
              </a:defRPr>
            </a:lvl1pPr>
          </a:lstStyle>
          <a:p>
            <a:fld id="{9E583DDF-CA54-461A-A486-592D2374C532}" type="datetimeFigureOut">
              <a:rPr lang="en-US" altLang="zh-CN" smtClean="0"/>
              <a:pPr/>
              <a:t>1/20/2014</a:t>
            </a:fld>
            <a:endParaRPr lang="zh-CN" altLang="en-US"/>
          </a:p>
        </p:txBody>
      </p:sp>
      <p:sp>
        <p:nvSpPr>
          <p:cNvPr id="5" name="页脚占位符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latinLnBrk="0">
              <a:defRPr lang="zh-CN" sz="800" cap="all" baseline="0">
                <a:solidFill>
                  <a:schemeClr val="bg2"/>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latinLnBrk="0">
              <a:defRPr lang="zh-CN" sz="800">
                <a:solidFill>
                  <a:schemeClr val="bg2"/>
                </a:solidFill>
                <a:latin typeface="Microsoft YaHei" panose="020B0503020204020204" pitchFamily="34" charset="-122"/>
                <a:ea typeface="Microsoft YaHei" panose="020B0503020204020204" pitchFamily="34" charset="-122"/>
              </a:defRPr>
            </a:lvl1pPr>
          </a:lstStyle>
          <a:p>
            <a:fld id="{CA8D9AD5-F248-4919-864A-CFD76CC027D6}" type="slidenum">
              <a:rPr lang="en-US" altLang="zh-CN" smtClean="0"/>
              <a:pPr/>
              <a:t>‹#›</a:t>
            </a:fld>
            <a:endParaRPr lang="en-US" altLang="zh-CN"/>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zh-CN" sz="3400" kern="1200">
          <a:solidFill>
            <a:schemeClr val="tx2">
              <a:lumMod val="75000"/>
            </a:schemeClr>
          </a:solidFill>
          <a:latin typeface="Microsoft YaHei" panose="020B0503020204020204" pitchFamily="34" charset="-122"/>
          <a:ea typeface="Microsoft YaHei" panose="020B0503020204020204" pitchFamily="34" charset="-122"/>
          <a:cs typeface="+mj-cs"/>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lang="zh-CN" sz="2000" kern="1200">
          <a:solidFill>
            <a:schemeClr val="tx2"/>
          </a:solidFill>
          <a:latin typeface="Microsoft YaHei" panose="020B0503020204020204" pitchFamily="34" charset="-122"/>
          <a:ea typeface="Microsoft YaHei" panose="020B0503020204020204" pitchFamily="34" charset="-122"/>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lang="zh-CN" sz="1800" kern="1200">
          <a:solidFill>
            <a:schemeClr val="tx2"/>
          </a:solidFill>
          <a:latin typeface="Microsoft YaHei" panose="020B0503020204020204" pitchFamily="34" charset="-122"/>
          <a:ea typeface="Microsoft YaHei" panose="020B0503020204020204" pitchFamily="34" charset="-122"/>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lang="zh-CN" sz="1600" kern="1200">
          <a:solidFill>
            <a:schemeClr val="tx2"/>
          </a:solidFill>
          <a:latin typeface="Microsoft YaHei" panose="020B0503020204020204" pitchFamily="34" charset="-122"/>
          <a:ea typeface="Microsoft YaHei" panose="020B0503020204020204" pitchFamily="34" charset="-122"/>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lang="zh-CN" sz="1400" kern="1200">
          <a:solidFill>
            <a:schemeClr val="tx2"/>
          </a:solidFill>
          <a:latin typeface="Microsoft YaHei" panose="020B0503020204020204" pitchFamily="34" charset="-122"/>
          <a:ea typeface="Microsoft YaHei" panose="020B0503020204020204" pitchFamily="34" charset="-122"/>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lang="zh-CN" sz="1400" kern="1200">
          <a:solidFill>
            <a:schemeClr val="tx2"/>
          </a:solidFill>
          <a:latin typeface="Microsoft YaHei" panose="020B0503020204020204" pitchFamily="34" charset="-122"/>
          <a:ea typeface="Microsoft YaHei" panose="020B0503020204020204" pitchFamily="34" charset="-122"/>
          <a:cs typeface="+mn-cs"/>
        </a:defRPr>
      </a:lvl5pPr>
      <a:lvl6pPr marL="1874520" indent="-228600" algn="l" defTabSz="914400" rtl="0" eaLnBrk="1" latinLnBrk="0" hangingPunct="1">
        <a:lnSpc>
          <a:spcPct val="90000"/>
        </a:lnSpc>
        <a:spcBef>
          <a:spcPts val="800"/>
        </a:spcBef>
        <a:buSzPct val="80000"/>
        <a:buFont typeface="Wingdings" pitchFamily="2" charset="2"/>
        <a:buChar char="§"/>
        <a:defRPr lang="zh-CN" sz="1400" kern="1200">
          <a:solidFill>
            <a:schemeClr val="tx2"/>
          </a:solidFill>
          <a:latin typeface="Microsoft YaHei" panose="020B0503020204020204" pitchFamily="34" charset="-122"/>
          <a:ea typeface="Microsoft YaHei" panose="020B0503020204020204" pitchFamily="34" charset="-122"/>
          <a:cs typeface="+mn-cs"/>
        </a:defRPr>
      </a:lvl6pPr>
      <a:lvl7pPr marL="2194560" indent="-228600" algn="l" defTabSz="914400" rtl="0" eaLnBrk="1" latinLnBrk="0" hangingPunct="1">
        <a:lnSpc>
          <a:spcPct val="90000"/>
        </a:lnSpc>
        <a:spcBef>
          <a:spcPts val="800"/>
        </a:spcBef>
        <a:buSzPct val="80000"/>
        <a:buFont typeface="Wingdings" pitchFamily="2" charset="2"/>
        <a:buChar char="§"/>
        <a:defRPr lang="zh-CN" sz="1400" kern="1200" baseline="0">
          <a:solidFill>
            <a:schemeClr val="tx2"/>
          </a:solidFill>
          <a:latin typeface="Microsoft YaHei" panose="020B0503020204020204" pitchFamily="34" charset="-122"/>
          <a:ea typeface="Microsoft YaHei" panose="020B0503020204020204" pitchFamily="34" charset="-122"/>
          <a:cs typeface="+mn-cs"/>
        </a:defRPr>
      </a:lvl7pPr>
      <a:lvl8pPr marL="2514600" indent="-228600" algn="l" defTabSz="914400" rtl="0" eaLnBrk="1" latinLnBrk="0" hangingPunct="1">
        <a:lnSpc>
          <a:spcPct val="90000"/>
        </a:lnSpc>
        <a:spcBef>
          <a:spcPts val="800"/>
        </a:spcBef>
        <a:buSzPct val="80000"/>
        <a:buFont typeface="Wingdings" pitchFamily="2" charset="2"/>
        <a:buChar char="§"/>
        <a:defRPr lang="zh-CN" sz="1400" kern="1200" baseline="0">
          <a:solidFill>
            <a:schemeClr val="tx2"/>
          </a:solidFill>
          <a:latin typeface="Microsoft YaHei" panose="020B0503020204020204" pitchFamily="34" charset="-122"/>
          <a:ea typeface="Microsoft YaHei" panose="020B0503020204020204" pitchFamily="34" charset="-122"/>
          <a:cs typeface="+mn-cs"/>
        </a:defRPr>
      </a:lvl8pPr>
      <a:lvl9pPr marL="2834640" indent="-228600" algn="l" defTabSz="914400" rtl="0" eaLnBrk="1" latinLnBrk="0" hangingPunct="1">
        <a:lnSpc>
          <a:spcPct val="90000"/>
        </a:lnSpc>
        <a:spcBef>
          <a:spcPts val="800"/>
        </a:spcBef>
        <a:buSzPct val="80000"/>
        <a:buFont typeface="Wingdings" pitchFamily="2" charset="2"/>
        <a:buChar char="§"/>
        <a:defRPr lang="zh-CN" sz="1400" kern="1200" baseline="0">
          <a:solidFill>
            <a:schemeClr val="tx2"/>
          </a:solidFill>
          <a:latin typeface="Microsoft YaHei" panose="020B0503020204020204" pitchFamily="34" charset="-122"/>
          <a:ea typeface="Microsoft YaHei" panose="020B0503020204020204" pitchFamily="34" charset="-122"/>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60" userDrawn="1">
          <p15:clr>
            <a:srgbClr val="F26B43"/>
          </p15:clr>
        </p15:guide>
        <p15:guide id="2" pos="303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jpeg"/></Relationships>
</file>

<file path=ppt/slides/_rels/slide2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390354" y="1423831"/>
            <a:ext cx="984670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lnSpc>
                <a:spcPct val="150000"/>
              </a:lnSpc>
            </a:pPr>
            <a:r>
              <a:rPr lang="en-GB" altLang="zh-CN" sz="3200" b="1" dirty="0" smtClean="0">
                <a:latin typeface="Times New Roman" pitchFamily="18" charset="0"/>
                <a:cs typeface="Times New Roman" pitchFamily="18" charset="0"/>
              </a:rPr>
              <a:t>Crop Classification with Remote Sensing in </a:t>
            </a:r>
            <a:r>
              <a:rPr lang="en-GB" altLang="zh-CN" sz="3200" b="1" dirty="0">
                <a:latin typeface="Times New Roman" pitchFamily="18" charset="0"/>
                <a:cs typeface="Times New Roman" pitchFamily="18" charset="0"/>
              </a:rPr>
              <a:t>Kenya</a:t>
            </a:r>
          </a:p>
          <a:p>
            <a:pPr algn="ctr">
              <a:lnSpc>
                <a:spcPct val="150000"/>
              </a:lnSpc>
            </a:pPr>
            <a:r>
              <a:rPr lang="en-US" altLang="zh-CN" sz="2000" b="1" dirty="0">
                <a:latin typeface="Times New Roman" pitchFamily="18" charset="0"/>
                <a:ea typeface="黑体" pitchFamily="2" charset="-122"/>
                <a:cs typeface="Times New Roman" pitchFamily="18" charset="0"/>
              </a:rPr>
              <a:t>      </a:t>
            </a:r>
            <a:r>
              <a:rPr lang="en-US" altLang="zh-CN" sz="2000" b="1" dirty="0" smtClean="0">
                <a:latin typeface="Times New Roman" pitchFamily="18" charset="0"/>
                <a:ea typeface="黑体" pitchFamily="2" charset="-122"/>
                <a:cs typeface="Times New Roman" pitchFamily="18" charset="0"/>
              </a:rPr>
              <a:t>       --</a:t>
            </a:r>
            <a:r>
              <a:rPr lang="en-US" altLang="zh-CN" b="1" dirty="0" smtClean="0">
                <a:latin typeface="Times New Roman" pitchFamily="18" charset="0"/>
                <a:ea typeface="黑体" pitchFamily="2" charset="-122"/>
                <a:cs typeface="Times New Roman" pitchFamily="18" charset="0"/>
              </a:rPr>
              <a:t> B</a:t>
            </a:r>
            <a:r>
              <a:rPr lang="en-GB" altLang="zh-CN" b="1" dirty="0" err="1" smtClean="0">
                <a:latin typeface="Times New Roman" pitchFamily="18" charset="0"/>
                <a:cs typeface="Times New Roman" pitchFamily="18" charset="0"/>
              </a:rPr>
              <a:t>ased</a:t>
            </a:r>
            <a:r>
              <a:rPr lang="en-GB" altLang="zh-CN" b="1" dirty="0" smtClean="0">
                <a:latin typeface="Times New Roman" pitchFamily="18" charset="0"/>
                <a:cs typeface="Times New Roman" pitchFamily="18" charset="0"/>
              </a:rPr>
              <a:t> </a:t>
            </a:r>
            <a:r>
              <a:rPr lang="en-GB" altLang="zh-CN" b="1" dirty="0">
                <a:latin typeface="Times New Roman" pitchFamily="18" charset="0"/>
                <a:cs typeface="Times New Roman" pitchFamily="18" charset="0"/>
              </a:rPr>
              <a:t>on EOS/MODIS and LANDSAT-8/OLI </a:t>
            </a:r>
            <a:r>
              <a:rPr lang="en-GB" altLang="zh-CN" b="1" dirty="0" smtClean="0">
                <a:latin typeface="Times New Roman" pitchFamily="18" charset="0"/>
                <a:cs typeface="Times New Roman" pitchFamily="18" charset="0"/>
              </a:rPr>
              <a:t>Images</a:t>
            </a:r>
            <a:endParaRPr lang="en-US" altLang="zh-CN" b="1" dirty="0">
              <a:latin typeface="Times New Roman" pitchFamily="18" charset="0"/>
              <a:ea typeface="黑体" pitchFamily="2" charset="-122"/>
            </a:endParaRPr>
          </a:p>
        </p:txBody>
      </p:sp>
      <p:grpSp>
        <p:nvGrpSpPr>
          <p:cNvPr id="11" name="组合 10"/>
          <p:cNvGrpSpPr/>
          <p:nvPr/>
        </p:nvGrpSpPr>
        <p:grpSpPr>
          <a:xfrm>
            <a:off x="0" y="3733803"/>
            <a:ext cx="9144000" cy="3124196"/>
            <a:chOff x="0" y="3733803"/>
            <a:chExt cx="12192000" cy="3124196"/>
          </a:xfrm>
        </p:grpSpPr>
        <p:sp>
          <p:nvSpPr>
            <p:cNvPr id="8" name="矩形 7"/>
            <p:cNvSpPr/>
            <p:nvPr/>
          </p:nvSpPr>
          <p:spPr>
            <a:xfrm>
              <a:off x="0" y="3826932"/>
              <a:ext cx="12192000" cy="30310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9" name="矩形 8"/>
            <p:cNvSpPr/>
            <p:nvPr/>
          </p:nvSpPr>
          <p:spPr>
            <a:xfrm>
              <a:off x="0" y="3733803"/>
              <a:ext cx="12192000" cy="8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grpSp>
      <p:sp>
        <p:nvSpPr>
          <p:cNvPr id="6" name="TextBox 3"/>
          <p:cNvSpPr txBox="1">
            <a:spLocks noChangeArrowheads="1"/>
          </p:cNvSpPr>
          <p:nvPr/>
        </p:nvSpPr>
        <p:spPr bwMode="auto">
          <a:xfrm>
            <a:off x="-158752" y="4237312"/>
            <a:ext cx="9548285"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lnSpc>
                <a:spcPct val="150000"/>
              </a:lnSpc>
            </a:pPr>
            <a:r>
              <a:rPr lang="en-GB" altLang="zh-CN" sz="1500" b="1" dirty="0">
                <a:solidFill>
                  <a:schemeClr val="bg1"/>
                </a:solidFill>
                <a:latin typeface="Times New Roman" pitchFamily="18" charset="0"/>
                <a:cs typeface="Times New Roman" pitchFamily="18" charset="0"/>
              </a:rPr>
              <a:t>Institute of Agricultural Resources and Regional Planning, Chinese Academy of Agricultural Sciences</a:t>
            </a:r>
          </a:p>
          <a:p>
            <a:pPr algn="ctr">
              <a:lnSpc>
                <a:spcPct val="150000"/>
              </a:lnSpc>
            </a:pPr>
            <a:endParaRPr lang="en-GB" altLang="zh-CN" sz="1500" b="1" dirty="0" smtClean="0">
              <a:solidFill>
                <a:schemeClr val="bg1"/>
              </a:solidFill>
              <a:latin typeface="Times New Roman" pitchFamily="18" charset="0"/>
              <a:cs typeface="Times New Roman" pitchFamily="18" charset="0"/>
            </a:endParaRPr>
          </a:p>
          <a:p>
            <a:pPr algn="ctr">
              <a:lnSpc>
                <a:spcPct val="150000"/>
              </a:lnSpc>
            </a:pPr>
            <a:r>
              <a:rPr lang="en-GB" altLang="zh-CN" sz="1500" b="1" dirty="0" smtClean="0">
                <a:solidFill>
                  <a:schemeClr val="bg1"/>
                </a:solidFill>
                <a:latin typeface="Times New Roman" pitchFamily="18" charset="0"/>
                <a:cs typeface="Times New Roman" pitchFamily="18" charset="0"/>
              </a:rPr>
              <a:t>2014-01-20</a:t>
            </a:r>
            <a:endParaRPr lang="en-US" altLang="zh-CN" sz="15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64649" y="897925"/>
            <a:ext cx="8566625" cy="564476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5"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-(1)</a:t>
            </a:r>
          </a:p>
        </p:txBody>
      </p:sp>
      <p:sp>
        <p:nvSpPr>
          <p:cNvPr id="6" name="TextBox 2"/>
          <p:cNvSpPr txBox="1">
            <a:spLocks noChangeArrowheads="1"/>
          </p:cNvSpPr>
          <p:nvPr/>
        </p:nvSpPr>
        <p:spPr bwMode="auto">
          <a:xfrm>
            <a:off x="575468" y="1219210"/>
            <a:ext cx="7993063" cy="518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lnSpc>
                <a:spcPct val="150000"/>
              </a:lnSpc>
              <a:buFontTx/>
              <a:buAutoNum type="circleNumDbPlain"/>
            </a:pPr>
            <a:r>
              <a:rPr lang="en-GB" altLang="zh-CN" sz="2800" dirty="0">
                <a:latin typeface="Times New Roman" pitchFamily="18" charset="0"/>
                <a:cs typeface="Times New Roman" pitchFamily="18" charset="0"/>
              </a:rPr>
              <a:t>Vegetation/crop classification system</a:t>
            </a:r>
          </a:p>
          <a:p>
            <a:pPr algn="just">
              <a:lnSpc>
                <a:spcPct val="150000"/>
              </a:lnSpc>
              <a:buFontTx/>
              <a:buAutoNum type="circleNumDbPlain"/>
            </a:pPr>
            <a:r>
              <a:rPr lang="en-GB" altLang="zh-CN" sz="2800" dirty="0">
                <a:latin typeface="Times New Roman" pitchFamily="18" charset="0"/>
                <a:cs typeface="Times New Roman" pitchFamily="18" charset="0"/>
              </a:rPr>
              <a:t>MODIS/NDVI </a:t>
            </a:r>
            <a:r>
              <a:rPr lang="en-GB" altLang="zh-CN" sz="2800" dirty="0" smtClean="0">
                <a:latin typeface="Times New Roman" pitchFamily="18" charset="0"/>
                <a:cs typeface="Times New Roman" pitchFamily="18" charset="0"/>
              </a:rPr>
              <a:t>spectra </a:t>
            </a:r>
            <a:r>
              <a:rPr lang="en-GB" altLang="zh-CN" sz="2800" dirty="0">
                <a:latin typeface="Times New Roman" pitchFamily="18" charset="0"/>
                <a:cs typeface="Times New Roman" pitchFamily="18" charset="0"/>
              </a:rPr>
              <a:t>of </a:t>
            </a:r>
            <a:r>
              <a:rPr lang="en-GB" altLang="zh-CN" sz="2800" dirty="0" smtClean="0">
                <a:latin typeface="Times New Roman" pitchFamily="18" charset="0"/>
                <a:cs typeface="Times New Roman" pitchFamily="18" charset="0"/>
              </a:rPr>
              <a:t>the typical vegetation</a:t>
            </a:r>
            <a:endParaRPr lang="en-GB" altLang="zh-CN" sz="2800" dirty="0">
              <a:latin typeface="Times New Roman" pitchFamily="18" charset="0"/>
              <a:cs typeface="Times New Roman" pitchFamily="18" charset="0"/>
            </a:endParaRPr>
          </a:p>
          <a:p>
            <a:pPr algn="just">
              <a:lnSpc>
                <a:spcPct val="150000"/>
              </a:lnSpc>
              <a:buFontTx/>
              <a:buAutoNum type="circleNumDbPlain"/>
            </a:pPr>
            <a:r>
              <a:rPr lang="en-GB" altLang="zh-CN" sz="2800" dirty="0">
                <a:latin typeface="Times New Roman" pitchFamily="18" charset="0"/>
                <a:cs typeface="Times New Roman" pitchFamily="18" charset="0"/>
              </a:rPr>
              <a:t>Maize OLI interpretation features</a:t>
            </a:r>
          </a:p>
          <a:p>
            <a:pPr algn="just">
              <a:lnSpc>
                <a:spcPct val="150000"/>
              </a:lnSpc>
              <a:buFontTx/>
              <a:buAutoNum type="circleNumDbPlain"/>
            </a:pPr>
            <a:r>
              <a:rPr lang="en-GB" altLang="zh-CN" sz="2800" dirty="0">
                <a:latin typeface="Times New Roman" pitchFamily="18" charset="0"/>
                <a:cs typeface="Times New Roman" pitchFamily="18" charset="0"/>
              </a:rPr>
              <a:t>OLI spectral features of some crops in Trans </a:t>
            </a:r>
            <a:r>
              <a:rPr lang="en-GB" altLang="zh-CN" sz="2800" dirty="0" err="1">
                <a:latin typeface="Times New Roman" pitchFamily="18" charset="0"/>
                <a:cs typeface="Times New Roman" pitchFamily="18" charset="0"/>
              </a:rPr>
              <a:t>Nzoia</a:t>
            </a:r>
            <a:r>
              <a:rPr lang="en-GB" altLang="zh-CN" sz="2800" dirty="0">
                <a:latin typeface="Times New Roman" pitchFamily="18" charset="0"/>
                <a:cs typeface="Times New Roman" pitchFamily="18" charset="0"/>
              </a:rPr>
              <a:t> region</a:t>
            </a:r>
          </a:p>
          <a:p>
            <a:pPr algn="just">
              <a:lnSpc>
                <a:spcPct val="150000"/>
              </a:lnSpc>
              <a:buFontTx/>
              <a:buAutoNum type="circleNumDbPlain"/>
            </a:pPr>
            <a:r>
              <a:rPr lang="en-GB" altLang="zh-CN" sz="2800" dirty="0">
                <a:latin typeface="Times New Roman" pitchFamily="18" charset="0"/>
                <a:cs typeface="Times New Roman" pitchFamily="18" charset="0"/>
              </a:rPr>
              <a:t>250m vegetation/crop spatial distribution in Kenya</a:t>
            </a:r>
          </a:p>
          <a:p>
            <a:pPr algn="just">
              <a:lnSpc>
                <a:spcPct val="150000"/>
              </a:lnSpc>
              <a:buFontTx/>
              <a:buAutoNum type="circleNumDbPlain"/>
            </a:pPr>
            <a:r>
              <a:rPr lang="en-GB" altLang="zh-CN" sz="2800" dirty="0">
                <a:latin typeface="Times New Roman" pitchFamily="18" charset="0"/>
                <a:cs typeface="Times New Roman" pitchFamily="18" charset="0"/>
              </a:rPr>
              <a:t>30m maize spatial distribution in Kenya</a:t>
            </a:r>
          </a:p>
          <a:p>
            <a:pPr algn="just">
              <a:lnSpc>
                <a:spcPct val="150000"/>
              </a:lnSpc>
              <a:buFontTx/>
              <a:buAutoNum type="circleNumDbPlain"/>
            </a:pPr>
            <a:r>
              <a:rPr lang="en-GB" altLang="zh-CN" sz="2800" dirty="0">
                <a:latin typeface="Times New Roman" pitchFamily="18" charset="0"/>
                <a:cs typeface="Times New Roman" pitchFamily="18" charset="0"/>
              </a:rPr>
              <a:t>Corp spatial distribution in Trans </a:t>
            </a:r>
            <a:r>
              <a:rPr lang="en-GB" altLang="zh-CN" sz="2800" dirty="0" err="1">
                <a:latin typeface="Times New Roman" pitchFamily="18" charset="0"/>
                <a:cs typeface="Times New Roman" pitchFamily="18" charset="0"/>
              </a:rPr>
              <a:t>Nzoia</a:t>
            </a:r>
            <a:r>
              <a:rPr lang="en-GB" altLang="zh-CN" sz="2800" dirty="0">
                <a:latin typeface="Times New Roman" pitchFamily="18" charset="0"/>
                <a:cs typeface="Times New Roman" pitchFamily="18" charset="0"/>
              </a:rPr>
              <a:t> region</a:t>
            </a:r>
            <a:endParaRPr lang="en-US" altLang="zh-CN" sz="2800" dirty="0">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12591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43467" y="1430867"/>
            <a:ext cx="7755466" cy="4343400"/>
            <a:chOff x="643467" y="1430867"/>
            <a:chExt cx="7755466" cy="4343400"/>
          </a:xfrm>
        </p:grpSpPr>
        <p:sp>
          <p:nvSpPr>
            <p:cNvPr id="8" name="矩形 7"/>
            <p:cNvSpPr/>
            <p:nvPr/>
          </p:nvSpPr>
          <p:spPr>
            <a:xfrm>
              <a:off x="643467" y="1430867"/>
              <a:ext cx="7755466" cy="43434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810125" y="1439335"/>
              <a:ext cx="3580342" cy="4326467"/>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solidFill>
                <a:schemeClr val="tx2"/>
              </a:solidFill>
            </a:endParaRPr>
          </a:p>
        </p:txBody>
      </p:sp>
      <p:sp>
        <p:nvSpPr>
          <p:cNvPr id="6" name="矩形 5"/>
          <p:cNvSpPr/>
          <p:nvPr/>
        </p:nvSpPr>
        <p:spPr>
          <a:xfrm>
            <a:off x="813859" y="1158875"/>
            <a:ext cx="3546474" cy="425450"/>
          </a:xfrm>
          <a:prstGeom prst="rect">
            <a:avLst/>
          </a:prstGeom>
          <a:solidFill>
            <a:schemeClr val="accent1">
              <a:lumMod val="20000"/>
              <a:lumOff val="80000"/>
            </a:schemeClr>
          </a:solidFill>
          <a:ln w="127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zh-CN" b="1" dirty="0">
                <a:solidFill>
                  <a:schemeClr val="tx1"/>
                </a:solidFill>
                <a:latin typeface="Times New Roman" pitchFamily="18" charset="0"/>
                <a:cs typeface="Times New Roman" pitchFamily="18" charset="0"/>
              </a:rPr>
              <a:t>Vegetation classification system</a:t>
            </a:r>
            <a:endParaRPr lang="zh-CN" altLang="en-US" b="1" dirty="0">
              <a:solidFill>
                <a:schemeClr val="tx1"/>
              </a:solidFill>
              <a:latin typeface="Times New Roman" panose="02020603050405020304" pitchFamily="18" charset="0"/>
              <a:cs typeface="Times New Roman" pitchFamily="18" charset="0"/>
            </a:endParaRPr>
          </a:p>
        </p:txBody>
      </p:sp>
      <p:sp>
        <p:nvSpPr>
          <p:cNvPr id="7" name="矩形 4"/>
          <p:cNvSpPr>
            <a:spLocks noChangeArrowheads="1"/>
          </p:cNvSpPr>
          <p:nvPr/>
        </p:nvSpPr>
        <p:spPr bwMode="auto">
          <a:xfrm>
            <a:off x="1125007" y="1887009"/>
            <a:ext cx="82899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15963" indent="-715963">
              <a:buFont typeface="Calibri" pitchFamily="34" charset="0"/>
              <a:buAutoNum type="romanUcPeriod"/>
            </a:pPr>
            <a:r>
              <a:rPr lang="en-US" altLang="zh-CN" dirty="0">
                <a:latin typeface="Times New Roman" pitchFamily="18" charset="0"/>
                <a:cs typeface="Times New Roman" pitchFamily="18" charset="0"/>
              </a:rPr>
              <a:t>Desert</a:t>
            </a:r>
          </a:p>
          <a:p>
            <a:pPr marL="715963" indent="-715963">
              <a:buFont typeface="Calibri" pitchFamily="34" charset="0"/>
              <a:buAutoNum type="romanUcPeriod"/>
            </a:pPr>
            <a:r>
              <a:rPr lang="en-US" altLang="zh-CN" dirty="0">
                <a:latin typeface="Times New Roman" pitchFamily="18" charset="0"/>
                <a:cs typeface="Times New Roman" pitchFamily="18" charset="0"/>
              </a:rPr>
              <a:t>Shrub Brush Vegetation</a:t>
            </a:r>
          </a:p>
          <a:p>
            <a:pPr marL="715963" indent="-715963">
              <a:buFont typeface="Calibri" pitchFamily="34" charset="0"/>
              <a:buAutoNum type="romanUcPeriod"/>
            </a:pPr>
            <a:r>
              <a:rPr lang="en-US" altLang="zh-CN" dirty="0">
                <a:latin typeface="Times New Roman" pitchFamily="18" charset="0"/>
                <a:cs typeface="Times New Roman" pitchFamily="18" charset="0"/>
              </a:rPr>
              <a:t>Woody Brush Vegetation</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a:latin typeface="Times New Roman" pitchFamily="18" charset="0"/>
                <a:cs typeface="Times New Roman" pitchFamily="18" charset="0"/>
              </a:rPr>
              <a:t>Prairie</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smtClean="0">
                <a:latin typeface="Times New Roman" pitchFamily="18" charset="0"/>
                <a:cs typeface="Times New Roman" pitchFamily="18" charset="0"/>
              </a:rPr>
              <a:t>Savannah</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a:latin typeface="Times New Roman" pitchFamily="18" charset="0"/>
                <a:cs typeface="Times New Roman" pitchFamily="18" charset="0"/>
              </a:rPr>
              <a:t>Forest</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a:latin typeface="Times New Roman" pitchFamily="18" charset="0"/>
                <a:cs typeface="Times New Roman" pitchFamily="18" charset="0"/>
              </a:rPr>
              <a:t>Mangroves</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a:latin typeface="Times New Roman" pitchFamily="18" charset="0"/>
                <a:cs typeface="Times New Roman" pitchFamily="18" charset="0"/>
              </a:rPr>
              <a:t>Wetlands</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a:latin typeface="Times New Roman" pitchFamily="18" charset="0"/>
                <a:cs typeface="Times New Roman" pitchFamily="18" charset="0"/>
              </a:rPr>
              <a:t>Cropland</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a:latin typeface="Times New Roman" pitchFamily="18" charset="0"/>
                <a:cs typeface="Times New Roman" pitchFamily="18" charset="0"/>
              </a:rPr>
              <a:t>Bare areas</a:t>
            </a:r>
            <a:endParaRPr lang="zh-CN" altLang="zh-CN" dirty="0">
              <a:latin typeface="Times New Roman" pitchFamily="18" charset="0"/>
              <a:cs typeface="Times New Roman" pitchFamily="18" charset="0"/>
            </a:endParaRPr>
          </a:p>
          <a:p>
            <a:pPr marL="715963" indent="-715963">
              <a:buFont typeface="Calibri" pitchFamily="34" charset="0"/>
              <a:buAutoNum type="romanUcPeriod"/>
            </a:pPr>
            <a:r>
              <a:rPr lang="en-US" altLang="zh-CN" dirty="0">
                <a:latin typeface="Times New Roman" pitchFamily="18" charset="0"/>
                <a:cs typeface="Times New Roman" pitchFamily="18" charset="0"/>
              </a:rPr>
              <a:t>Urban areas </a:t>
            </a:r>
            <a:endParaRPr lang="zh-CN" altLang="zh-CN" dirty="0">
              <a:latin typeface="Times New Roman" pitchFamily="18" charset="0"/>
              <a:cs typeface="Times New Roman" pitchFamily="18" charset="0"/>
            </a:endParaRPr>
          </a:p>
        </p:txBody>
      </p:sp>
      <p:sp>
        <p:nvSpPr>
          <p:cNvPr id="11"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(2)</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6983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57201" y="1371601"/>
            <a:ext cx="8229600" cy="493606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6" name="矩形 5"/>
          <p:cNvSpPr/>
          <p:nvPr/>
        </p:nvSpPr>
        <p:spPr>
          <a:xfrm>
            <a:off x="676806" y="1112308"/>
            <a:ext cx="3014662" cy="425450"/>
          </a:xfrm>
          <a:prstGeom prst="rect">
            <a:avLst/>
          </a:prstGeom>
          <a:solidFill>
            <a:schemeClr val="accent1">
              <a:lumMod val="20000"/>
              <a:lumOff val="80000"/>
            </a:schemeClr>
          </a:solidFill>
          <a:ln w="127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zh-CN" b="1" dirty="0">
                <a:solidFill>
                  <a:schemeClr val="tx1"/>
                </a:solidFill>
                <a:latin typeface="Times New Roman" pitchFamily="18" charset="0"/>
                <a:cs typeface="Times New Roman" pitchFamily="18" charset="0"/>
              </a:rPr>
              <a:t>Crop Classification System</a:t>
            </a:r>
            <a:endParaRPr lang="zh-CN" altLang="en-US" b="1" dirty="0">
              <a:solidFill>
                <a:schemeClr val="tx1"/>
              </a:solidFill>
              <a:latin typeface="Times New Roman" panose="02020603050405020304" pitchFamily="18" charset="0"/>
              <a:cs typeface="Times New Roman" pitchFamily="18" charset="0"/>
            </a:endParaRPr>
          </a:p>
        </p:txBody>
      </p:sp>
      <p:sp>
        <p:nvSpPr>
          <p:cNvPr id="7" name="矩形 3"/>
          <p:cNvSpPr>
            <a:spLocks noChangeArrowheads="1"/>
          </p:cNvSpPr>
          <p:nvPr/>
        </p:nvSpPr>
        <p:spPr bwMode="auto">
          <a:xfrm>
            <a:off x="827616" y="1743530"/>
            <a:ext cx="737658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nSpc>
                <a:spcPct val="150000"/>
              </a:lnSpc>
              <a:buFont typeface="Calibri" pitchFamily="34" charset="0"/>
              <a:buAutoNum type="romanUcPeriod"/>
            </a:pPr>
            <a:r>
              <a:rPr lang="en-US" altLang="zh-CN" sz="1400" dirty="0">
                <a:latin typeface="Times New Roman" pitchFamily="18" charset="0"/>
                <a:cs typeface="Times New Roman" pitchFamily="18" charset="0"/>
              </a:rPr>
              <a:t> Tree crop</a:t>
            </a:r>
          </a:p>
          <a:p>
            <a:pPr marL="457200" lvl="2">
              <a:lnSpc>
                <a:spcPct val="150000"/>
              </a:lnSpc>
            </a:pPr>
            <a:r>
              <a:rPr lang="en-US" altLang="zh-CN" sz="1400" dirty="0" smtClean="0">
                <a:latin typeface="Times New Roman" pitchFamily="18" charset="0"/>
                <a:cs typeface="Times New Roman" pitchFamily="18" charset="0"/>
              </a:rPr>
              <a:t>Coconut/Lemon </a:t>
            </a:r>
            <a:r>
              <a:rPr lang="en-US" altLang="zh-CN" sz="1400" dirty="0">
                <a:latin typeface="Times New Roman" pitchFamily="18" charset="0"/>
                <a:cs typeface="Times New Roman" pitchFamily="18" charset="0"/>
              </a:rPr>
              <a:t>and </a:t>
            </a:r>
            <a:r>
              <a:rPr lang="en-US" altLang="zh-CN" sz="1400" dirty="0" smtClean="0">
                <a:latin typeface="Times New Roman" pitchFamily="18" charset="0"/>
                <a:cs typeface="Times New Roman" pitchFamily="18" charset="0"/>
              </a:rPr>
              <a:t>lime/Apple/Pear/Orange/Avocado</a:t>
            </a:r>
            <a:r>
              <a:rPr lang="en-US" altLang="zh-CN" sz="1400" dirty="0">
                <a:latin typeface="Times New Roman" pitchFamily="18" charset="0"/>
                <a:cs typeface="Times New Roman" pitchFamily="18" charset="0"/>
              </a:rPr>
              <a:t> </a:t>
            </a:r>
            <a:endParaRPr lang="zh-CN" altLang="zh-CN" sz="1400" dirty="0">
              <a:latin typeface="Times New Roman" pitchFamily="18" charset="0"/>
              <a:cs typeface="Times New Roman" pitchFamily="18" charset="0"/>
            </a:endParaRPr>
          </a:p>
          <a:p>
            <a:pPr marL="285750" lvl="1" indent="-285750">
              <a:lnSpc>
                <a:spcPct val="150000"/>
              </a:lnSpc>
              <a:buFont typeface="Calibri" pitchFamily="34" charset="0"/>
              <a:buAutoNum type="romanUcPeriod"/>
            </a:pPr>
            <a:r>
              <a:rPr lang="en-US" altLang="zh-CN" sz="1400" dirty="0">
                <a:latin typeface="Times New Roman" pitchFamily="18" charset="0"/>
                <a:cs typeface="Times New Roman" pitchFamily="18" charset="0"/>
              </a:rPr>
              <a:t>Shrub crop</a:t>
            </a:r>
          </a:p>
          <a:p>
            <a:pPr marL="457200" lvl="2">
              <a:lnSpc>
                <a:spcPct val="150000"/>
              </a:lnSpc>
            </a:pPr>
            <a:r>
              <a:rPr lang="en-US" altLang="zh-CN" sz="1400" dirty="0" smtClean="0">
                <a:latin typeface="Times New Roman" pitchFamily="18" charset="0"/>
                <a:cs typeface="Times New Roman" pitchFamily="18" charset="0"/>
              </a:rPr>
              <a:t>Coffee/Tea/Cassava/Pigeon pea/Oil palm</a:t>
            </a:r>
            <a:endParaRPr lang="zh-CN" altLang="zh-CN" sz="1400" dirty="0">
              <a:latin typeface="Times New Roman" pitchFamily="18" charset="0"/>
              <a:cs typeface="Times New Roman" pitchFamily="18" charset="0"/>
            </a:endParaRPr>
          </a:p>
          <a:p>
            <a:pPr marL="285750" lvl="1" indent="-285750">
              <a:lnSpc>
                <a:spcPct val="150000"/>
              </a:lnSpc>
              <a:buFont typeface="Calibri" pitchFamily="34" charset="0"/>
              <a:buAutoNum type="romanUcPeriod"/>
            </a:pPr>
            <a:r>
              <a:rPr lang="en-US" altLang="zh-CN" sz="1400" dirty="0">
                <a:latin typeface="Times New Roman" pitchFamily="18" charset="0"/>
                <a:cs typeface="Times New Roman" pitchFamily="18" charset="0"/>
              </a:rPr>
              <a:t>Herbaceous crop</a:t>
            </a:r>
          </a:p>
          <a:p>
            <a:pPr marL="457200" lvl="2">
              <a:lnSpc>
                <a:spcPct val="150000"/>
              </a:lnSpc>
            </a:pPr>
            <a:r>
              <a:rPr lang="en-US" altLang="zh-CN" sz="1400" dirty="0">
                <a:latin typeface="Times New Roman" pitchFamily="18" charset="0"/>
                <a:cs typeface="Times New Roman" pitchFamily="18" charset="0"/>
              </a:rPr>
              <a:t>Maize(Corn)/</a:t>
            </a:r>
            <a:r>
              <a:rPr lang="en-US" altLang="zh-CN" sz="1400" dirty="0" smtClean="0">
                <a:latin typeface="Times New Roman" pitchFamily="18" charset="0"/>
                <a:cs typeface="Times New Roman" pitchFamily="18" charset="0"/>
              </a:rPr>
              <a:t>Sugarcane/Wheat/Sorghum/Barley/Oats/Millet/</a:t>
            </a:r>
            <a:r>
              <a:rPr lang="en-US" altLang="zh-CN" sz="1400" dirty="0" err="1" smtClean="0">
                <a:latin typeface="Times New Roman" pitchFamily="18" charset="0"/>
                <a:cs typeface="Times New Roman" pitchFamily="18" charset="0"/>
              </a:rPr>
              <a:t>Teff</a:t>
            </a:r>
            <a:r>
              <a:rPr lang="en-US" altLang="zh-CN" sz="1400" dirty="0" smtClean="0">
                <a:latin typeface="Times New Roman" pitchFamily="18" charset="0"/>
                <a:cs typeface="Times New Roman" pitchFamily="18" charset="0"/>
              </a:rPr>
              <a:t>/Sunflower/Cotton/Seed </a:t>
            </a:r>
            <a:r>
              <a:rPr lang="en-US" altLang="zh-CN" sz="1400" dirty="0">
                <a:latin typeface="Times New Roman" pitchFamily="18" charset="0"/>
                <a:cs typeface="Times New Roman" pitchFamily="18" charset="0"/>
              </a:rPr>
              <a:t>Cotton/Sweet potatoes/Irish </a:t>
            </a:r>
            <a:r>
              <a:rPr lang="en-US" altLang="zh-CN" sz="1400" dirty="0" smtClean="0">
                <a:latin typeface="Times New Roman" pitchFamily="18" charset="0"/>
                <a:cs typeface="Times New Roman" pitchFamily="18" charset="0"/>
              </a:rPr>
              <a:t>potatoes/</a:t>
            </a:r>
            <a:r>
              <a:rPr lang="en-US" altLang="zh-CN" sz="1400" dirty="0" err="1" smtClean="0">
                <a:latin typeface="Times New Roman" pitchFamily="18" charset="0"/>
                <a:cs typeface="Times New Roman" pitchFamily="18" charset="0"/>
              </a:rPr>
              <a:t>Bean,green</a:t>
            </a:r>
            <a:r>
              <a:rPr lang="en-US" altLang="zh-CN" sz="1400" dirty="0" smtClean="0">
                <a:latin typeface="Times New Roman" pitchFamily="18" charset="0"/>
                <a:cs typeface="Times New Roman" pitchFamily="18" charset="0"/>
              </a:rPr>
              <a:t>/</a:t>
            </a:r>
            <a:r>
              <a:rPr lang="en-US" altLang="zh-CN" sz="1400" dirty="0" err="1" smtClean="0">
                <a:latin typeface="Times New Roman" pitchFamily="18" charset="0"/>
                <a:cs typeface="Times New Roman" pitchFamily="18" charset="0"/>
              </a:rPr>
              <a:t>Pea,green</a:t>
            </a:r>
            <a:r>
              <a:rPr lang="en-US" altLang="zh-CN" sz="1400" dirty="0" smtClean="0">
                <a:latin typeface="Times New Roman" pitchFamily="18" charset="0"/>
                <a:cs typeface="Times New Roman" pitchFamily="18" charset="0"/>
              </a:rPr>
              <a:t>/Soybean/Cowpea/Sisal/Cabbage /</a:t>
            </a:r>
            <a:r>
              <a:rPr lang="en-US" altLang="zh-CN" sz="1400" dirty="0" err="1" smtClean="0">
                <a:latin typeface="Times New Roman" pitchFamily="18" charset="0"/>
                <a:cs typeface="Times New Roman" pitchFamily="18" charset="0"/>
              </a:rPr>
              <a:t>Cucumber,gherkin</a:t>
            </a:r>
            <a:r>
              <a:rPr lang="en-US" altLang="zh-CN" sz="1400" dirty="0" smtClean="0">
                <a:latin typeface="Times New Roman" pitchFamily="18" charset="0"/>
                <a:cs typeface="Times New Roman" pitchFamily="18" charset="0"/>
              </a:rPr>
              <a:t>/</a:t>
            </a:r>
            <a:r>
              <a:rPr lang="en-US" altLang="zh-CN" sz="1400" dirty="0" err="1" smtClean="0">
                <a:latin typeface="Times New Roman" pitchFamily="18" charset="0"/>
                <a:cs typeface="Times New Roman" pitchFamily="18" charset="0"/>
              </a:rPr>
              <a:t>Tomatoe</a:t>
            </a:r>
            <a:r>
              <a:rPr lang="en-US" altLang="zh-CN" sz="1400" dirty="0" smtClean="0">
                <a:latin typeface="Times New Roman" pitchFamily="18" charset="0"/>
                <a:cs typeface="Times New Roman" pitchFamily="18" charset="0"/>
              </a:rPr>
              <a:t>/Watermelon/Spinach/Lettuce/Onions/Garlic/</a:t>
            </a:r>
            <a:r>
              <a:rPr lang="en-US" altLang="zh-CN" sz="1400" dirty="0" err="1" smtClean="0">
                <a:latin typeface="Times New Roman" pitchFamily="18" charset="0"/>
                <a:cs typeface="Times New Roman" pitchFamily="18" charset="0"/>
              </a:rPr>
              <a:t>Chillie,pepper,green</a:t>
            </a:r>
            <a:r>
              <a:rPr lang="en-US" altLang="zh-CN" sz="1400" dirty="0" smtClean="0">
                <a:latin typeface="Times New Roman" pitchFamily="18" charset="0"/>
                <a:cs typeface="Times New Roman" pitchFamily="18" charset="0"/>
              </a:rPr>
              <a:t>/Banana/Pineapples/Okra/</a:t>
            </a:r>
            <a:r>
              <a:rPr lang="en-US" altLang="zh-CN" sz="1400" dirty="0" err="1" smtClean="0">
                <a:latin typeface="Times New Roman" pitchFamily="18" charset="0"/>
                <a:cs typeface="Times New Roman" pitchFamily="18" charset="0"/>
              </a:rPr>
              <a:t>Sisim</a:t>
            </a:r>
            <a:r>
              <a:rPr lang="en-US" altLang="zh-CN" sz="1400" dirty="0" smtClean="0">
                <a:latin typeface="Times New Roman" pitchFamily="18" charset="0"/>
                <a:cs typeface="Times New Roman" pitchFamily="18" charset="0"/>
              </a:rPr>
              <a:t>/Yam/Cocoyam/Groundnut/</a:t>
            </a:r>
            <a:r>
              <a:rPr lang="en-US" altLang="zh-CN" sz="1400" dirty="0">
                <a:latin typeface="Times New Roman" pitchFamily="18" charset="0"/>
                <a:cs typeface="Times New Roman" pitchFamily="18" charset="0"/>
              </a:rPr>
              <a:t>Rice/</a:t>
            </a:r>
            <a:r>
              <a:rPr lang="en-US" altLang="zh-CN" sz="1400" dirty="0" err="1">
                <a:latin typeface="Times New Roman" pitchFamily="18" charset="0"/>
                <a:cs typeface="Times New Roman" pitchFamily="18" charset="0"/>
              </a:rPr>
              <a:t>Pyrethrum,dried</a:t>
            </a:r>
            <a:endParaRPr lang="zh-CN" altLang="zh-CN" sz="1400" dirty="0">
              <a:latin typeface="Times New Roman" pitchFamily="18" charset="0"/>
              <a:cs typeface="Times New Roman" pitchFamily="18" charset="0"/>
            </a:endParaRPr>
          </a:p>
        </p:txBody>
      </p:sp>
      <p:sp>
        <p:nvSpPr>
          <p:cNvPr id="9"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(3)</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87127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6" name="矩形 5"/>
          <p:cNvSpPr/>
          <p:nvPr/>
        </p:nvSpPr>
        <p:spPr>
          <a:xfrm>
            <a:off x="312742" y="1163107"/>
            <a:ext cx="2659060" cy="1622426"/>
          </a:xfrm>
          <a:prstGeom prst="rect">
            <a:avLst/>
          </a:prstGeom>
          <a:solidFill>
            <a:schemeClr val="accent1">
              <a:lumMod val="20000"/>
              <a:lumOff val="80000"/>
            </a:schemeClr>
          </a:solid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zh-CN" b="1" dirty="0">
                <a:solidFill>
                  <a:schemeClr val="tx1"/>
                </a:solidFill>
                <a:latin typeface="Times New Roman" pitchFamily="18" charset="0"/>
                <a:cs typeface="Times New Roman" pitchFamily="18" charset="0"/>
              </a:rPr>
              <a:t>Contrast between Typical Vegetation MODIS/NDVI Spectrum and Actual Ground Objects</a:t>
            </a:r>
            <a:endParaRPr lang="zh-CN" altLang="en-US" b="1" dirty="0">
              <a:solidFill>
                <a:schemeClr val="tx1"/>
              </a:solidFill>
              <a:latin typeface="Times New Roman" panose="02020603050405020304" pitchFamily="18" charset="0"/>
              <a:cs typeface="Times New Roman" pitchFamily="18" charset="0"/>
            </a:endParaRPr>
          </a:p>
        </p:txBody>
      </p:sp>
      <p:pic>
        <p:nvPicPr>
          <p:cNvPr id="22"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960" t="4431" b="2896"/>
          <a:stretch>
            <a:fillRect/>
          </a:stretch>
        </p:blipFill>
        <p:spPr bwMode="auto">
          <a:xfrm>
            <a:off x="6620013" y="5191658"/>
            <a:ext cx="2140869" cy="1125536"/>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nvGrpSpPr>
          <p:cNvPr id="34" name="组合 33"/>
          <p:cNvGrpSpPr/>
          <p:nvPr/>
        </p:nvGrpSpPr>
        <p:grpSpPr>
          <a:xfrm>
            <a:off x="3092982" y="1926696"/>
            <a:ext cx="5706531" cy="4391437"/>
            <a:chOff x="3067581" y="1926696"/>
            <a:chExt cx="5706531" cy="4391437"/>
          </a:xfrm>
        </p:grpSpPr>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t="4491" b="3458"/>
            <a:stretch>
              <a:fillRect/>
            </a:stretch>
          </p:blipFill>
          <p:spPr bwMode="auto">
            <a:xfrm>
              <a:off x="6588983" y="2224617"/>
              <a:ext cx="2176134" cy="1125536"/>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l="19820" t="8360" r="11360" b="9290"/>
            <a:stretch>
              <a:fillRect/>
            </a:stretch>
          </p:blipFill>
          <p:spPr bwMode="auto">
            <a:xfrm>
              <a:off x="3077247" y="2224617"/>
              <a:ext cx="1673611" cy="1125536"/>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0" name="矩形 9"/>
            <p:cNvSpPr/>
            <p:nvPr/>
          </p:nvSpPr>
          <p:spPr>
            <a:xfrm>
              <a:off x="3069168" y="1928284"/>
              <a:ext cx="598488" cy="276225"/>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Desert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1" name="矩形 10"/>
            <p:cNvSpPr/>
            <p:nvPr/>
          </p:nvSpPr>
          <p:spPr>
            <a:xfrm>
              <a:off x="6583365" y="1926696"/>
              <a:ext cx="598487" cy="277813"/>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Desert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pic>
          <p:nvPicPr>
            <p:cNvPr id="1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0125" y="2224617"/>
              <a:ext cx="1722099" cy="1125536"/>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3" name="矩形 12"/>
            <p:cNvSpPr/>
            <p:nvPr/>
          </p:nvSpPr>
          <p:spPr>
            <a:xfrm>
              <a:off x="4810125" y="1926696"/>
              <a:ext cx="598488" cy="277813"/>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Desert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pic>
          <p:nvPicPr>
            <p:cNvPr id="1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t="4395" b="3262"/>
            <a:stretch>
              <a:fillRect/>
            </a:stretch>
          </p:blipFill>
          <p:spPr bwMode="auto">
            <a:xfrm>
              <a:off x="6605324" y="3706287"/>
              <a:ext cx="2168788" cy="1127006"/>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l="41174" t="25780" r="16924" b="24080"/>
            <a:stretch>
              <a:fillRect/>
            </a:stretch>
          </p:blipFill>
          <p:spPr bwMode="auto">
            <a:xfrm>
              <a:off x="3077247" y="3704165"/>
              <a:ext cx="1673611" cy="1127005"/>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6" name="矩形 15"/>
            <p:cNvSpPr/>
            <p:nvPr/>
          </p:nvSpPr>
          <p:spPr>
            <a:xfrm>
              <a:off x="3072343" y="3400952"/>
              <a:ext cx="608013" cy="277812"/>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Forest </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7" name="矩形 16"/>
            <p:cNvSpPr/>
            <p:nvPr/>
          </p:nvSpPr>
          <p:spPr>
            <a:xfrm>
              <a:off x="6608761" y="3402539"/>
              <a:ext cx="609600" cy="276225"/>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Forest </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pic>
          <p:nvPicPr>
            <p:cNvPr id="1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8587" y="3709989"/>
              <a:ext cx="1726146" cy="1127005"/>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9" name="矩形 18"/>
            <p:cNvSpPr/>
            <p:nvPr/>
          </p:nvSpPr>
          <p:spPr>
            <a:xfrm>
              <a:off x="4810125" y="3404394"/>
              <a:ext cx="608013" cy="277812"/>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Forest </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pic>
          <p:nvPicPr>
            <p:cNvPr id="20"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l="24358" t="30223" r="31548" b="18576"/>
            <a:stretch>
              <a:fillRect/>
            </a:stretch>
          </p:blipFill>
          <p:spPr bwMode="auto">
            <a:xfrm>
              <a:off x="3085087" y="5190599"/>
              <a:ext cx="1698580" cy="1125536"/>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1" name="矩形 20"/>
            <p:cNvSpPr/>
            <p:nvPr/>
          </p:nvSpPr>
          <p:spPr>
            <a:xfrm>
              <a:off x="3067581" y="4888442"/>
              <a:ext cx="909637" cy="276225"/>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Arable land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23" name="矩形 22"/>
            <p:cNvSpPr/>
            <p:nvPr/>
          </p:nvSpPr>
          <p:spPr>
            <a:xfrm>
              <a:off x="6608761" y="4878389"/>
              <a:ext cx="909637" cy="277812"/>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Arable land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pic>
          <p:nvPicPr>
            <p:cNvPr id="27" name="Picture 14"/>
            <p:cNvPicPr>
              <a:picLocks noChangeAspect="1" noChangeArrowheads="1"/>
            </p:cNvPicPr>
            <p:nvPr/>
          </p:nvPicPr>
          <p:blipFill>
            <a:blip r:embed="rId11">
              <a:extLst>
                <a:ext uri="{28A0092B-C50C-407E-A947-70E740481C1C}">
                  <a14:useLocalDpi xmlns:a14="http://schemas.microsoft.com/office/drawing/2010/main" val="0"/>
                </a:ext>
              </a:extLst>
            </a:blip>
            <a:srcRect r="16615"/>
            <a:stretch>
              <a:fillRect/>
            </a:stretch>
          </p:blipFill>
          <p:spPr bwMode="auto">
            <a:xfrm>
              <a:off x="4862127" y="5191127"/>
              <a:ext cx="1682606" cy="1127006"/>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8" name="矩形 27"/>
            <p:cNvSpPr/>
            <p:nvPr/>
          </p:nvSpPr>
          <p:spPr>
            <a:xfrm>
              <a:off x="4832347" y="4888444"/>
              <a:ext cx="909638" cy="276225"/>
            </a:xfrm>
            <a:prstGeom prst="rect">
              <a:avLst/>
            </a:prstGeom>
            <a:solidFill>
              <a:schemeClr val="accent1">
                <a:lumMod val="20000"/>
                <a:lumOff val="80000"/>
              </a:schemeClr>
            </a:solidFill>
            <a:ln w="3175">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Arable land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grpSp>
      <p:grpSp>
        <p:nvGrpSpPr>
          <p:cNvPr id="33" name="组合 32"/>
          <p:cNvGrpSpPr/>
          <p:nvPr/>
        </p:nvGrpSpPr>
        <p:grpSpPr>
          <a:xfrm>
            <a:off x="342375" y="2878665"/>
            <a:ext cx="3162828" cy="3126318"/>
            <a:chOff x="257705" y="2912533"/>
            <a:chExt cx="3162828" cy="3126318"/>
          </a:xfrm>
        </p:grpSpPr>
        <p:pic>
          <p:nvPicPr>
            <p:cNvPr id="7" name="Picture 4"/>
            <p:cNvPicPr>
              <a:picLocks noChangeAspect="1" noChangeArrowheads="1"/>
            </p:cNvPicPr>
            <p:nvPr/>
          </p:nvPicPr>
          <p:blipFill>
            <a:blip r:embed="rId12">
              <a:extLst>
                <a:ext uri="{28A0092B-C50C-407E-A947-70E740481C1C}">
                  <a14:useLocalDpi xmlns:a14="http://schemas.microsoft.com/office/drawing/2010/main" val="0"/>
                </a:ext>
              </a:extLst>
            </a:blip>
            <a:srcRect l="36694" t="11130" r="22386" b="4405"/>
            <a:stretch>
              <a:fillRect/>
            </a:stretch>
          </p:blipFill>
          <p:spPr bwMode="auto">
            <a:xfrm>
              <a:off x="257705" y="3005264"/>
              <a:ext cx="2612495" cy="303358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cxnSp>
          <p:nvCxnSpPr>
            <p:cNvPr id="24" name="直接箭头连接符 23"/>
            <p:cNvCxnSpPr/>
            <p:nvPr/>
          </p:nvCxnSpPr>
          <p:spPr>
            <a:xfrm>
              <a:off x="531287" y="4104745"/>
              <a:ext cx="2804580" cy="2132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896412" y="2912533"/>
              <a:ext cx="2481788" cy="6011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568330" y="4415895"/>
              <a:ext cx="2852203" cy="13414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5"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(4)</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150218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6" name="矩形 5"/>
          <p:cNvSpPr/>
          <p:nvPr/>
        </p:nvSpPr>
        <p:spPr>
          <a:xfrm>
            <a:off x="443971" y="1205440"/>
            <a:ext cx="4881562" cy="425450"/>
          </a:xfrm>
          <a:prstGeom prst="rect">
            <a:avLst/>
          </a:prstGeom>
          <a:solidFill>
            <a:schemeClr val="accent1">
              <a:lumMod val="20000"/>
              <a:lumOff val="80000"/>
            </a:schemeClr>
          </a:solid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zh-CN" b="1" dirty="0">
                <a:solidFill>
                  <a:schemeClr val="tx1"/>
                </a:solidFill>
                <a:latin typeface="Times New Roman" pitchFamily="18" charset="0"/>
                <a:cs typeface="Times New Roman" pitchFamily="18" charset="0"/>
              </a:rPr>
              <a:t>MODIS/NDVI Spectrum of Typical Vegetation</a:t>
            </a:r>
            <a:endParaRPr lang="zh-CN" altLang="en-US" b="1" dirty="0">
              <a:solidFill>
                <a:schemeClr val="tx1"/>
              </a:solidFill>
              <a:latin typeface="Times New Roman" panose="02020603050405020304" pitchFamily="18" charset="0"/>
              <a:cs typeface="Times New Roman"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1393" t="5721" b="2904"/>
          <a:stretch>
            <a:fillRect/>
          </a:stretch>
        </p:blipFill>
        <p:spPr bwMode="auto">
          <a:xfrm>
            <a:off x="443226" y="1837266"/>
            <a:ext cx="7855146" cy="409522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(5)</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49181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982136" y="1794933"/>
            <a:ext cx="6993465" cy="1439334"/>
            <a:chOff x="702734" y="1794933"/>
            <a:chExt cx="6993465" cy="1439334"/>
          </a:xfrm>
        </p:grpSpPr>
        <p:sp>
          <p:nvSpPr>
            <p:cNvPr id="28" name="矩形 27"/>
            <p:cNvSpPr/>
            <p:nvPr/>
          </p:nvSpPr>
          <p:spPr>
            <a:xfrm>
              <a:off x="702734" y="1794933"/>
              <a:ext cx="6993465" cy="14393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5" descr="BUSIA.png"/>
            <p:cNvPicPr>
              <a:picLocks noChangeAspect="1" noChangeArrowheads="1"/>
            </p:cNvPicPr>
            <p:nvPr/>
          </p:nvPicPr>
          <p:blipFill>
            <a:blip r:embed="rId3">
              <a:extLst>
                <a:ext uri="{28A0092B-C50C-407E-A947-70E740481C1C}">
                  <a14:useLocalDpi xmlns:a14="http://schemas.microsoft.com/office/drawing/2010/main" val="0"/>
                </a:ext>
              </a:extLst>
            </a:blip>
            <a:srcRect r="8296"/>
            <a:stretch>
              <a:fillRect/>
            </a:stretch>
          </p:blipFill>
          <p:spPr bwMode="auto">
            <a:xfrm>
              <a:off x="2992971" y="1836736"/>
              <a:ext cx="2234807" cy="13737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图片 6" descr="BUSIA_YM.png"/>
            <p:cNvPicPr>
              <a:picLocks noChangeAspect="1" noChangeArrowheads="1"/>
            </p:cNvPicPr>
            <p:nvPr/>
          </p:nvPicPr>
          <p:blipFill rotWithShape="1">
            <a:blip r:embed="rId4">
              <a:extLst>
                <a:ext uri="{28A0092B-C50C-407E-A947-70E740481C1C}">
                  <a14:useLocalDpi xmlns:a14="http://schemas.microsoft.com/office/drawing/2010/main" val="0"/>
                </a:ext>
              </a:extLst>
            </a:blip>
            <a:srcRect r="5796"/>
            <a:stretch/>
          </p:blipFill>
          <p:spPr bwMode="auto">
            <a:xfrm>
              <a:off x="5372099" y="1841388"/>
              <a:ext cx="2230968" cy="1367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9" descr="F:\TM8\BUSIA_TM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343" y="1833850"/>
              <a:ext cx="2070652" cy="13765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2" name="直接箭头连接符 21"/>
            <p:cNvCxnSpPr/>
            <p:nvPr/>
          </p:nvCxnSpPr>
          <p:spPr>
            <a:xfrm>
              <a:off x="1882781" y="2611430"/>
              <a:ext cx="2181219" cy="47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1449396" y="2404000"/>
              <a:ext cx="433387"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itchFamily="18" charset="0"/>
                <a:cs typeface="Times New Roman" pitchFamily="18" charset="0"/>
              </a:endParaRPr>
            </a:p>
          </p:txBody>
        </p:sp>
      </p:grpSp>
      <p:sp>
        <p:nvSpPr>
          <p:cNvPr id="29" name="矩形 28"/>
          <p:cNvSpPr/>
          <p:nvPr/>
        </p:nvSpPr>
        <p:spPr>
          <a:xfrm>
            <a:off x="999066" y="5164666"/>
            <a:ext cx="7061201" cy="14393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6" name="矩形 5"/>
          <p:cNvSpPr/>
          <p:nvPr/>
        </p:nvSpPr>
        <p:spPr>
          <a:xfrm>
            <a:off x="511919" y="1079209"/>
            <a:ext cx="8009995" cy="425450"/>
          </a:xfrm>
          <a:prstGeom prst="rect">
            <a:avLst/>
          </a:prstGeom>
          <a:solidFill>
            <a:schemeClr val="accent1">
              <a:lumMod val="20000"/>
              <a:lumOff val="80000"/>
            </a:schemeClr>
          </a:solidFill>
          <a:ln w="127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zh-CN" b="1" dirty="0">
                <a:solidFill>
                  <a:schemeClr val="tx1"/>
                </a:solidFill>
                <a:latin typeface="Times New Roman" pitchFamily="18" charset="0"/>
                <a:cs typeface="Times New Roman" pitchFamily="18" charset="0"/>
              </a:rPr>
              <a:t>Establishment of Interpretation Characteristics of 30m Spatial Resolution OLI.</a:t>
            </a:r>
            <a:endParaRPr lang="zh-CN" altLang="en-US" b="1" dirty="0">
              <a:solidFill>
                <a:schemeClr val="tx1"/>
              </a:solidFill>
              <a:latin typeface="Times New Roman" panose="02020603050405020304" pitchFamily="18" charset="0"/>
              <a:cs typeface="Times New Roman" pitchFamily="18" charset="0"/>
            </a:endParaRPr>
          </a:p>
        </p:txBody>
      </p:sp>
      <p:pic>
        <p:nvPicPr>
          <p:cNvPr id="11" name="图片 12" descr="TRANA NZOI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0580" y="5216166"/>
            <a:ext cx="2197368" cy="1365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图片 13" descr="TRANA NZOIA_YM.png"/>
          <p:cNvPicPr>
            <a:picLocks noChangeAspect="1" noChangeArrowheads="1"/>
          </p:cNvPicPr>
          <p:nvPr/>
        </p:nvPicPr>
        <p:blipFill rotWithShape="1">
          <a:blip r:embed="rId7">
            <a:extLst>
              <a:ext uri="{28A0092B-C50C-407E-A947-70E740481C1C}">
                <a14:useLocalDpi xmlns:a14="http://schemas.microsoft.com/office/drawing/2010/main" val="0"/>
              </a:ext>
            </a:extLst>
          </a:blip>
          <a:srcRect t="3191" r="2007"/>
          <a:stretch/>
        </p:blipFill>
        <p:spPr bwMode="auto">
          <a:xfrm>
            <a:off x="5698063" y="5215465"/>
            <a:ext cx="2250168" cy="13657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0" descr="F:\TM8\TRANS NZOIA_TM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1675" y="5216162"/>
            <a:ext cx="2069212" cy="1365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矩形 15"/>
          <p:cNvSpPr/>
          <p:nvPr/>
        </p:nvSpPr>
        <p:spPr>
          <a:xfrm>
            <a:off x="642944" y="1608134"/>
            <a:ext cx="3412589" cy="276999"/>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US" altLang="zh-CN" sz="1200" dirty="0">
                <a:latin typeface="Times New Roman" panose="02020603050405020304" pitchFamily="18" charset="0"/>
                <a:ea typeface="黑体" panose="02010600030101010101" pitchFamily="2" charset="-122"/>
                <a:cs typeface="Times New Roman" pitchFamily="18" charset="0"/>
              </a:rPr>
              <a:t>BUSIA</a:t>
            </a:r>
            <a:r>
              <a:rPr lang="zh-CN" altLang="en-US"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0</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26</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56.37</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smtClean="0">
                <a:latin typeface="Times New Roman" panose="02020603050405020304" pitchFamily="18" charset="0"/>
                <a:ea typeface="黑体" panose="02010600030101010101" pitchFamily="2" charset="-122"/>
                <a:cs typeface="Times New Roman" pitchFamily="18" charset="0"/>
              </a:rPr>
              <a:t>N</a:t>
            </a:r>
            <a:r>
              <a:rPr lang="zh-CN" altLang="en-US" sz="1200" dirty="0" smtClean="0">
                <a:latin typeface="Times New Roman" panose="02020603050405020304" pitchFamily="18" charset="0"/>
                <a:ea typeface="黑体" panose="02010600030101010101" pitchFamily="2" charset="-122"/>
                <a:cs typeface="Times New Roman" pitchFamily="18" charset="0"/>
              </a:rPr>
              <a:t>，</a:t>
            </a:r>
            <a:r>
              <a:rPr lang="en-US" altLang="zh-CN" sz="1200" dirty="0" smtClean="0">
                <a:latin typeface="Times New Roman" panose="02020603050405020304" pitchFamily="18" charset="0"/>
                <a:ea typeface="黑体" panose="02010600030101010101" pitchFamily="2" charset="-122"/>
                <a:cs typeface="Times New Roman" pitchFamily="18" charset="0"/>
              </a:rPr>
              <a:t>34</a:t>
            </a:r>
            <a:r>
              <a:rPr lang="zh-CN" altLang="zh-CN" sz="1200" dirty="0" smtClean="0">
                <a:latin typeface="Times New Roman" panose="02020603050405020304" pitchFamily="18" charset="0"/>
                <a:ea typeface="黑体" panose="02010600030101010101" pitchFamily="2" charset="-122"/>
                <a:cs typeface="Times New Roman" pitchFamily="18" charset="0"/>
              </a:rPr>
              <a:t>°</a:t>
            </a:r>
            <a:r>
              <a:rPr lang="en-US" altLang="zh-CN" sz="1200" dirty="0" smtClean="0">
                <a:latin typeface="Times New Roman" panose="02020603050405020304" pitchFamily="18" charset="0"/>
                <a:ea typeface="黑体" panose="02010600030101010101" pitchFamily="2" charset="-122"/>
                <a:cs typeface="Times New Roman" pitchFamily="18" charset="0"/>
              </a:rPr>
              <a:t>12</a:t>
            </a:r>
            <a:r>
              <a:rPr lang="zh-CN" altLang="zh-CN" sz="1200" dirty="0" smtClean="0">
                <a:latin typeface="Times New Roman" panose="02020603050405020304" pitchFamily="18" charset="0"/>
                <a:ea typeface="黑体" panose="02010600030101010101" pitchFamily="2" charset="-122"/>
                <a:cs typeface="Times New Roman" pitchFamily="18" charset="0"/>
              </a:rPr>
              <a:t>′</a:t>
            </a:r>
            <a:r>
              <a:rPr lang="en-US" altLang="zh-CN" sz="1200" dirty="0" smtClean="0">
                <a:latin typeface="Times New Roman" panose="02020603050405020304" pitchFamily="18" charset="0"/>
                <a:ea typeface="黑体" panose="02010600030101010101" pitchFamily="2" charset="-122"/>
                <a:cs typeface="Times New Roman" pitchFamily="18" charset="0"/>
              </a:rPr>
              <a:t>26.75</a:t>
            </a:r>
            <a:r>
              <a:rPr lang="zh-CN" altLang="zh-CN" sz="1200" dirty="0" smtClean="0">
                <a:latin typeface="Times New Roman" panose="02020603050405020304" pitchFamily="18" charset="0"/>
                <a:ea typeface="黑体" panose="02010600030101010101" pitchFamily="2" charset="-122"/>
                <a:cs typeface="Times New Roman" pitchFamily="18" charset="0"/>
              </a:rPr>
              <a:t>″</a:t>
            </a:r>
            <a:r>
              <a:rPr lang="en-US" altLang="zh-CN" sz="1200" dirty="0" smtClean="0">
                <a:latin typeface="Times New Roman" panose="02020603050405020304" pitchFamily="18" charset="0"/>
                <a:ea typeface="黑体" panose="02010600030101010101" pitchFamily="2" charset="-122"/>
                <a:cs typeface="Times New Roman" pitchFamily="18" charset="0"/>
              </a:rPr>
              <a:t>E</a:t>
            </a:r>
            <a:r>
              <a:rPr lang="zh-CN" altLang="en-US" sz="1200" dirty="0" smtClean="0">
                <a:latin typeface="Times New Roman" panose="02020603050405020304" pitchFamily="18" charset="0"/>
                <a:ea typeface="黑体" panose="02010600030101010101" pitchFamily="2" charset="-122"/>
                <a:cs typeface="Times New Roman" pitchFamily="18" charset="0"/>
              </a:rPr>
              <a: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7" name="矩形 16"/>
          <p:cNvSpPr/>
          <p:nvPr/>
        </p:nvSpPr>
        <p:spPr>
          <a:xfrm>
            <a:off x="592145" y="3291699"/>
            <a:ext cx="3429522" cy="276999"/>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US" altLang="zh-CN" sz="1200" dirty="0">
                <a:latin typeface="Times New Roman" panose="02020603050405020304" pitchFamily="18" charset="0"/>
                <a:ea typeface="黑体" panose="02010600030101010101" pitchFamily="2" charset="-122"/>
                <a:cs typeface="Times New Roman" pitchFamily="18" charset="0"/>
              </a:rPr>
              <a:t>NAKURU</a:t>
            </a:r>
            <a:r>
              <a:rPr lang="zh-CN" altLang="en-US"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0</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11</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17.56</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  N</a:t>
            </a:r>
            <a:r>
              <a:rPr lang="zh-CN" altLang="en-US" sz="1200" dirty="0" smtClean="0">
                <a:latin typeface="Times New Roman" panose="02020603050405020304" pitchFamily="18" charset="0"/>
                <a:ea typeface="黑体" panose="02010600030101010101" pitchFamily="2" charset="-122"/>
                <a:cs typeface="Times New Roman" pitchFamily="18" charset="0"/>
              </a:rPr>
              <a:t>，</a:t>
            </a:r>
            <a:r>
              <a:rPr lang="en-US" altLang="zh-CN" sz="1200" dirty="0" smtClean="0">
                <a:latin typeface="Times New Roman" panose="02020603050405020304" pitchFamily="18" charset="0"/>
                <a:ea typeface="黑体" panose="02010600030101010101" pitchFamily="2" charset="-122"/>
                <a:cs typeface="Times New Roman" pitchFamily="18" charset="0"/>
              </a:rPr>
              <a:t>35</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42</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47.13</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E</a:t>
            </a:r>
            <a:r>
              <a:rPr lang="zh-CN" altLang="en-US" sz="1200" dirty="0">
                <a:latin typeface="Times New Roman" panose="02020603050405020304" pitchFamily="18" charset="0"/>
                <a:ea typeface="黑体" panose="02010600030101010101" pitchFamily="2" charset="-122"/>
                <a:cs typeface="Times New Roman" pitchFamily="18" charset="0"/>
              </a:rPr>
              <a: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8" name="矩形 17"/>
          <p:cNvSpPr/>
          <p:nvPr/>
        </p:nvSpPr>
        <p:spPr>
          <a:xfrm>
            <a:off x="583677" y="4991625"/>
            <a:ext cx="3497256" cy="276999"/>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US" altLang="zh-CN" sz="1200" dirty="0">
                <a:latin typeface="Times New Roman" panose="02020603050405020304" pitchFamily="18" charset="0"/>
                <a:ea typeface="黑体" panose="02010600030101010101" pitchFamily="2" charset="-122"/>
                <a:cs typeface="Times New Roman" pitchFamily="18" charset="0"/>
              </a:rPr>
              <a:t>TRANS NZOIA</a:t>
            </a:r>
            <a:r>
              <a:rPr lang="zh-CN" altLang="en-US"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0</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53</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57.61</a:t>
            </a:r>
            <a:r>
              <a:rPr lang="zh-CN" altLang="zh-CN" sz="1200" dirty="0" smtClean="0">
                <a:latin typeface="Times New Roman" panose="02020603050405020304" pitchFamily="18" charset="0"/>
                <a:ea typeface="黑体" panose="02010600030101010101" pitchFamily="2" charset="-122"/>
                <a:cs typeface="Times New Roman" pitchFamily="18" charset="0"/>
              </a:rPr>
              <a:t>″</a:t>
            </a:r>
            <a:r>
              <a:rPr lang="en-US" altLang="zh-CN" sz="1200" dirty="0" smtClean="0">
                <a:latin typeface="Times New Roman" panose="02020603050405020304" pitchFamily="18" charset="0"/>
                <a:ea typeface="黑体" panose="02010600030101010101" pitchFamily="2" charset="-122"/>
                <a:cs typeface="Times New Roman" pitchFamily="18" charset="0"/>
              </a:rPr>
              <a:t>N</a:t>
            </a:r>
            <a:r>
              <a:rPr lang="zh-CN" altLang="en-US"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34</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51</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23.47</a:t>
            </a:r>
            <a:r>
              <a:rPr lang="zh-CN" altLang="zh-CN"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E</a:t>
            </a:r>
            <a:r>
              <a:rPr lang="zh-CN" altLang="en-US" sz="1200" dirty="0">
                <a:latin typeface="Times New Roman" panose="02020603050405020304" pitchFamily="18" charset="0"/>
                <a:ea typeface="黑体" panose="02010600030101010101" pitchFamily="2" charset="-122"/>
                <a:cs typeface="Times New Roman" pitchFamily="18" charset="0"/>
              </a:rPr>
              <a: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grpSp>
        <p:nvGrpSpPr>
          <p:cNvPr id="42" name="组合 41"/>
          <p:cNvGrpSpPr/>
          <p:nvPr/>
        </p:nvGrpSpPr>
        <p:grpSpPr>
          <a:xfrm>
            <a:off x="999069" y="3496732"/>
            <a:ext cx="7010400" cy="1439334"/>
            <a:chOff x="999069" y="3496732"/>
            <a:chExt cx="7010400" cy="1439334"/>
          </a:xfrm>
        </p:grpSpPr>
        <p:sp>
          <p:nvSpPr>
            <p:cNvPr id="30" name="矩形 29"/>
            <p:cNvSpPr/>
            <p:nvPr/>
          </p:nvSpPr>
          <p:spPr>
            <a:xfrm>
              <a:off x="999069" y="3496732"/>
              <a:ext cx="7010400" cy="14393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1091677" y="3525569"/>
              <a:ext cx="6815056" cy="1386679"/>
              <a:chOff x="786878" y="3525569"/>
              <a:chExt cx="6815056" cy="1386679"/>
            </a:xfrm>
          </p:grpSpPr>
          <p:pic>
            <p:nvPicPr>
              <p:cNvPr id="9" name="图片 8" descr="NAKURU.png"/>
              <p:cNvPicPr>
                <a:picLocks noChangeAspect="1" noChangeArrowheads="1"/>
              </p:cNvPicPr>
              <p:nvPr/>
            </p:nvPicPr>
            <p:blipFill>
              <a:blip r:embed="rId9">
                <a:extLst>
                  <a:ext uri="{28A0092B-C50C-407E-A947-70E740481C1C}">
                    <a14:useLocalDpi xmlns:a14="http://schemas.microsoft.com/office/drawing/2010/main" val="0"/>
                  </a:ext>
                </a:extLst>
              </a:blip>
              <a:srcRect r="8452"/>
              <a:stretch>
                <a:fillRect/>
              </a:stretch>
            </p:blipFill>
            <p:spPr bwMode="auto">
              <a:xfrm>
                <a:off x="3008317" y="3525573"/>
                <a:ext cx="2190168" cy="138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图片 9" descr="NAKURU_YM.png"/>
              <p:cNvPicPr>
                <a:picLocks noChangeAspect="1" noChangeArrowheads="1"/>
              </p:cNvPicPr>
              <p:nvPr/>
            </p:nvPicPr>
            <p:blipFill rotWithShape="1">
              <a:blip r:embed="rId10">
                <a:extLst>
                  <a:ext uri="{28A0092B-C50C-407E-A947-70E740481C1C}">
                    <a14:useLocalDpi xmlns:a14="http://schemas.microsoft.com/office/drawing/2010/main" val="0"/>
                  </a:ext>
                </a:extLst>
              </a:blip>
              <a:srcRect r="7706"/>
              <a:stretch/>
            </p:blipFill>
            <p:spPr bwMode="auto">
              <a:xfrm>
                <a:off x="5359926" y="3525570"/>
                <a:ext cx="2242008" cy="138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1" descr="F:\TM8\NAKURU_TM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6878" y="3525569"/>
                <a:ext cx="2070652" cy="138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椭圆 19"/>
              <p:cNvSpPr/>
              <p:nvPr/>
            </p:nvSpPr>
            <p:spPr>
              <a:xfrm>
                <a:off x="1470561" y="3956042"/>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itchFamily="18" charset="0"/>
                  <a:cs typeface="Times New Roman" pitchFamily="18" charset="0"/>
                </a:endParaRPr>
              </a:p>
            </p:txBody>
          </p:sp>
          <p:cxnSp>
            <p:nvCxnSpPr>
              <p:cNvPr id="23" name="直接箭头连接符 22"/>
              <p:cNvCxnSpPr/>
              <p:nvPr/>
            </p:nvCxnSpPr>
            <p:spPr>
              <a:xfrm>
                <a:off x="1885956" y="4178292"/>
                <a:ext cx="2169577" cy="424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0" name="组合 39"/>
          <p:cNvGrpSpPr/>
          <p:nvPr/>
        </p:nvGrpSpPr>
        <p:grpSpPr>
          <a:xfrm>
            <a:off x="1774769" y="5746217"/>
            <a:ext cx="2639477" cy="431800"/>
            <a:chOff x="1466856" y="5746217"/>
            <a:chExt cx="2639477" cy="431800"/>
          </a:xfrm>
        </p:grpSpPr>
        <p:sp>
          <p:nvSpPr>
            <p:cNvPr id="21" name="椭圆 20"/>
            <p:cNvSpPr/>
            <p:nvPr/>
          </p:nvSpPr>
          <p:spPr>
            <a:xfrm>
              <a:off x="1466856" y="5746217"/>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itchFamily="18" charset="0"/>
                <a:cs typeface="Times New Roman" pitchFamily="18" charset="0"/>
              </a:endParaRPr>
            </a:p>
          </p:txBody>
        </p:sp>
        <p:cxnSp>
          <p:nvCxnSpPr>
            <p:cNvPr id="24" name="直接箭头连接符 23"/>
            <p:cNvCxnSpPr/>
            <p:nvPr/>
          </p:nvCxnSpPr>
          <p:spPr>
            <a:xfrm flipV="1">
              <a:off x="1885429" y="5952067"/>
              <a:ext cx="2220904" cy="10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4"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(6)</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5796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6" name="矩形 2"/>
          <p:cNvSpPr>
            <a:spLocks noChangeArrowheads="1"/>
          </p:cNvSpPr>
          <p:nvPr/>
        </p:nvSpPr>
        <p:spPr bwMode="auto">
          <a:xfrm>
            <a:off x="367273" y="1011663"/>
            <a:ext cx="8307599" cy="646331"/>
          </a:xfrm>
          <a:prstGeom prst="rect">
            <a:avLst/>
          </a:prstGeom>
          <a:solidFill>
            <a:schemeClr val="accent1">
              <a:lumMod val="20000"/>
              <a:lumOff val="80000"/>
            </a:schemeClr>
          </a:solidFill>
          <a:ln>
            <a:noFill/>
          </a:ln>
          <a:scene3d>
            <a:camera prst="orthographicFront"/>
            <a:lightRig rig="threePt" dir="t"/>
          </a:scene3d>
          <a:sp3d>
            <a:bevelT/>
          </a:sp3d>
          <a:extLst/>
        </p:spPr>
        <p:txBody>
          <a:bodyPr wrap="square">
            <a:spAutoFit/>
          </a:bodyPr>
          <a:lstStyle/>
          <a:p>
            <a:pPr algn="just"/>
            <a:r>
              <a:rPr lang="en-US" altLang="zh-CN" dirty="0">
                <a:latin typeface="Times New Roman" pitchFamily="18" charset="0"/>
                <a:cs typeface="Times New Roman" pitchFamily="18" charset="0"/>
              </a:rPr>
              <a:t>Contrast between OLI </a:t>
            </a:r>
            <a:r>
              <a:rPr lang="en-US" altLang="zh-CN" dirty="0" smtClean="0">
                <a:latin typeface="Times New Roman" pitchFamily="18" charset="0"/>
                <a:cs typeface="Times New Roman" pitchFamily="18" charset="0"/>
              </a:rPr>
              <a:t>spectra</a:t>
            </a:r>
            <a:r>
              <a:rPr lang="en-US" altLang="zh-CN" dirty="0">
                <a:latin typeface="Times New Roman" pitchFamily="18" charset="0"/>
                <a:cs typeface="Times New Roman" pitchFamily="18" charset="0"/>
              </a:rPr>
              <a:t> of some crops of Trans </a:t>
            </a:r>
            <a:r>
              <a:rPr lang="en-US" altLang="zh-CN" dirty="0" err="1">
                <a:latin typeface="Times New Roman" pitchFamily="18" charset="0"/>
                <a:cs typeface="Times New Roman" pitchFamily="18" charset="0"/>
              </a:rPr>
              <a:t>Nzoia</a:t>
            </a:r>
            <a:r>
              <a:rPr lang="en-US" altLang="zh-CN" dirty="0">
                <a:latin typeface="Times New Roman" pitchFamily="18" charset="0"/>
                <a:cs typeface="Times New Roman" pitchFamily="18" charset="0"/>
              </a:rPr>
              <a:t> region of April 19</a:t>
            </a:r>
            <a:r>
              <a:rPr lang="en-US" altLang="zh-CN" baseline="30000" dirty="0">
                <a:latin typeface="Times New Roman" pitchFamily="18" charset="0"/>
                <a:cs typeface="Times New Roman" pitchFamily="18" charset="0"/>
              </a:rPr>
              <a:t>th</a:t>
            </a:r>
            <a:r>
              <a:rPr lang="en-US" altLang="zh-CN" dirty="0">
                <a:latin typeface="Times New Roman" pitchFamily="18" charset="0"/>
                <a:cs typeface="Times New Roman" pitchFamily="18" charset="0"/>
              </a:rPr>
              <a:t> </a:t>
            </a:r>
            <a:r>
              <a:rPr lang="en-US" altLang="zh-CN" dirty="0" smtClean="0">
                <a:latin typeface="Times New Roman" pitchFamily="18" charset="0"/>
                <a:cs typeface="Times New Roman" pitchFamily="18" charset="0"/>
              </a:rPr>
              <a:t>2013</a:t>
            </a:r>
            <a:r>
              <a:rPr lang="en-US" altLang="zh-CN" dirty="0">
                <a:latin typeface="Times New Roman" pitchFamily="18" charset="0"/>
                <a:cs typeface="Times New Roman" pitchFamily="18" charset="0"/>
              </a:rPr>
              <a:t> and actual ground object  </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548" y="1730883"/>
            <a:ext cx="1884935" cy="14907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3" name="组合 32"/>
          <p:cNvGrpSpPr/>
          <p:nvPr/>
        </p:nvGrpSpPr>
        <p:grpSpPr>
          <a:xfrm>
            <a:off x="703447" y="1739307"/>
            <a:ext cx="5558074" cy="1494683"/>
            <a:chOff x="703447" y="1739307"/>
            <a:chExt cx="5558074" cy="1494683"/>
          </a:xfrm>
        </p:grpSpPr>
        <p:pic>
          <p:nvPicPr>
            <p:cNvPr id="7" name="Picture 2" descr="E:\Temp\提交文件\Merge\Google Photo\Woodland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008" y="2048128"/>
              <a:ext cx="1579562" cy="1185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E:\Temp\提交文件\Merge\Google Photo\Woodland_1.jpg"/>
            <p:cNvPicPr>
              <a:picLocks noChangeAspect="1" noChangeArrowheads="1"/>
            </p:cNvPicPr>
            <p:nvPr/>
          </p:nvPicPr>
          <p:blipFill rotWithShape="1">
            <a:blip r:embed="rId5">
              <a:extLst>
                <a:ext uri="{28A0092B-C50C-407E-A947-70E740481C1C}">
                  <a14:useLocalDpi xmlns:a14="http://schemas.microsoft.com/office/drawing/2010/main" val="0"/>
                </a:ext>
              </a:extLst>
            </a:blip>
            <a:srcRect b="2042"/>
            <a:stretch/>
          </p:blipFill>
          <p:spPr bwMode="auto">
            <a:xfrm>
              <a:off x="4553627" y="2045952"/>
              <a:ext cx="1701838" cy="11756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6">
              <a:extLst>
                <a:ext uri="{28A0092B-C50C-407E-A947-70E740481C1C}">
                  <a14:useLocalDpi xmlns:a14="http://schemas.microsoft.com/office/drawing/2010/main" val="0"/>
                </a:ext>
              </a:extLst>
            </a:blip>
            <a:srcRect l="20148" t="11949" r="5495" b="8504"/>
            <a:stretch>
              <a:fillRect/>
            </a:stretch>
          </p:blipFill>
          <p:spPr bwMode="auto">
            <a:xfrm>
              <a:off x="703448" y="2048716"/>
              <a:ext cx="1951037" cy="1173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直接箭头连接符 18"/>
            <p:cNvCxnSpPr/>
            <p:nvPr/>
          </p:nvCxnSpPr>
          <p:spPr>
            <a:xfrm>
              <a:off x="1071525" y="2470027"/>
              <a:ext cx="2232025"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03447" y="1739307"/>
              <a:ext cx="1961036" cy="274637"/>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Forest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23" name="矩形 22"/>
            <p:cNvSpPr/>
            <p:nvPr/>
          </p:nvSpPr>
          <p:spPr>
            <a:xfrm>
              <a:off x="2808538" y="1739307"/>
              <a:ext cx="1600089" cy="274638"/>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Forest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24" name="矩形 23"/>
            <p:cNvSpPr/>
            <p:nvPr/>
          </p:nvSpPr>
          <p:spPr>
            <a:xfrm>
              <a:off x="4545278" y="1739307"/>
              <a:ext cx="1716243" cy="274637"/>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Forest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grpSp>
      <p:grpSp>
        <p:nvGrpSpPr>
          <p:cNvPr id="35" name="组合 34"/>
          <p:cNvGrpSpPr/>
          <p:nvPr/>
        </p:nvGrpSpPr>
        <p:grpSpPr>
          <a:xfrm>
            <a:off x="679222" y="3336894"/>
            <a:ext cx="7644446" cy="1531832"/>
            <a:chOff x="679222" y="3336894"/>
            <a:chExt cx="7644446" cy="1531832"/>
          </a:xfrm>
        </p:grpSpPr>
        <p:pic>
          <p:nvPicPr>
            <p:cNvPr id="11" name="Picture 5" descr="E:\Temp\提交文件\Merge\Google Photo\Shrub_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1524" y="3635190"/>
              <a:ext cx="17287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组合 33"/>
            <p:cNvGrpSpPr/>
            <p:nvPr/>
          </p:nvGrpSpPr>
          <p:grpSpPr>
            <a:xfrm>
              <a:off x="679222" y="3336894"/>
              <a:ext cx="7644446" cy="1531832"/>
              <a:chOff x="679222" y="3336894"/>
              <a:chExt cx="7644446" cy="1531832"/>
            </a:xfrm>
          </p:grpSpPr>
          <p:pic>
            <p:nvPicPr>
              <p:cNvPr id="10" name="Picture 4" descr="E:\Temp\提交文件\Merge\Google Photo\Shrub_2.jpg"/>
              <p:cNvPicPr>
                <a:picLocks noChangeAspect="1" noChangeArrowheads="1"/>
              </p:cNvPicPr>
              <p:nvPr/>
            </p:nvPicPr>
            <p:blipFill>
              <a:blip r:embed="rId8">
                <a:extLst>
                  <a:ext uri="{28A0092B-C50C-407E-A947-70E740481C1C}">
                    <a14:useLocalDpi xmlns:a14="http://schemas.microsoft.com/office/drawing/2010/main" val="0"/>
                  </a:ext>
                </a:extLst>
              </a:blip>
              <a:srcRect r="17480"/>
              <a:stretch>
                <a:fillRect/>
              </a:stretch>
            </p:blipFill>
            <p:spPr bwMode="auto">
              <a:xfrm>
                <a:off x="2800900" y="3660001"/>
                <a:ext cx="1607600" cy="119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3548" y="3342346"/>
                <a:ext cx="1900120" cy="13992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10">
                <a:extLst>
                  <a:ext uri="{28A0092B-C50C-407E-A947-70E740481C1C}">
                    <a14:useLocalDpi xmlns:a14="http://schemas.microsoft.com/office/drawing/2010/main" val="0"/>
                  </a:ext>
                </a:extLst>
              </a:blip>
              <a:srcRect l="20148" t="11949" r="5495" b="8504"/>
              <a:stretch>
                <a:fillRect/>
              </a:stretch>
            </p:blipFill>
            <p:spPr bwMode="auto">
              <a:xfrm>
                <a:off x="679222" y="3666056"/>
                <a:ext cx="1997406" cy="120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箭头连接符 19"/>
              <p:cNvCxnSpPr/>
              <p:nvPr/>
            </p:nvCxnSpPr>
            <p:spPr>
              <a:xfrm flipV="1">
                <a:off x="1040205" y="4161221"/>
                <a:ext cx="2251635" cy="128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690342" y="3358825"/>
                <a:ext cx="1968078" cy="274637"/>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Shrub  brush</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26" name="矩形 25"/>
              <p:cNvSpPr/>
              <p:nvPr/>
            </p:nvSpPr>
            <p:spPr>
              <a:xfrm>
                <a:off x="2800056" y="3357531"/>
                <a:ext cx="1614497" cy="274638"/>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Shrub  brush</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27" name="矩形 26"/>
              <p:cNvSpPr/>
              <p:nvPr/>
            </p:nvSpPr>
            <p:spPr>
              <a:xfrm>
                <a:off x="4537506" y="3336894"/>
                <a:ext cx="1724015" cy="274637"/>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Shrub  brush</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grpSp>
      </p:grpSp>
      <p:grpSp>
        <p:nvGrpSpPr>
          <p:cNvPr id="37" name="组合 36"/>
          <p:cNvGrpSpPr/>
          <p:nvPr/>
        </p:nvGrpSpPr>
        <p:grpSpPr>
          <a:xfrm>
            <a:off x="661054" y="4960665"/>
            <a:ext cx="7674655" cy="1488579"/>
            <a:chOff x="661054" y="4960665"/>
            <a:chExt cx="7674655" cy="1488579"/>
          </a:xfrm>
        </p:grpSpPr>
        <p:pic>
          <p:nvPicPr>
            <p:cNvPr id="1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23549" y="4960665"/>
              <a:ext cx="1912160" cy="145830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6" name="组合 35"/>
            <p:cNvGrpSpPr/>
            <p:nvPr/>
          </p:nvGrpSpPr>
          <p:grpSpPr>
            <a:xfrm>
              <a:off x="661054" y="4961523"/>
              <a:ext cx="5630744" cy="1487721"/>
              <a:chOff x="661054" y="4961523"/>
              <a:chExt cx="5630744" cy="1487721"/>
            </a:xfrm>
          </p:grpSpPr>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l="20148" t="11949" r="5495" b="8504"/>
              <a:stretch>
                <a:fillRect/>
              </a:stretch>
            </p:blipFill>
            <p:spPr bwMode="auto">
              <a:xfrm>
                <a:off x="661054" y="5263218"/>
                <a:ext cx="1951037"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E:\Temp\提交文件\Merge\Google Photo\Crop1_B.jpg"/>
              <p:cNvPicPr>
                <a:picLocks noChangeAspect="1" noChangeArrowheads="1"/>
              </p:cNvPicPr>
              <p:nvPr/>
            </p:nvPicPr>
            <p:blipFill>
              <a:blip r:embed="rId12">
                <a:extLst>
                  <a:ext uri="{28A0092B-C50C-407E-A947-70E740481C1C}">
                    <a14:useLocalDpi xmlns:a14="http://schemas.microsoft.com/office/drawing/2010/main" val="0"/>
                  </a:ext>
                </a:extLst>
              </a:blip>
              <a:srcRect r="16740"/>
              <a:stretch>
                <a:fillRect/>
              </a:stretch>
            </p:blipFill>
            <p:spPr bwMode="auto">
              <a:xfrm>
                <a:off x="2813009" y="5269272"/>
                <a:ext cx="1579562"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E:\Temp\提交文件\Merge\Google Photo\Crop1_A.jpg"/>
              <p:cNvPicPr>
                <a:picLocks noChangeAspect="1" noChangeArrowheads="1"/>
              </p:cNvPicPr>
              <p:nvPr/>
            </p:nvPicPr>
            <p:blipFill rotWithShape="1">
              <a:blip r:embed="rId13">
                <a:extLst>
                  <a:ext uri="{28A0092B-C50C-407E-A947-70E740481C1C}">
                    <a14:useLocalDpi xmlns:a14="http://schemas.microsoft.com/office/drawing/2010/main" val="0"/>
                  </a:ext>
                </a:extLst>
              </a:blip>
              <a:srcRect t="1" b="8527"/>
              <a:stretch/>
            </p:blipFill>
            <p:spPr bwMode="auto">
              <a:xfrm>
                <a:off x="4547579" y="5262859"/>
                <a:ext cx="1728788" cy="118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箭头连接符 20"/>
              <p:cNvCxnSpPr/>
              <p:nvPr/>
            </p:nvCxnSpPr>
            <p:spPr>
              <a:xfrm>
                <a:off x="1095934" y="5742834"/>
                <a:ext cx="2164101"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667107" y="4970523"/>
                <a:ext cx="1997369" cy="274637"/>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Arable land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29" name="矩形 28"/>
              <p:cNvSpPr/>
              <p:nvPr/>
            </p:nvSpPr>
            <p:spPr>
              <a:xfrm>
                <a:off x="2804368" y="4971111"/>
                <a:ext cx="1610186" cy="274637"/>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Arable land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30" name="矩形 29"/>
              <p:cNvSpPr/>
              <p:nvPr/>
            </p:nvSpPr>
            <p:spPr>
              <a:xfrm>
                <a:off x="4547871" y="4961523"/>
                <a:ext cx="1743927" cy="274637"/>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Arable land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grpSp>
      </p:grpSp>
      <p:sp>
        <p:nvSpPr>
          <p:cNvPr id="38"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(7)</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58857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endParaRP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l="2495" t="3745" r="9311" b="3932"/>
          <a:stretch>
            <a:fillRect/>
          </a:stretch>
        </p:blipFill>
        <p:spPr bwMode="auto">
          <a:xfrm>
            <a:off x="690701" y="2449002"/>
            <a:ext cx="3802537" cy="287584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8"/>
          <p:cNvSpPr>
            <a:spLocks noChangeArrowheads="1"/>
          </p:cNvSpPr>
          <p:nvPr/>
        </p:nvSpPr>
        <p:spPr bwMode="auto">
          <a:xfrm>
            <a:off x="609249" y="1349538"/>
            <a:ext cx="7974913" cy="507831"/>
          </a:xfrm>
          <a:prstGeom prst="rect">
            <a:avLst/>
          </a:prstGeom>
          <a:solidFill>
            <a:schemeClr val="accent1">
              <a:lumMod val="20000"/>
              <a:lumOff val="80000"/>
            </a:schemeClr>
          </a:solidFill>
          <a:ln>
            <a:noFill/>
          </a:ln>
          <a:scene3d>
            <a:camera prst="orthographicFront"/>
            <a:lightRig rig="threePt" dir="t"/>
          </a:scene3d>
          <a:sp3d>
            <a:bevelT/>
          </a:sp3d>
          <a:extLst/>
        </p:spPr>
        <p:txBody>
          <a:bodyPr wrap="square" anchor="ctr">
            <a:spAutoFit/>
          </a:bodyPr>
          <a:lstStyle/>
          <a:p>
            <a:pPr algn="just">
              <a:lnSpc>
                <a:spcPct val="150000"/>
              </a:lnSpc>
            </a:pPr>
            <a:r>
              <a:rPr lang="en-GB" altLang="zh-CN" dirty="0">
                <a:latin typeface="Times New Roman" pitchFamily="18" charset="0"/>
                <a:cs typeface="Times New Roman" pitchFamily="18" charset="0"/>
              </a:rPr>
              <a:t>OLI </a:t>
            </a:r>
            <a:r>
              <a:rPr lang="en-GB" altLang="zh-CN" dirty="0" smtClean="0">
                <a:latin typeface="Times New Roman" pitchFamily="18" charset="0"/>
                <a:cs typeface="Times New Roman" pitchFamily="18" charset="0"/>
              </a:rPr>
              <a:t>spectra </a:t>
            </a:r>
            <a:r>
              <a:rPr lang="en-GB" altLang="zh-CN" dirty="0">
                <a:latin typeface="Times New Roman" pitchFamily="18" charset="0"/>
                <a:cs typeface="Times New Roman" pitchFamily="18" charset="0"/>
              </a:rPr>
              <a:t>of some vegetation/crop in Trans </a:t>
            </a:r>
            <a:r>
              <a:rPr lang="en-GB" altLang="zh-CN" dirty="0" err="1">
                <a:latin typeface="Times New Roman" pitchFamily="18" charset="0"/>
                <a:cs typeface="Times New Roman" pitchFamily="18" charset="0"/>
              </a:rPr>
              <a:t>Nzoia</a:t>
            </a:r>
            <a:r>
              <a:rPr lang="en-GB" altLang="zh-CN" dirty="0">
                <a:latin typeface="Times New Roman" pitchFamily="18" charset="0"/>
                <a:cs typeface="Times New Roman" pitchFamily="18" charset="0"/>
              </a:rPr>
              <a:t> region in April 19</a:t>
            </a:r>
            <a:r>
              <a:rPr lang="en-GB" altLang="zh-CN" baseline="30000" dirty="0">
                <a:latin typeface="Times New Roman" pitchFamily="18" charset="0"/>
                <a:cs typeface="Times New Roman" pitchFamily="18" charset="0"/>
              </a:rPr>
              <a:t>th</a:t>
            </a:r>
            <a:r>
              <a:rPr lang="en-GB" altLang="zh-CN" dirty="0">
                <a:latin typeface="Times New Roman" pitchFamily="18" charset="0"/>
                <a:cs typeface="Times New Roman" pitchFamily="18" charset="0"/>
              </a:rPr>
              <a:t> 2013</a:t>
            </a:r>
            <a:endParaRPr lang="en-US" altLang="zh-CN" dirty="0">
              <a:latin typeface="Times New Roman" pitchFamily="18" charset="0"/>
              <a:ea typeface="黑体" pitchFamily="2" charset="-122"/>
              <a:cs typeface="Times New Roman" pitchFamily="18" charset="0"/>
            </a:endParaRPr>
          </a:p>
        </p:txBody>
      </p:sp>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t="3439" r="7021" b="2313"/>
          <a:stretch>
            <a:fillRect/>
          </a:stretch>
        </p:blipFill>
        <p:spPr bwMode="auto">
          <a:xfrm>
            <a:off x="4842514" y="2424581"/>
            <a:ext cx="3610405" cy="289484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p:nvPr/>
        </p:nvSpPr>
        <p:spPr>
          <a:xfrm>
            <a:off x="681106" y="2075443"/>
            <a:ext cx="3819332" cy="277812"/>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1200" dirty="0">
                <a:latin typeface="Times New Roman" pitchFamily="18" charset="0"/>
                <a:ea typeface="+mn-ea"/>
                <a:cs typeface="Times New Roman" pitchFamily="18" charset="0"/>
              </a:rPr>
              <a:t>Three different crop types</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0" name="矩形 9"/>
          <p:cNvSpPr/>
          <p:nvPr/>
        </p:nvSpPr>
        <p:spPr>
          <a:xfrm>
            <a:off x="4823436" y="2065185"/>
            <a:ext cx="3639429" cy="277813"/>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1200" dirty="0">
                <a:latin typeface="Times New Roman" pitchFamily="18" charset="0"/>
                <a:ea typeface="+mn-ea"/>
                <a:cs typeface="Times New Roman" pitchFamily="18" charset="0"/>
              </a:rPr>
              <a:t>Two different vegetation types</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1"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(8)</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75860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6" name="矩形 9"/>
          <p:cNvSpPr>
            <a:spLocks noChangeArrowheads="1"/>
          </p:cNvSpPr>
          <p:nvPr/>
        </p:nvSpPr>
        <p:spPr bwMode="auto">
          <a:xfrm>
            <a:off x="419114" y="1043745"/>
            <a:ext cx="6434910" cy="507831"/>
          </a:xfrm>
          <a:prstGeom prst="rect">
            <a:avLst/>
          </a:prstGeom>
          <a:solidFill>
            <a:schemeClr val="accent1">
              <a:lumMod val="20000"/>
              <a:lumOff val="80000"/>
            </a:schemeClr>
          </a:solidFill>
          <a:ln>
            <a:noFill/>
          </a:ln>
          <a:scene3d>
            <a:camera prst="orthographicFront"/>
            <a:lightRig rig="threePt" dir="t"/>
          </a:scene3d>
          <a:sp3d>
            <a:bevelT/>
          </a:sp3d>
          <a:extLst/>
        </p:spPr>
        <p:txBody>
          <a:bodyPr wrap="square" anchor="ctr">
            <a:spAutoFit/>
          </a:bodyPr>
          <a:lstStyle/>
          <a:p>
            <a:pPr algn="just">
              <a:lnSpc>
                <a:spcPct val="150000"/>
              </a:lnSpc>
            </a:pPr>
            <a:r>
              <a:rPr lang="en-GB" altLang="zh-CN" dirty="0">
                <a:latin typeface="Times New Roman" pitchFamily="18" charset="0"/>
                <a:cs typeface="Times New Roman" pitchFamily="18" charset="0"/>
              </a:rPr>
              <a:t>Kenya vegetation/crop spatial distribution based on </a:t>
            </a:r>
            <a:r>
              <a:rPr lang="en-GB" altLang="zh-CN" dirty="0" smtClean="0">
                <a:latin typeface="Times New Roman" pitchFamily="18" charset="0"/>
                <a:cs typeface="Times New Roman" pitchFamily="18" charset="0"/>
              </a:rPr>
              <a:t>MODIS/NDVI</a:t>
            </a:r>
            <a:endParaRPr lang="en-GB" altLang="zh-CN" dirty="0">
              <a:latin typeface="Times New Roman" pitchFamily="18" charset="0"/>
              <a:cs typeface="Times New Roman" pitchFamily="18" charset="0"/>
            </a:endParaRPr>
          </a:p>
        </p:txBody>
      </p:sp>
      <p:pic>
        <p:nvPicPr>
          <p:cNvPr id="7" name="Picture 2" descr="E:\Temp\提交文件\Ken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593" y="2843570"/>
            <a:ext cx="2736850" cy="35417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l="32140" t="2856" r="31970" b="7610"/>
          <a:stretch>
            <a:fillRect/>
          </a:stretch>
        </p:blipFill>
        <p:spPr bwMode="auto">
          <a:xfrm>
            <a:off x="3219422" y="2843570"/>
            <a:ext cx="2519363" cy="35337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l="31918" t="3592" r="32021" b="8148"/>
          <a:stretch>
            <a:fillRect/>
          </a:stretch>
        </p:blipFill>
        <p:spPr bwMode="auto">
          <a:xfrm>
            <a:off x="498627" y="2843570"/>
            <a:ext cx="2566987" cy="35337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 name="矩形 9"/>
          <p:cNvSpPr/>
          <p:nvPr/>
        </p:nvSpPr>
        <p:spPr>
          <a:xfrm>
            <a:off x="511327" y="2517569"/>
            <a:ext cx="2557876" cy="274637"/>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1200" dirty="0">
                <a:latin typeface="Times New Roman" pitchFamily="18" charset="0"/>
                <a:ea typeface="+mn-ea"/>
                <a:cs typeface="Times New Roman" pitchFamily="18" charset="0"/>
              </a:rPr>
              <a:t>100 types</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1" name="矩形 10"/>
          <p:cNvSpPr/>
          <p:nvPr/>
        </p:nvSpPr>
        <p:spPr>
          <a:xfrm>
            <a:off x="3211527" y="2523932"/>
            <a:ext cx="2553169" cy="274638"/>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1200" dirty="0">
                <a:latin typeface="Times New Roman" pitchFamily="18" charset="0"/>
                <a:ea typeface="+mn-ea"/>
                <a:cs typeface="Times New Roman" pitchFamily="18" charset="0"/>
              </a:rPr>
              <a:t>26 types</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2" name="矩形 11"/>
          <p:cNvSpPr/>
          <p:nvPr/>
        </p:nvSpPr>
        <p:spPr>
          <a:xfrm>
            <a:off x="5884642" y="2523904"/>
            <a:ext cx="2758426" cy="274638"/>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1200" dirty="0">
                <a:latin typeface="Times New Roman" pitchFamily="18" charset="0"/>
                <a:ea typeface="+mn-ea"/>
                <a:cs typeface="Times New Roman" pitchFamily="18" charset="0"/>
              </a:rPr>
              <a:t>7 types</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3" name="矩形 9"/>
          <p:cNvSpPr>
            <a:spLocks noChangeArrowheads="1"/>
          </p:cNvSpPr>
          <p:nvPr/>
        </p:nvSpPr>
        <p:spPr bwMode="auto">
          <a:xfrm>
            <a:off x="420440" y="1602686"/>
            <a:ext cx="8337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zh-CN" sz="1200" dirty="0" err="1" smtClean="0">
                <a:latin typeface="Times New Roman" pitchFamily="18" charset="0"/>
                <a:cs typeface="Times New Roman" pitchFamily="18" charset="0"/>
              </a:rPr>
              <a:t>ISOData</a:t>
            </a:r>
            <a:r>
              <a:rPr lang="en-GB" altLang="zh-CN" sz="1200" dirty="0" smtClean="0">
                <a:latin typeface="Times New Roman" pitchFamily="18" charset="0"/>
                <a:cs typeface="Times New Roman" pitchFamily="18" charset="0"/>
              </a:rPr>
              <a:t> </a:t>
            </a:r>
            <a:r>
              <a:rPr lang="en-GB" altLang="zh-CN" sz="1200" dirty="0">
                <a:latin typeface="Times New Roman" pitchFamily="18" charset="0"/>
                <a:cs typeface="Times New Roman" pitchFamily="18" charset="0"/>
              </a:rPr>
              <a:t>method is used to classify the MODIS/NDVI time series data in </a:t>
            </a:r>
            <a:r>
              <a:rPr lang="en-GB" altLang="zh-CN" sz="1200" dirty="0" err="1">
                <a:latin typeface="Times New Roman" pitchFamily="18" charset="0"/>
                <a:cs typeface="Times New Roman" pitchFamily="18" charset="0"/>
              </a:rPr>
              <a:t>Keyna</a:t>
            </a:r>
            <a:r>
              <a:rPr lang="en-GB" altLang="zh-CN" sz="1200" dirty="0">
                <a:latin typeface="Times New Roman" pitchFamily="18" charset="0"/>
                <a:cs typeface="Times New Roman" pitchFamily="18" charset="0"/>
              </a:rPr>
              <a:t> in 2013, and they are classified into 100 types. By combing with </a:t>
            </a:r>
            <a:r>
              <a:rPr lang="en-GB" altLang="zh-CN" sz="1200" dirty="0" err="1">
                <a:latin typeface="Times New Roman" pitchFamily="18" charset="0"/>
                <a:cs typeface="Times New Roman" pitchFamily="18" charset="0"/>
              </a:rPr>
              <a:t>GooglEarth</a:t>
            </a:r>
            <a:r>
              <a:rPr lang="en-GB" altLang="zh-CN" sz="1200" dirty="0">
                <a:latin typeface="Times New Roman" pitchFamily="18" charset="0"/>
                <a:cs typeface="Times New Roman" pitchFamily="18" charset="0"/>
              </a:rPr>
              <a:t>, the types with similar spectrum are classified, to obtain two results of 26 types and 7 types. The statistics of the results of the 7 types is conducted. The desert, shrub and </a:t>
            </a:r>
            <a:r>
              <a:rPr lang="en-GB" altLang="zh-CN" sz="1200" dirty="0" err="1">
                <a:latin typeface="Times New Roman" pitchFamily="18" charset="0"/>
                <a:cs typeface="Times New Roman" pitchFamily="18" charset="0"/>
              </a:rPr>
              <a:t>arber</a:t>
            </a:r>
            <a:r>
              <a:rPr lang="en-GB" altLang="zh-CN" sz="1200" dirty="0">
                <a:latin typeface="Times New Roman" pitchFamily="18" charset="0"/>
                <a:cs typeface="Times New Roman" pitchFamily="18" charset="0"/>
              </a:rPr>
              <a:t> brush, grassland, </a:t>
            </a:r>
            <a:r>
              <a:rPr lang="en-GB" altLang="zh-CN" sz="1200" dirty="0" smtClean="0">
                <a:latin typeface="Times New Roman" pitchFamily="18" charset="0"/>
                <a:cs typeface="Times New Roman" pitchFamily="18" charset="0"/>
              </a:rPr>
              <a:t>savannah, </a:t>
            </a:r>
            <a:r>
              <a:rPr lang="en-GB" altLang="zh-CN" sz="1200" dirty="0">
                <a:latin typeface="Times New Roman" pitchFamily="18" charset="0"/>
                <a:cs typeface="Times New Roman" pitchFamily="18" charset="0"/>
              </a:rPr>
              <a:t>crop, forest, water body, and urban areas account for 11.8%</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11.4%</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11.5%</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15.6%</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28.7%</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13.4%</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5.1%</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0.1%, and 2.3% respectively. </a:t>
            </a:r>
            <a:endParaRPr lang="en-US" altLang="zh-CN" sz="1200" dirty="0">
              <a:latin typeface="Times New Roman" pitchFamily="18" charset="0"/>
              <a:ea typeface="黑体" pitchFamily="2" charset="-122"/>
              <a:cs typeface="Times New Roman" pitchFamily="18" charset="0"/>
            </a:endParaRPr>
          </a:p>
        </p:txBody>
      </p:sp>
      <p:sp>
        <p:nvSpPr>
          <p:cNvPr id="14"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(9)</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411455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pic>
        <p:nvPicPr>
          <p:cNvPr id="5" name="Picture 2" descr="D:\项目文件\7002_Kenya项目\07_专题图\googleearth样本点01.jpg"/>
          <p:cNvPicPr>
            <a:picLocks noChangeAspect="1" noChangeArrowheads="1"/>
          </p:cNvPicPr>
          <p:nvPr/>
        </p:nvPicPr>
        <p:blipFill>
          <a:blip r:embed="rId3">
            <a:extLst>
              <a:ext uri="{28A0092B-C50C-407E-A947-70E740481C1C}">
                <a14:useLocalDpi xmlns:a14="http://schemas.microsoft.com/office/drawing/2010/main" val="0"/>
              </a:ext>
            </a:extLst>
          </a:blip>
          <a:srcRect l="4778" t="5486" r="3180" b="3226"/>
          <a:stretch>
            <a:fillRect/>
          </a:stretch>
        </p:blipFill>
        <p:spPr bwMode="auto">
          <a:xfrm>
            <a:off x="3084431" y="3489145"/>
            <a:ext cx="1964648" cy="275414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rotWithShape="1">
          <a:blip r:embed="rId4" cstate="print">
            <a:extLst/>
          </a:blip>
          <a:srcRect l="28204" t="16733" r="30145" b="9160"/>
          <a:stretch/>
        </p:blipFill>
        <p:spPr bwMode="auto">
          <a:xfrm>
            <a:off x="475942" y="3489145"/>
            <a:ext cx="2474130" cy="2722519"/>
          </a:xfrm>
          <a:prstGeom prst="rect">
            <a:avLst/>
          </a:prstGeom>
          <a:noFill/>
          <a:ln w="12700" cap="sq">
            <a:solidFill>
              <a:schemeClr val="accent2"/>
            </a:solidFill>
            <a:miter lim="800000"/>
          </a:ln>
          <a:effectLst/>
          <a:scene3d>
            <a:camera prst="orthographicFront"/>
            <a:lightRig rig="twoPt" dir="t">
              <a:rot lat="0" lon="0" rev="7200000"/>
            </a:lightRig>
          </a:scene3d>
          <a:sp3d>
            <a:bevelT w="25400" h="19050"/>
            <a:contourClr>
              <a:srgbClr val="FFFFFF"/>
            </a:contourClr>
          </a:sp3d>
          <a:extLst/>
        </p:spPr>
      </p:pic>
      <p:sp>
        <p:nvSpPr>
          <p:cNvPr id="8" name="TextBox 9"/>
          <p:cNvSpPr txBox="1"/>
          <p:nvPr/>
        </p:nvSpPr>
        <p:spPr>
          <a:xfrm>
            <a:off x="479329" y="3153591"/>
            <a:ext cx="2470605" cy="276225"/>
          </a:xfrm>
          <a:prstGeom prst="rect">
            <a:avLst/>
          </a:prstGeom>
          <a:solidFill>
            <a:schemeClr val="accent2">
              <a:lumMod val="20000"/>
              <a:lumOff val="80000"/>
            </a:schemeClr>
          </a:solidFill>
          <a:ln>
            <a:solidFill>
              <a:schemeClr val="accent2"/>
            </a:solidFill>
          </a:ln>
        </p:spPr>
        <p:txBody>
          <a:bodyPr wrap="square">
            <a:spAutoFit/>
          </a:bodyPr>
          <a:lstStyle>
            <a:defPPr>
              <a:defRPr lang="zh-CN"/>
            </a:defPPr>
            <a:lvl1pPr>
              <a:defRPr sz="1200">
                <a:latin typeface="Times New Roman" panose="02020603050405020304" pitchFamily="18" charset="0"/>
                <a:ea typeface="黑体" panose="02010600030101010101" pitchFamily="2" charset="-122"/>
              </a:defRPr>
            </a:lvl1pPr>
          </a:lstStyle>
          <a:p>
            <a:pPr fontAlgn="auto">
              <a:spcBef>
                <a:spcPts val="0"/>
              </a:spcBef>
              <a:spcAft>
                <a:spcPts val="0"/>
              </a:spcAft>
              <a:defRPr/>
            </a:pPr>
            <a:r>
              <a:rPr lang="en-US" altLang="zh-CN" dirty="0" err="1">
                <a:cs typeface="Times New Roman" pitchFamily="18" charset="0"/>
              </a:rPr>
              <a:t>GoogleEarth</a:t>
            </a:r>
            <a:endParaRPr lang="en-US" altLang="zh-CN" dirty="0">
              <a:cs typeface="Times New Roman" pitchFamily="18" charset="0"/>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894" y="3489145"/>
            <a:ext cx="3643105" cy="273192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 name="矩形 9"/>
          <p:cNvSpPr/>
          <p:nvPr/>
        </p:nvSpPr>
        <p:spPr>
          <a:xfrm>
            <a:off x="5176905" y="3142864"/>
            <a:ext cx="3657814" cy="276999"/>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1200" dirty="0" err="1">
                <a:latin typeface="Times New Roman" panose="02020603050405020304" pitchFamily="18" charset="0"/>
                <a:ea typeface="黑体" panose="02010600030101010101" pitchFamily="2" charset="-122"/>
                <a:cs typeface="Times New Roman" pitchFamily="18" charset="0"/>
              </a:rPr>
              <a:t>Malanga</a:t>
            </a:r>
            <a:r>
              <a:rPr lang="en-US" altLang="zh-CN" sz="1200" dirty="0">
                <a:latin typeface="Times New Roman" panose="02020603050405020304" pitchFamily="18" charset="0"/>
                <a:ea typeface="黑体" panose="02010600030101010101" pitchFamily="2" charset="-122"/>
                <a:cs typeface="Times New Roman" pitchFamily="18" charset="0"/>
              </a:rPr>
              <a:t> village</a:t>
            </a:r>
            <a:r>
              <a:rPr lang="zh-CN" altLang="en-US"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0°07′27.55″N</a:t>
            </a:r>
            <a:r>
              <a:rPr lang="zh-CN" altLang="en-US" sz="1200" dirty="0">
                <a:latin typeface="Times New Roman" panose="02020603050405020304" pitchFamily="18" charset="0"/>
                <a:ea typeface="黑体" panose="02010600030101010101" pitchFamily="2" charset="-122"/>
                <a:cs typeface="Times New Roman" pitchFamily="18" charset="0"/>
              </a:rPr>
              <a:t>，</a:t>
            </a:r>
            <a:r>
              <a:rPr lang="en-US" altLang="zh-CN" sz="1200" dirty="0">
                <a:latin typeface="Times New Roman" panose="02020603050405020304" pitchFamily="18" charset="0"/>
                <a:ea typeface="黑体" panose="02010600030101010101" pitchFamily="2" charset="-122"/>
                <a:cs typeface="Times New Roman" pitchFamily="18" charset="0"/>
              </a:rPr>
              <a:t>34°26′02.01″E</a:t>
            </a:r>
            <a:r>
              <a:rPr lang="zh-CN" altLang="en-US" sz="1200" dirty="0">
                <a:latin typeface="Times New Roman" panose="02020603050405020304" pitchFamily="18" charset="0"/>
                <a:ea typeface="黑体" panose="02010600030101010101" pitchFamily="2" charset="-122"/>
                <a:cs typeface="Times New Roman" pitchFamily="18" charset="0"/>
              </a:rPr>
              <a: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1" name="TextBox 12"/>
          <p:cNvSpPr txBox="1"/>
          <p:nvPr/>
        </p:nvSpPr>
        <p:spPr>
          <a:xfrm>
            <a:off x="3084431" y="3139289"/>
            <a:ext cx="1980550" cy="276999"/>
          </a:xfrm>
          <a:prstGeom prst="rect">
            <a:avLst/>
          </a:prstGeom>
          <a:solidFill>
            <a:schemeClr val="accent2">
              <a:lumMod val="20000"/>
              <a:lumOff val="80000"/>
            </a:schemeClr>
          </a:solidFill>
          <a:ln>
            <a:solidFill>
              <a:schemeClr val="accent2"/>
            </a:solidFill>
          </a:ln>
        </p:spPr>
        <p:txBody>
          <a:bodyPr wrap="square">
            <a:spAutoFit/>
          </a:bodyPr>
          <a:lstStyle>
            <a:defPPr>
              <a:defRPr lang="zh-CN"/>
            </a:defPPr>
            <a:lvl1pPr>
              <a:defRPr sz="1200">
                <a:latin typeface="Times New Roman" panose="02020603050405020304" pitchFamily="18" charset="0"/>
                <a:ea typeface="黑体" panose="02010600030101010101" pitchFamily="2" charset="-122"/>
              </a:defRPr>
            </a:lvl1pPr>
          </a:lstStyle>
          <a:p>
            <a:pPr fontAlgn="auto">
              <a:spcBef>
                <a:spcPts val="0"/>
              </a:spcBef>
              <a:spcAft>
                <a:spcPts val="0"/>
              </a:spcAft>
              <a:defRPr/>
            </a:pPr>
            <a:r>
              <a:rPr lang="en-GB" altLang="zh-CN" dirty="0">
                <a:cs typeface="Times New Roman" pitchFamily="18" charset="0"/>
              </a:rPr>
              <a:t>Maize verification sites</a:t>
            </a:r>
            <a:endParaRPr lang="en-US" altLang="zh-CN" dirty="0">
              <a:cs typeface="Times New Roman" pitchFamily="18" charset="0"/>
            </a:endParaRPr>
          </a:p>
        </p:txBody>
      </p:sp>
      <p:sp>
        <p:nvSpPr>
          <p:cNvPr id="12" name="矩形 13"/>
          <p:cNvSpPr>
            <a:spLocks noChangeArrowheads="1"/>
          </p:cNvSpPr>
          <p:nvPr/>
        </p:nvSpPr>
        <p:spPr bwMode="auto">
          <a:xfrm>
            <a:off x="458871" y="1046025"/>
            <a:ext cx="6228176" cy="507831"/>
          </a:xfrm>
          <a:prstGeom prst="rect">
            <a:avLst/>
          </a:prstGeom>
          <a:solidFill>
            <a:schemeClr val="accent1">
              <a:lumMod val="20000"/>
              <a:lumOff val="80000"/>
            </a:schemeClr>
          </a:solidFill>
          <a:ln>
            <a:noFill/>
          </a:ln>
          <a:scene3d>
            <a:camera prst="orthographicFront"/>
            <a:lightRig rig="threePt" dir="t"/>
          </a:scene3d>
          <a:sp3d>
            <a:bevelT/>
          </a:sp3d>
          <a:extLst/>
        </p:spPr>
        <p:txBody>
          <a:bodyPr wrap="square">
            <a:spAutoFit/>
          </a:bodyPr>
          <a:lstStyle/>
          <a:p>
            <a:pPr algn="just">
              <a:lnSpc>
                <a:spcPct val="150000"/>
              </a:lnSpc>
            </a:pPr>
            <a:r>
              <a:rPr lang="en-GB" altLang="zh-CN" dirty="0">
                <a:latin typeface="Times New Roman" pitchFamily="18" charset="0"/>
                <a:cs typeface="Times New Roman" pitchFamily="18" charset="0"/>
              </a:rPr>
              <a:t>Kenya maize spatial distribution process based on </a:t>
            </a:r>
            <a:r>
              <a:rPr lang="en-GB" altLang="zh-CN" dirty="0" smtClean="0">
                <a:latin typeface="Times New Roman" pitchFamily="18" charset="0"/>
                <a:cs typeface="Times New Roman" pitchFamily="18" charset="0"/>
              </a:rPr>
              <a:t>LandSat-8/OLI</a:t>
            </a:r>
            <a:endParaRPr lang="en-GB" altLang="zh-CN" dirty="0">
              <a:latin typeface="Times New Roman" pitchFamily="18" charset="0"/>
              <a:cs typeface="Times New Roman" pitchFamily="18" charset="0"/>
            </a:endParaRPr>
          </a:p>
        </p:txBody>
      </p:sp>
      <p:sp>
        <p:nvSpPr>
          <p:cNvPr id="13" name="矩形 13"/>
          <p:cNvSpPr>
            <a:spLocks noChangeArrowheads="1"/>
          </p:cNvSpPr>
          <p:nvPr/>
        </p:nvSpPr>
        <p:spPr bwMode="auto">
          <a:xfrm>
            <a:off x="372732" y="1540329"/>
            <a:ext cx="83375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GB" altLang="zh-CN" sz="1200" dirty="0" smtClean="0">
                <a:latin typeface="Times New Roman" pitchFamily="18" charset="0"/>
                <a:cs typeface="Times New Roman" pitchFamily="18" charset="0"/>
              </a:rPr>
              <a:t>The </a:t>
            </a:r>
            <a:r>
              <a:rPr lang="en-GB" altLang="zh-CN" sz="1200" dirty="0">
                <a:latin typeface="Times New Roman" pitchFamily="18" charset="0"/>
                <a:cs typeface="Times New Roman" pitchFamily="18" charset="0"/>
              </a:rPr>
              <a:t>unsupervised classification is conducted by taking a region as a unit, and by combing interpretation mark. 2570 verification sites were collected on </a:t>
            </a:r>
            <a:r>
              <a:rPr lang="en-GB" altLang="zh-CN" sz="1200" dirty="0" err="1">
                <a:latin typeface="Times New Roman" pitchFamily="18" charset="0"/>
                <a:cs typeface="Times New Roman" pitchFamily="18" charset="0"/>
              </a:rPr>
              <a:t>GoogleEarth</a:t>
            </a:r>
            <a:r>
              <a:rPr lang="en-GB" altLang="zh-CN" sz="1200" dirty="0">
                <a:latin typeface="Times New Roman" pitchFamily="18" charset="0"/>
                <a:cs typeface="Times New Roman" pitchFamily="18" charset="0"/>
              </a:rPr>
              <a:t>, and 63 verification sites were obtained through field study in 2012. For the use of multi-temporal data, classification is conducted firstly by using one image, and the regions which is mixed with other crops or </a:t>
            </a:r>
            <a:r>
              <a:rPr lang="en-GB" altLang="zh-CN" sz="1200" dirty="0" smtClean="0">
                <a:latin typeface="Times New Roman" pitchFamily="18" charset="0"/>
                <a:cs typeface="Times New Roman" pitchFamily="18" charset="0"/>
              </a:rPr>
              <a:t>vegetation </a:t>
            </a:r>
            <a:r>
              <a:rPr lang="en-GB" altLang="zh-CN" sz="1200" dirty="0">
                <a:latin typeface="Times New Roman" pitchFamily="18" charset="0"/>
                <a:cs typeface="Times New Roman" pitchFamily="18" charset="0"/>
              </a:rPr>
              <a:t>are differentiated by gradually using other temporal phase data. By using above method, the cloud impact could also be eliminated, so that the maize distribution map of Kenya could be obtained</a:t>
            </a:r>
            <a:r>
              <a:rPr lang="en-US" altLang="zh-CN" sz="1200" dirty="0">
                <a:latin typeface="Times New Roman" pitchFamily="18" charset="0"/>
                <a:cs typeface="Times New Roman" pitchFamily="18" charset="0"/>
              </a:rPr>
              <a:t>.</a:t>
            </a:r>
          </a:p>
        </p:txBody>
      </p:sp>
      <p:sp>
        <p:nvSpPr>
          <p:cNvPr id="14"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10)</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5273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584200" y="1557867"/>
            <a:ext cx="7992534" cy="3750733"/>
          </a:xfrm>
          <a:prstGeom prst="roundRect">
            <a:avLst/>
          </a:prstGeom>
          <a:solidFill>
            <a:schemeClr val="accent1">
              <a:lumMod val="20000"/>
              <a:lumOff val="80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10" name="TextBox 1"/>
          <p:cNvSpPr txBox="1">
            <a:spLocks noChangeArrowheads="1"/>
          </p:cNvSpPr>
          <p:nvPr/>
        </p:nvSpPr>
        <p:spPr bwMode="auto">
          <a:xfrm>
            <a:off x="1073149" y="2078568"/>
            <a:ext cx="747395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buFont typeface="Calibri" pitchFamily="34" charset="0"/>
              <a:buAutoNum type="arabicPeriod"/>
            </a:pPr>
            <a:r>
              <a:rPr lang="en-GB" altLang="zh-CN" sz="2800" b="1" dirty="0" smtClean="0">
                <a:latin typeface="Times New Roman" pitchFamily="18" charset="0"/>
                <a:cs typeface="Times New Roman" pitchFamily="18" charset="0"/>
              </a:rPr>
              <a:t>Objective</a:t>
            </a:r>
            <a:endParaRPr lang="en-GB" altLang="zh-CN" sz="2800" b="1" dirty="0">
              <a:latin typeface="Times New Roman" pitchFamily="18" charset="0"/>
              <a:cs typeface="Times New Roman" pitchFamily="18" charset="0"/>
            </a:endParaRPr>
          </a:p>
          <a:p>
            <a:pPr>
              <a:buFont typeface="Calibri" pitchFamily="34" charset="0"/>
              <a:buAutoNum type="arabicPeriod"/>
            </a:pPr>
            <a:r>
              <a:rPr lang="en-GB" altLang="zh-CN" sz="2800" b="1" dirty="0" smtClean="0">
                <a:latin typeface="Times New Roman" pitchFamily="18" charset="0"/>
                <a:cs typeface="Times New Roman" pitchFamily="18" charset="0"/>
              </a:rPr>
              <a:t>Basic </a:t>
            </a:r>
            <a:r>
              <a:rPr lang="en-GB" altLang="zh-CN" sz="2800" b="1" dirty="0">
                <a:latin typeface="Times New Roman" pitchFamily="18" charset="0"/>
                <a:cs typeface="Times New Roman" pitchFamily="18" charset="0"/>
              </a:rPr>
              <a:t>D</a:t>
            </a:r>
            <a:r>
              <a:rPr lang="en-GB" altLang="zh-CN" sz="2800" b="1" dirty="0" smtClean="0">
                <a:latin typeface="Times New Roman" pitchFamily="18" charset="0"/>
                <a:cs typeface="Times New Roman" pitchFamily="18" charset="0"/>
              </a:rPr>
              <a:t>ata and Background</a:t>
            </a:r>
            <a:endParaRPr lang="en-GB" altLang="zh-CN" sz="2800" b="1" dirty="0">
              <a:latin typeface="Times New Roman" pitchFamily="18" charset="0"/>
              <a:cs typeface="Times New Roman" pitchFamily="18" charset="0"/>
            </a:endParaRPr>
          </a:p>
          <a:p>
            <a:pPr>
              <a:buFont typeface="Calibri" pitchFamily="34" charset="0"/>
              <a:buAutoNum type="arabicPeriod"/>
            </a:pPr>
            <a:r>
              <a:rPr lang="en-GB" altLang="zh-CN" sz="2800" b="1" dirty="0">
                <a:latin typeface="Times New Roman" pitchFamily="18" charset="0"/>
                <a:cs typeface="Times New Roman" pitchFamily="18" charset="0"/>
              </a:rPr>
              <a:t>Remote Sensing Data</a:t>
            </a:r>
          </a:p>
          <a:p>
            <a:pPr>
              <a:buFont typeface="Calibri" pitchFamily="34" charset="0"/>
              <a:buAutoNum type="arabicPeriod"/>
            </a:pPr>
            <a:r>
              <a:rPr lang="en-GB" altLang="zh-CN" sz="2800" b="1" dirty="0">
                <a:latin typeface="Times New Roman" pitchFamily="18" charset="0"/>
                <a:cs typeface="Times New Roman" pitchFamily="18" charset="0"/>
              </a:rPr>
              <a:t>Research Scheme</a:t>
            </a:r>
          </a:p>
          <a:p>
            <a:pPr>
              <a:buFont typeface="Calibri" pitchFamily="34" charset="0"/>
              <a:buAutoNum type="arabicPeriod"/>
            </a:pPr>
            <a:r>
              <a:rPr lang="en-GB" altLang="zh-CN" sz="2800" b="1" dirty="0">
                <a:latin typeface="Times New Roman" pitchFamily="18" charset="0"/>
                <a:cs typeface="Times New Roman" pitchFamily="18" charset="0"/>
              </a:rPr>
              <a:t>Research Process and </a:t>
            </a:r>
            <a:r>
              <a:rPr lang="en-GB" altLang="zh-CN" sz="2800" b="1" dirty="0" smtClean="0">
                <a:latin typeface="Times New Roman" pitchFamily="18" charset="0"/>
                <a:cs typeface="Times New Roman" pitchFamily="18" charset="0"/>
              </a:rPr>
              <a:t>Results</a:t>
            </a:r>
          </a:p>
          <a:p>
            <a:pPr>
              <a:buFont typeface="Calibri" pitchFamily="34" charset="0"/>
              <a:buAutoNum type="arabicPeriod"/>
            </a:pPr>
            <a:r>
              <a:rPr lang="en-GB" altLang="zh-CN" sz="2800" b="1" dirty="0" smtClean="0">
                <a:latin typeface="Times New Roman" pitchFamily="18" charset="0"/>
                <a:cs typeface="Times New Roman" pitchFamily="18" charset="0"/>
              </a:rPr>
              <a:t>Problems </a:t>
            </a:r>
            <a:r>
              <a:rPr lang="en-GB" altLang="zh-CN" sz="2800" b="1" dirty="0">
                <a:latin typeface="Times New Roman" pitchFamily="18" charset="0"/>
                <a:cs typeface="Times New Roman" pitchFamily="18" charset="0"/>
              </a:rPr>
              <a:t>and </a:t>
            </a:r>
            <a:r>
              <a:rPr lang="en-GB" altLang="zh-CN" sz="2800" b="1" dirty="0" smtClean="0">
                <a:latin typeface="Times New Roman" pitchFamily="18" charset="0"/>
                <a:cs typeface="Times New Roman" pitchFamily="18" charset="0"/>
              </a:rPr>
              <a:t>Further Work</a:t>
            </a:r>
          </a:p>
          <a:p>
            <a:pPr>
              <a:buFont typeface="Calibri" pitchFamily="34" charset="0"/>
              <a:buAutoNum type="arabicPeriod"/>
            </a:pPr>
            <a:r>
              <a:rPr lang="en-GB" altLang="zh-CN" sz="2800" b="1" dirty="0" smtClean="0">
                <a:latin typeface="Times New Roman" pitchFamily="18" charset="0"/>
                <a:ea typeface="黑体" pitchFamily="2" charset="-122"/>
                <a:cs typeface="Times New Roman" pitchFamily="18" charset="0"/>
              </a:rPr>
              <a:t>Conclusions</a:t>
            </a:r>
            <a:endParaRPr lang="en-US" altLang="zh-CN" sz="2800" b="1" dirty="0">
              <a:latin typeface="Times New Roman" pitchFamily="18" charset="0"/>
              <a:ea typeface="黑体" pitchFamily="2" charset="-122"/>
              <a:cs typeface="Times New Roman" pitchFamily="18" charset="0"/>
            </a:endParaRPr>
          </a:p>
        </p:txBody>
      </p:sp>
      <p:sp>
        <p:nvSpPr>
          <p:cNvPr id="11" name="矩形 2"/>
          <p:cNvSpPr>
            <a:spLocks noChangeArrowheads="1"/>
          </p:cNvSpPr>
          <p:nvPr/>
        </p:nvSpPr>
        <p:spPr bwMode="auto">
          <a:xfrm>
            <a:off x="-151342" y="170392"/>
            <a:ext cx="90027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zh-CN" sz="3600" b="1" dirty="0" smtClean="0">
                <a:solidFill>
                  <a:schemeClr val="bg1"/>
                </a:solidFill>
                <a:latin typeface="Times New Roman" pitchFamily="18" charset="0"/>
                <a:cs typeface="Times New Roman" pitchFamily="18" charset="0"/>
              </a:rPr>
              <a:t>Outline</a:t>
            </a:r>
            <a:endParaRPr lang="en-US" altLang="zh-CN" sz="36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104788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pic>
        <p:nvPicPr>
          <p:cNvPr id="6" name="Picture 2" descr="D:\项目文件\7002_Kenya项目\05_研究图片\08_肯尼亚作物面积提取_Maize_150.jpg"/>
          <p:cNvPicPr>
            <a:picLocks noChangeAspect="1" noChangeArrowheads="1"/>
          </p:cNvPicPr>
          <p:nvPr/>
        </p:nvPicPr>
        <p:blipFill>
          <a:blip r:embed="rId3">
            <a:extLst>
              <a:ext uri="{28A0092B-C50C-407E-A947-70E740481C1C}">
                <a14:useLocalDpi xmlns:a14="http://schemas.microsoft.com/office/drawing/2010/main" val="0"/>
              </a:ext>
            </a:extLst>
          </a:blip>
          <a:srcRect l="3453" t="10883" r="3551" b="12196"/>
          <a:stretch>
            <a:fillRect/>
          </a:stretch>
        </p:blipFill>
        <p:spPr bwMode="auto">
          <a:xfrm>
            <a:off x="563897" y="2348831"/>
            <a:ext cx="3544887" cy="41433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表格 6"/>
          <p:cNvGraphicFramePr>
            <a:graphicFrameLocks noGrp="1"/>
          </p:cNvGraphicFramePr>
          <p:nvPr>
            <p:extLst>
              <p:ext uri="{D42A27DB-BD31-4B8C-83A1-F6EECF244321}">
                <p14:modId xmlns:p14="http://schemas.microsoft.com/office/powerpoint/2010/main" val="351353991"/>
              </p:ext>
            </p:extLst>
          </p:nvPr>
        </p:nvGraphicFramePr>
        <p:xfrm>
          <a:off x="4403475" y="2348831"/>
          <a:ext cx="3932805" cy="4128169"/>
        </p:xfrm>
        <a:graphic>
          <a:graphicData uri="http://schemas.openxmlformats.org/drawingml/2006/table">
            <a:tbl>
              <a:tblPr/>
              <a:tblGrid>
                <a:gridCol w="533485"/>
                <a:gridCol w="1471460"/>
                <a:gridCol w="1040187"/>
                <a:gridCol w="887673"/>
              </a:tblGrid>
              <a:tr h="1997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dirty="0" err="1" smtClean="0">
                          <a:ln>
                            <a:noFill/>
                          </a:ln>
                          <a:solidFill>
                            <a:srgbClr val="000000"/>
                          </a:solidFill>
                          <a:effectLst/>
                          <a:latin typeface="Times New Roman" pitchFamily="18" charset="0"/>
                          <a:ea typeface="宋体" pitchFamily="2" charset="-122"/>
                          <a:cs typeface="Times New Roman" pitchFamily="18" charset="0"/>
                        </a:rPr>
                        <a:t>Sn</a:t>
                      </a:r>
                      <a:r>
                        <a:rPr kumimoji="0" lang="en-US"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t>
                      </a:r>
                      <a:endParaRPr kumimoji="0" lang="zh-CN" altLang="en-US"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DISTNAME</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1,000Hectares</a:t>
                      </a:r>
                      <a:endParaRPr kumimoji="0" lang="zh-CN" altLang="en-US"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Percentage</a:t>
                      </a:r>
                      <a:endParaRPr kumimoji="0" lang="zh-CN" altLang="en-US"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1</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UASIN GISHU</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1631.9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17.0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2</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TRANS NZOIA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980.0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10.2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3</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WEST POKOT</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758.2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7.9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4</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BUNGOMA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660.1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6.9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5</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NAROK</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568.3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5.9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6</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SIAYA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491.2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5.1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7</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NANDI</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453.3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4.7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79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8</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BUTERE/MUMIAS</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393.1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4.1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9</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KERICHO</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321.5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3.3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10</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NAKURU</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261.7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2.7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11</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KAKAMEGA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257.7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2.7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12</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MIGORI</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239.6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2.5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13</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CENTRAL KISII</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213.6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2.2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14</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NYANDO</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203.4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2.1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15</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KOIBATEK</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201.7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2.1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16</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TRANS MARA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184.6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17</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TESO</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182.7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18</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LUGARI</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177.2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1.8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19</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THIKA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171.0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1.8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454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20</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SUBA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152.9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1.6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165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21</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NYAMIRA</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152.2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1.6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014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22</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OTHER PRODUCTION AREAS</a:t>
                      </a:r>
                      <a:endParaRPr kumimoji="0" lang="zh-CN"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963.1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10.0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439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23</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ctr" defTabSz="914400" rtl="0" eaLnBrk="1" fontAlgn="b"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MAJOR PRODUCTION AREA</a:t>
                      </a:r>
                      <a:endParaRPr kumimoji="0" lang="zh-CN" altLang="en-US"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8655.9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90.0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9812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24</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THE WHOLE COUNTRY</a:t>
                      </a:r>
                      <a:endParaRPr kumimoji="0" lang="zh-CN"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9619.0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9388" marR="0" lvl="0" indent="0" algn="l" defTabSz="914400" rtl="0" eaLnBrk="1" fontAlgn="b"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100.0 </a:t>
                      </a:r>
                    </a:p>
                  </a:txBody>
                  <a:tcPr marL="9052" marR="9052" marT="905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8" name="TextBox 4"/>
          <p:cNvSpPr txBox="1"/>
          <p:nvPr/>
        </p:nvSpPr>
        <p:spPr>
          <a:xfrm>
            <a:off x="551866" y="2036012"/>
            <a:ext cx="3555314" cy="276225"/>
          </a:xfrm>
          <a:prstGeom prst="rect">
            <a:avLst/>
          </a:prstGeom>
          <a:solidFill>
            <a:schemeClr val="accent2">
              <a:lumMod val="20000"/>
              <a:lumOff val="80000"/>
            </a:schemeClr>
          </a:solidFill>
          <a:ln>
            <a:solidFill>
              <a:schemeClr val="accent2"/>
            </a:solidFill>
          </a:ln>
        </p:spPr>
        <p:txBody>
          <a:bodyPr wrap="square">
            <a:spAutoFit/>
          </a:bodyPr>
          <a:lstStyle>
            <a:defPPr>
              <a:defRPr lang="zh-CN"/>
            </a:defPPr>
            <a:lvl1pPr>
              <a:defRPr sz="1200">
                <a:latin typeface="Times New Roman" panose="02020603050405020304" pitchFamily="18" charset="0"/>
                <a:ea typeface="黑体" panose="02010600030101010101" pitchFamily="2" charset="-122"/>
              </a:defRPr>
            </a:lvl1pPr>
          </a:lstStyle>
          <a:p>
            <a:pPr fontAlgn="auto">
              <a:spcBef>
                <a:spcPts val="0"/>
              </a:spcBef>
              <a:spcAft>
                <a:spcPts val="0"/>
              </a:spcAft>
              <a:defRPr/>
            </a:pPr>
            <a:r>
              <a:rPr lang="en-GB" altLang="zh-CN" dirty="0"/>
              <a:t>Distribution of maize in Kenya </a:t>
            </a:r>
            <a:endParaRPr lang="en-US" altLang="zh-CN" dirty="0">
              <a:cs typeface="Times New Roman" pitchFamily="18" charset="0"/>
            </a:endParaRPr>
          </a:p>
        </p:txBody>
      </p:sp>
      <p:sp>
        <p:nvSpPr>
          <p:cNvPr id="9" name="TextBox 5"/>
          <p:cNvSpPr txBox="1"/>
          <p:nvPr/>
        </p:nvSpPr>
        <p:spPr>
          <a:xfrm>
            <a:off x="4403475" y="2036012"/>
            <a:ext cx="4115685" cy="276225"/>
          </a:xfrm>
          <a:prstGeom prst="rect">
            <a:avLst/>
          </a:prstGeom>
          <a:solidFill>
            <a:schemeClr val="accent2">
              <a:lumMod val="20000"/>
              <a:lumOff val="80000"/>
            </a:schemeClr>
          </a:solidFill>
          <a:ln>
            <a:solidFill>
              <a:schemeClr val="accent2"/>
            </a:solidFill>
          </a:ln>
        </p:spPr>
        <p:txBody>
          <a:bodyPr wrap="square">
            <a:spAutoFit/>
          </a:bodyPr>
          <a:lstStyle>
            <a:defPPr>
              <a:defRPr lang="zh-CN"/>
            </a:defPPr>
            <a:lvl1pPr>
              <a:defRPr sz="1200">
                <a:latin typeface="Times New Roman" panose="02020603050405020304" pitchFamily="18" charset="0"/>
                <a:ea typeface="黑体" panose="02010600030101010101" pitchFamily="2" charset="-122"/>
              </a:defRPr>
            </a:lvl1pPr>
          </a:lstStyle>
          <a:p>
            <a:pPr fontAlgn="auto">
              <a:spcBef>
                <a:spcPts val="0"/>
              </a:spcBef>
              <a:spcAft>
                <a:spcPts val="0"/>
              </a:spcAft>
              <a:defRPr/>
            </a:pPr>
            <a:r>
              <a:rPr lang="en-GB" altLang="zh-CN" dirty="0"/>
              <a:t>Distribution of major maize production areas in Kenya</a:t>
            </a:r>
            <a:endParaRPr lang="en-US" altLang="zh-CN" dirty="0">
              <a:cs typeface="Times New Roman" pitchFamily="18" charset="0"/>
            </a:endParaRPr>
          </a:p>
        </p:txBody>
      </p:sp>
      <p:sp>
        <p:nvSpPr>
          <p:cNvPr id="10" name="矩形 6"/>
          <p:cNvSpPr>
            <a:spLocks noChangeArrowheads="1"/>
          </p:cNvSpPr>
          <p:nvPr/>
        </p:nvSpPr>
        <p:spPr bwMode="auto">
          <a:xfrm>
            <a:off x="551866" y="1077662"/>
            <a:ext cx="7991475" cy="369332"/>
          </a:xfrm>
          <a:prstGeom prst="rect">
            <a:avLst/>
          </a:prstGeom>
          <a:solidFill>
            <a:schemeClr val="accent1">
              <a:lumMod val="20000"/>
              <a:lumOff val="80000"/>
            </a:schemeClr>
          </a:solidFill>
          <a:ln>
            <a:noFill/>
          </a:ln>
          <a:scene3d>
            <a:camera prst="orthographicFront"/>
            <a:lightRig rig="threePt" dir="t"/>
          </a:scene3d>
          <a:sp3d>
            <a:bevelT/>
          </a:sp3d>
          <a:extLst/>
        </p:spPr>
        <p:txBody>
          <a:bodyPr>
            <a:spAutoFit/>
          </a:bodyPr>
          <a:lstStyle/>
          <a:p>
            <a:pPr algn="just"/>
            <a:r>
              <a:rPr lang="en-GB" altLang="zh-CN" dirty="0">
                <a:latin typeface="Times New Roman" pitchFamily="18" charset="0"/>
                <a:cs typeface="Times New Roman" pitchFamily="18" charset="0"/>
              </a:rPr>
              <a:t>Kenya maize spatial distribution and quantity statistics based on </a:t>
            </a:r>
            <a:r>
              <a:rPr lang="en-GB" altLang="zh-CN" dirty="0" smtClean="0">
                <a:latin typeface="Times New Roman" pitchFamily="18" charset="0"/>
                <a:cs typeface="Times New Roman" pitchFamily="18" charset="0"/>
              </a:rPr>
              <a:t>LandSat-8/OLI</a:t>
            </a:r>
            <a:endParaRPr lang="en-GB" altLang="zh-CN" dirty="0">
              <a:latin typeface="Times New Roman" pitchFamily="18" charset="0"/>
              <a:cs typeface="Times New Roman" pitchFamily="18" charset="0"/>
            </a:endParaRPr>
          </a:p>
        </p:txBody>
      </p:sp>
      <p:sp>
        <p:nvSpPr>
          <p:cNvPr id="11" name="矩形 6"/>
          <p:cNvSpPr>
            <a:spLocks noChangeArrowheads="1"/>
          </p:cNvSpPr>
          <p:nvPr/>
        </p:nvSpPr>
        <p:spPr bwMode="auto">
          <a:xfrm>
            <a:off x="471254" y="1521225"/>
            <a:ext cx="7991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zh-CN" sz="1200" dirty="0" smtClean="0">
                <a:latin typeface="Times New Roman" pitchFamily="18" charset="0"/>
                <a:cs typeface="Times New Roman" pitchFamily="18" charset="0"/>
              </a:rPr>
              <a:t>The </a:t>
            </a:r>
            <a:r>
              <a:rPr lang="en-GB" altLang="zh-CN" sz="1200" dirty="0">
                <a:latin typeface="Times New Roman" pitchFamily="18" charset="0"/>
                <a:cs typeface="Times New Roman" pitchFamily="18" charset="0"/>
              </a:rPr>
              <a:t>maize area in Kenya is 9619,000 hectares, which are distributed in 47 regions of the country. There are 21 regions with their maize area exceeding 150,000 hectares, accounting for 90% of the total maize areas of the country. </a:t>
            </a:r>
            <a:endParaRPr lang="en-US" altLang="zh-CN" sz="1200" dirty="0">
              <a:latin typeface="Times New Roman" pitchFamily="18" charset="0"/>
              <a:ea typeface="黑体" pitchFamily="2" charset="-122"/>
              <a:cs typeface="Times New Roman" pitchFamily="18" charset="0"/>
            </a:endParaRPr>
          </a:p>
        </p:txBody>
      </p:sp>
      <p:sp>
        <p:nvSpPr>
          <p:cNvPr id="12"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11)</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99119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pic>
        <p:nvPicPr>
          <p:cNvPr id="6" name="Picture 2" descr="D:\项目文件\7002_Kenya项目\07_专题图\图例_姜雪\class_uasin gishu.jpg"/>
          <p:cNvPicPr>
            <a:picLocks noChangeAspect="1" noChangeArrowheads="1"/>
          </p:cNvPicPr>
          <p:nvPr/>
        </p:nvPicPr>
        <p:blipFill>
          <a:blip r:embed="rId3" cstate="print">
            <a:extLst>
              <a:ext uri="{28A0092B-C50C-407E-A947-70E740481C1C}">
                <a14:useLocalDpi xmlns:a14="http://schemas.microsoft.com/office/drawing/2010/main" val="0"/>
              </a:ext>
            </a:extLst>
          </a:blip>
          <a:srcRect t="2554" b="3542"/>
          <a:stretch>
            <a:fillRect/>
          </a:stretch>
        </p:blipFill>
        <p:spPr bwMode="auto">
          <a:xfrm>
            <a:off x="681203" y="2405911"/>
            <a:ext cx="1574629" cy="2090403"/>
          </a:xfrm>
          <a:prstGeom prst="rect">
            <a:avLst/>
          </a:prstGeom>
          <a:solidFill>
            <a:schemeClr val="accent2">
              <a:lumMod val="20000"/>
              <a:lumOff val="80000"/>
            </a:schemeClr>
          </a:solidFill>
          <a:ln w="9525">
            <a:solidFill>
              <a:schemeClr val="accent2"/>
            </a:solidFill>
            <a:miter lim="800000"/>
            <a:headEnd/>
            <a:tailEnd/>
          </a:ln>
          <a:extLst/>
        </p:spPr>
      </p:pic>
      <p:pic>
        <p:nvPicPr>
          <p:cNvPr id="7" name="Picture 3" descr="D:\项目文件\7002_Kenya项目\07_专题图\图例_姜雪\lc_ussin gishu.jpg"/>
          <p:cNvPicPr>
            <a:picLocks noChangeAspect="1" noChangeArrowheads="1"/>
          </p:cNvPicPr>
          <p:nvPr/>
        </p:nvPicPr>
        <p:blipFill>
          <a:blip r:embed="rId4" cstate="print">
            <a:extLst>
              <a:ext uri="{28A0092B-C50C-407E-A947-70E740481C1C}">
                <a14:useLocalDpi xmlns:a14="http://schemas.microsoft.com/office/drawing/2010/main" val="0"/>
              </a:ext>
            </a:extLst>
          </a:blip>
          <a:srcRect t="3876" b="3185"/>
          <a:stretch>
            <a:fillRect/>
          </a:stretch>
        </p:blipFill>
        <p:spPr bwMode="auto">
          <a:xfrm>
            <a:off x="681135" y="4514886"/>
            <a:ext cx="1570078" cy="2063097"/>
          </a:xfrm>
          <a:prstGeom prst="rect">
            <a:avLst/>
          </a:prstGeom>
          <a:solidFill>
            <a:schemeClr val="accent2">
              <a:lumMod val="20000"/>
              <a:lumOff val="80000"/>
            </a:schemeClr>
          </a:solidFill>
          <a:ln w="9525">
            <a:solidFill>
              <a:schemeClr val="accent2"/>
            </a:solidFill>
            <a:miter lim="800000"/>
            <a:headEnd/>
            <a:tailEnd/>
          </a:ln>
          <a:extLst/>
        </p:spPr>
      </p:pic>
      <p:pic>
        <p:nvPicPr>
          <p:cNvPr id="8" name="Picture 4" descr="D:\项目文件\7002_Kenya项目\07_专题图\图例_葛琼\kenya_transnzoia.jpg"/>
          <p:cNvPicPr>
            <a:picLocks noChangeAspect="1" noChangeArrowheads="1"/>
          </p:cNvPicPr>
          <p:nvPr/>
        </p:nvPicPr>
        <p:blipFill>
          <a:blip r:embed="rId5" cstate="print">
            <a:extLst>
              <a:ext uri="{28A0092B-C50C-407E-A947-70E740481C1C}">
                <a14:useLocalDpi xmlns:a14="http://schemas.microsoft.com/office/drawing/2010/main" val="0"/>
              </a:ext>
            </a:extLst>
          </a:blip>
          <a:srcRect l="26366" t="4597" r="28876"/>
          <a:stretch>
            <a:fillRect/>
          </a:stretch>
        </p:blipFill>
        <p:spPr bwMode="auto">
          <a:xfrm>
            <a:off x="2407339" y="4514887"/>
            <a:ext cx="1386523" cy="2090404"/>
          </a:xfrm>
          <a:prstGeom prst="rect">
            <a:avLst/>
          </a:prstGeom>
          <a:solidFill>
            <a:schemeClr val="accent2">
              <a:lumMod val="20000"/>
              <a:lumOff val="80000"/>
            </a:schemeClr>
          </a:solidFill>
          <a:ln w="9525">
            <a:solidFill>
              <a:schemeClr val="accent2"/>
            </a:solidFill>
            <a:miter lim="800000"/>
            <a:headEnd/>
            <a:tailEnd/>
          </a:ln>
          <a:extLst/>
        </p:spPr>
      </p:pic>
      <p:pic>
        <p:nvPicPr>
          <p:cNvPr id="9" name="Picture 5" descr="D:\项目文件\7002_Kenya项目\07_专题图\图例_葛琼\kenya_transnzoia_class.jpg"/>
          <p:cNvPicPr>
            <a:picLocks noChangeAspect="1" noChangeArrowheads="1"/>
          </p:cNvPicPr>
          <p:nvPr/>
        </p:nvPicPr>
        <p:blipFill>
          <a:blip r:embed="rId6" cstate="print">
            <a:extLst>
              <a:ext uri="{28A0092B-C50C-407E-A947-70E740481C1C}">
                <a14:useLocalDpi xmlns:a14="http://schemas.microsoft.com/office/drawing/2010/main" val="0"/>
              </a:ext>
            </a:extLst>
          </a:blip>
          <a:srcRect l="26846" t="5421" r="28979" b="1834"/>
          <a:stretch>
            <a:fillRect/>
          </a:stretch>
        </p:blipFill>
        <p:spPr bwMode="auto">
          <a:xfrm>
            <a:off x="2407407" y="2423372"/>
            <a:ext cx="1391074" cy="2063098"/>
          </a:xfrm>
          <a:prstGeom prst="rect">
            <a:avLst/>
          </a:prstGeom>
          <a:solidFill>
            <a:schemeClr val="accent2">
              <a:lumMod val="20000"/>
              <a:lumOff val="80000"/>
            </a:schemeClr>
          </a:solidFill>
          <a:ln w="9525">
            <a:solidFill>
              <a:schemeClr val="accent2"/>
            </a:solidFill>
            <a:miter lim="800000"/>
            <a:headEnd/>
            <a:tailEnd/>
          </a:ln>
          <a:extLst/>
        </p:spPr>
      </p:pic>
      <p:pic>
        <p:nvPicPr>
          <p:cNvPr id="10" name="Picture 6" descr="D:\项目文件\7002_Kenya项目\07_专题图\图例_杨益猛\Corn_Wetpok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6097" y="4503773"/>
            <a:ext cx="1459338" cy="2063097"/>
          </a:xfrm>
          <a:prstGeom prst="rect">
            <a:avLst/>
          </a:prstGeom>
          <a:solidFill>
            <a:schemeClr val="accent2">
              <a:lumMod val="20000"/>
              <a:lumOff val="80000"/>
            </a:schemeClr>
          </a:solidFill>
          <a:ln w="9525">
            <a:solidFill>
              <a:schemeClr val="accent2"/>
            </a:solidFill>
            <a:miter lim="800000"/>
            <a:headEnd/>
            <a:tailEnd/>
          </a:ln>
          <a:extLst/>
        </p:spPr>
      </p:pic>
      <p:pic>
        <p:nvPicPr>
          <p:cNvPr id="11" name="Picture 7" descr="D:\项目文件\7002_Kenya项目\07_专题图\图例_杨益猛\OLI_Wetpoko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6097" y="2415435"/>
            <a:ext cx="1459338" cy="2064613"/>
          </a:xfrm>
          <a:prstGeom prst="rect">
            <a:avLst/>
          </a:prstGeom>
          <a:solidFill>
            <a:schemeClr val="accent2">
              <a:lumMod val="20000"/>
              <a:lumOff val="80000"/>
            </a:schemeClr>
          </a:solidFill>
          <a:ln w="9525">
            <a:solidFill>
              <a:schemeClr val="accent2"/>
            </a:solidFill>
            <a:miter lim="800000"/>
            <a:headEnd/>
            <a:tailEnd/>
          </a:ln>
          <a:extLst/>
        </p:spPr>
      </p:pic>
      <p:pic>
        <p:nvPicPr>
          <p:cNvPr id="12" name="Picture 8" descr="D:\项目文件\7002_Kenya项目\07_专题图\图例_魏殿中\kenya_bungoma_class_we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953" y="2405910"/>
            <a:ext cx="2918676" cy="2079784"/>
          </a:xfrm>
          <a:prstGeom prst="rect">
            <a:avLst/>
          </a:prstGeom>
          <a:solidFill>
            <a:schemeClr val="accent2">
              <a:lumMod val="20000"/>
              <a:lumOff val="80000"/>
            </a:schemeClr>
          </a:solidFill>
          <a:ln w="9525">
            <a:solidFill>
              <a:schemeClr val="accent2"/>
            </a:solidFill>
            <a:miter lim="800000"/>
            <a:headEnd/>
            <a:tailEnd/>
          </a:ln>
          <a:extLst/>
        </p:spPr>
      </p:pic>
      <p:pic>
        <p:nvPicPr>
          <p:cNvPr id="13" name="Picture 9" descr="D:\项目文件\7002_Kenya项目\07_专题图\图例_魏殿中\kenya_bungoma_wei.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9365" y="4514886"/>
            <a:ext cx="2918676" cy="2063097"/>
          </a:xfrm>
          <a:prstGeom prst="rect">
            <a:avLst/>
          </a:prstGeom>
          <a:solidFill>
            <a:schemeClr val="accent2">
              <a:lumMod val="20000"/>
              <a:lumOff val="80000"/>
            </a:schemeClr>
          </a:solidFill>
          <a:ln w="9525">
            <a:solidFill>
              <a:schemeClr val="accent2"/>
            </a:solidFill>
            <a:miter lim="800000"/>
            <a:headEnd/>
            <a:tailEnd/>
          </a:ln>
          <a:extLst/>
        </p:spPr>
      </p:pic>
      <p:sp>
        <p:nvSpPr>
          <p:cNvPr id="14" name="矩形 13"/>
          <p:cNvSpPr/>
          <p:nvPr/>
        </p:nvSpPr>
        <p:spPr>
          <a:xfrm>
            <a:off x="673837" y="2105428"/>
            <a:ext cx="1581626" cy="276999"/>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1200" dirty="0" err="1">
                <a:latin typeface="Times New Roman" panose="02020603050405020304" pitchFamily="18" charset="0"/>
                <a:ea typeface="黑体" panose="02010600030101010101" pitchFamily="2" charset="-122"/>
                <a:cs typeface="Times New Roman" pitchFamily="18" charset="0"/>
              </a:rPr>
              <a:t>Uasin</a:t>
            </a:r>
            <a:r>
              <a:rPr lang="en-US" altLang="zh-CN" sz="1200" dirty="0">
                <a:latin typeface="Times New Roman" panose="02020603050405020304" pitchFamily="18" charset="0"/>
                <a:ea typeface="黑体" panose="02010600030101010101" pitchFamily="2" charset="-122"/>
                <a:cs typeface="Times New Roman" pitchFamily="18" charset="0"/>
              </a:rPr>
              <a:t> </a:t>
            </a:r>
            <a:r>
              <a:rPr lang="en-US" altLang="zh-CN" sz="1200" dirty="0" err="1">
                <a:latin typeface="Times New Roman" panose="02020603050405020304" pitchFamily="18" charset="0"/>
                <a:ea typeface="黑体" panose="02010600030101010101" pitchFamily="2" charset="-122"/>
                <a:cs typeface="Times New Roman" pitchFamily="18" charset="0"/>
              </a:rPr>
              <a:t>Gishu</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5" name="矩形 14"/>
          <p:cNvSpPr/>
          <p:nvPr/>
        </p:nvSpPr>
        <p:spPr>
          <a:xfrm>
            <a:off x="2396324" y="2109047"/>
            <a:ext cx="1400027" cy="276999"/>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1200" dirty="0">
                <a:latin typeface="Times New Roman" panose="02020603050405020304" pitchFamily="18" charset="0"/>
                <a:ea typeface="黑体" panose="02010600030101010101" pitchFamily="2" charset="-122"/>
                <a:cs typeface="Times New Roman" pitchFamily="18" charset="0"/>
              </a:rPr>
              <a:t>Trans </a:t>
            </a:r>
            <a:r>
              <a:rPr lang="en-US" altLang="zh-CN" sz="1200" dirty="0" err="1">
                <a:latin typeface="Times New Roman" panose="02020603050405020304" pitchFamily="18" charset="0"/>
                <a:ea typeface="黑体" panose="02010600030101010101" pitchFamily="2" charset="-122"/>
                <a:cs typeface="Times New Roman" pitchFamily="18" charset="0"/>
              </a:rPr>
              <a:t>Nzoia</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6" name="矩形 15"/>
          <p:cNvSpPr/>
          <p:nvPr/>
        </p:nvSpPr>
        <p:spPr>
          <a:xfrm>
            <a:off x="3944659" y="2103154"/>
            <a:ext cx="1469378" cy="276999"/>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1200" dirty="0">
                <a:latin typeface="Times New Roman" panose="02020603050405020304" pitchFamily="18" charset="0"/>
                <a:ea typeface="黑体" panose="02010600030101010101" pitchFamily="2" charset="-122"/>
                <a:cs typeface="Times New Roman" pitchFamily="18" charset="0"/>
              </a:rPr>
              <a:t>West </a:t>
            </a:r>
            <a:r>
              <a:rPr lang="en-US" altLang="zh-CN" sz="1200" dirty="0" err="1">
                <a:latin typeface="Times New Roman" panose="02020603050405020304" pitchFamily="18" charset="0"/>
                <a:ea typeface="黑体" panose="02010600030101010101" pitchFamily="2" charset="-122"/>
                <a:cs typeface="Times New Roman" pitchFamily="18" charset="0"/>
              </a:rPr>
              <a:t>Pokot</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7" name="矩形 16"/>
          <p:cNvSpPr/>
          <p:nvPr/>
        </p:nvSpPr>
        <p:spPr>
          <a:xfrm>
            <a:off x="5576535" y="2098164"/>
            <a:ext cx="2911164" cy="276999"/>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1200" dirty="0" err="1">
                <a:latin typeface="Times New Roman" panose="02020603050405020304" pitchFamily="18" charset="0"/>
                <a:ea typeface="黑体" panose="02010600030101010101" pitchFamily="2" charset="-122"/>
                <a:cs typeface="Times New Roman" pitchFamily="18" charset="0"/>
              </a:rPr>
              <a:t>Bungoma</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8" name="矩形 17"/>
          <p:cNvSpPr>
            <a:spLocks noChangeArrowheads="1"/>
          </p:cNvSpPr>
          <p:nvPr/>
        </p:nvSpPr>
        <p:spPr bwMode="auto">
          <a:xfrm>
            <a:off x="431153" y="1001875"/>
            <a:ext cx="8236986" cy="646331"/>
          </a:xfrm>
          <a:prstGeom prst="rect">
            <a:avLst/>
          </a:prstGeom>
          <a:solidFill>
            <a:schemeClr val="accent1">
              <a:lumMod val="20000"/>
              <a:lumOff val="80000"/>
            </a:schemeClr>
          </a:solidFill>
          <a:ln>
            <a:noFill/>
          </a:ln>
          <a:scene3d>
            <a:camera prst="orthographicFront"/>
            <a:lightRig rig="threePt" dir="t"/>
          </a:scene3d>
          <a:sp3d>
            <a:bevelT/>
          </a:sp3d>
          <a:extLst/>
        </p:spPr>
        <p:txBody>
          <a:bodyPr wrap="square">
            <a:spAutoFit/>
          </a:bodyPr>
          <a:lstStyle/>
          <a:p>
            <a:pPr algn="just"/>
            <a:r>
              <a:rPr lang="en-GB" altLang="zh-CN" dirty="0" smtClean="0">
                <a:latin typeface="Times New Roman" pitchFamily="18" charset="0"/>
                <a:cs typeface="Times New Roman" pitchFamily="18" charset="0"/>
              </a:rPr>
              <a:t>Maize spatial distribution of major production areas of Kenya based on LandSat-8/OLI</a:t>
            </a:r>
            <a:r>
              <a:rPr lang="en-GB" altLang="zh-CN" sz="1600" dirty="0" smtClean="0">
                <a:latin typeface="Times New Roman" pitchFamily="18" charset="0"/>
                <a:cs typeface="Times New Roman" pitchFamily="18" charset="0"/>
              </a:rPr>
              <a:t>(Example</a:t>
            </a:r>
            <a:r>
              <a:rPr lang="en-GB" altLang="zh-CN" dirty="0" smtClean="0">
                <a:latin typeface="Times New Roman" pitchFamily="18" charset="0"/>
                <a:cs typeface="Times New Roman" pitchFamily="18" charset="0"/>
              </a:rPr>
              <a:t>)</a:t>
            </a:r>
            <a:endParaRPr lang="en-GB" altLang="zh-CN" dirty="0">
              <a:latin typeface="Times New Roman" pitchFamily="18" charset="0"/>
              <a:cs typeface="Times New Roman" pitchFamily="18" charset="0"/>
            </a:endParaRPr>
          </a:p>
        </p:txBody>
      </p:sp>
      <p:sp>
        <p:nvSpPr>
          <p:cNvPr id="19" name="矩形 18"/>
          <p:cNvSpPr>
            <a:spLocks noChangeArrowheads="1"/>
          </p:cNvSpPr>
          <p:nvPr/>
        </p:nvSpPr>
        <p:spPr bwMode="auto">
          <a:xfrm>
            <a:off x="357804" y="1647468"/>
            <a:ext cx="8534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zh-CN" sz="1200" dirty="0" err="1" smtClean="0">
                <a:latin typeface="Times New Roman" pitchFamily="18" charset="0"/>
                <a:cs typeface="Times New Roman" pitchFamily="18" charset="0"/>
              </a:rPr>
              <a:t>Uasin</a:t>
            </a:r>
            <a:r>
              <a:rPr lang="en-GB" altLang="zh-CN" sz="1200" dirty="0" smtClean="0">
                <a:latin typeface="Times New Roman" pitchFamily="18" charset="0"/>
                <a:cs typeface="Times New Roman" pitchFamily="18" charset="0"/>
              </a:rPr>
              <a:t> </a:t>
            </a:r>
            <a:r>
              <a:rPr lang="en-GB" altLang="zh-CN" sz="1200" dirty="0" err="1" smtClean="0">
                <a:latin typeface="Times New Roman" pitchFamily="18" charset="0"/>
                <a:cs typeface="Times New Roman" pitchFamily="18" charset="0"/>
              </a:rPr>
              <a:t>Gishu</a:t>
            </a:r>
            <a:r>
              <a:rPr lang="en-GB" altLang="zh-CN" sz="1200" dirty="0" smtClean="0">
                <a:latin typeface="Times New Roman" pitchFamily="18" charset="0"/>
                <a:cs typeface="Times New Roman" pitchFamily="18" charset="0"/>
              </a:rPr>
              <a:t>, Trans </a:t>
            </a:r>
            <a:r>
              <a:rPr lang="en-GB" altLang="zh-CN" sz="1200" dirty="0" err="1" smtClean="0">
                <a:latin typeface="Times New Roman" pitchFamily="18" charset="0"/>
                <a:cs typeface="Times New Roman" pitchFamily="18" charset="0"/>
              </a:rPr>
              <a:t>Nzoia</a:t>
            </a:r>
            <a:r>
              <a:rPr lang="en-GB" altLang="zh-CN" sz="1200" dirty="0" smtClean="0">
                <a:latin typeface="Times New Roman" pitchFamily="18" charset="0"/>
                <a:cs typeface="Times New Roman" pitchFamily="18" charset="0"/>
              </a:rPr>
              <a:t>, West </a:t>
            </a:r>
            <a:r>
              <a:rPr lang="en-GB" altLang="zh-CN" sz="1200" dirty="0" err="1" smtClean="0">
                <a:latin typeface="Times New Roman" pitchFamily="18" charset="0"/>
                <a:cs typeface="Times New Roman" pitchFamily="18" charset="0"/>
              </a:rPr>
              <a:t>Pokot</a:t>
            </a:r>
            <a:r>
              <a:rPr lang="en-GB" altLang="zh-CN" sz="1200" dirty="0" smtClean="0">
                <a:latin typeface="Times New Roman" pitchFamily="18" charset="0"/>
                <a:cs typeface="Times New Roman" pitchFamily="18" charset="0"/>
              </a:rPr>
              <a:t>, and </a:t>
            </a:r>
            <a:r>
              <a:rPr lang="en-GB" altLang="zh-CN" sz="1200" dirty="0" err="1" smtClean="0">
                <a:latin typeface="Times New Roman" pitchFamily="18" charset="0"/>
                <a:cs typeface="Times New Roman" pitchFamily="18" charset="0"/>
              </a:rPr>
              <a:t>Bungoma</a:t>
            </a:r>
            <a:r>
              <a:rPr lang="en-GB" altLang="zh-CN" sz="1200" dirty="0" smtClean="0">
                <a:latin typeface="Times New Roman" pitchFamily="18" charset="0"/>
                <a:cs typeface="Times New Roman" pitchFamily="18" charset="0"/>
              </a:rPr>
              <a:t> are top 4 maize production areas, and their maize planting areas were 1631,900, 980,900, 758,200 and 660,100 hectares</a:t>
            </a:r>
            <a:r>
              <a:rPr lang="zh-CN" altLang="zh-CN" sz="1200" dirty="0" smtClean="0">
                <a:latin typeface="Times New Roman" pitchFamily="18" charset="0"/>
                <a:cs typeface="Times New Roman" pitchFamily="18" charset="0"/>
              </a:rPr>
              <a:t>，</a:t>
            </a:r>
            <a:r>
              <a:rPr lang="en-GB" altLang="zh-CN" sz="1200" dirty="0" smtClean="0">
                <a:latin typeface="Times New Roman" pitchFamily="18" charset="0"/>
                <a:cs typeface="Times New Roman" pitchFamily="18" charset="0"/>
              </a:rPr>
              <a:t>accounting for 17.0%</a:t>
            </a:r>
            <a:r>
              <a:rPr lang="zh-CN" altLang="zh-CN" sz="1200" dirty="0" smtClean="0">
                <a:latin typeface="Times New Roman" pitchFamily="18" charset="0"/>
                <a:cs typeface="Times New Roman" pitchFamily="18" charset="0"/>
              </a:rPr>
              <a:t>，</a:t>
            </a:r>
            <a:r>
              <a:rPr lang="en-GB" altLang="zh-CN" sz="1200" dirty="0" smtClean="0">
                <a:latin typeface="Times New Roman" pitchFamily="18" charset="0"/>
                <a:cs typeface="Times New Roman" pitchFamily="18" charset="0"/>
              </a:rPr>
              <a:t>10.2%</a:t>
            </a:r>
            <a:r>
              <a:rPr lang="zh-CN" altLang="zh-CN" sz="1200" dirty="0" smtClean="0">
                <a:latin typeface="Times New Roman" pitchFamily="18" charset="0"/>
                <a:cs typeface="Times New Roman" pitchFamily="18" charset="0"/>
              </a:rPr>
              <a:t>，</a:t>
            </a:r>
            <a:r>
              <a:rPr lang="en-GB" altLang="zh-CN" sz="1200" dirty="0" smtClean="0">
                <a:latin typeface="Times New Roman" pitchFamily="18" charset="0"/>
                <a:cs typeface="Times New Roman" pitchFamily="18" charset="0"/>
              </a:rPr>
              <a:t>7.9% and 6.9% of the total maize areas of Kenya.</a:t>
            </a:r>
            <a:endParaRPr lang="en-US" altLang="zh-CN" sz="1200" dirty="0">
              <a:latin typeface="Times New Roman" pitchFamily="18" charset="0"/>
              <a:cs typeface="Times New Roman" pitchFamily="18" charset="0"/>
            </a:endParaRPr>
          </a:p>
        </p:txBody>
      </p:sp>
      <p:sp>
        <p:nvSpPr>
          <p:cNvPr id="21" name="矩形 1"/>
          <p:cNvSpPr>
            <a:spLocks noChangeArrowheads="1"/>
          </p:cNvSpPr>
          <p:nvPr/>
        </p:nvSpPr>
        <p:spPr bwMode="auto">
          <a:xfrm>
            <a:off x="-71437" y="167216"/>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12)</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85407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5" name="矩形 6"/>
          <p:cNvSpPr>
            <a:spLocks noChangeArrowheads="1"/>
          </p:cNvSpPr>
          <p:nvPr/>
        </p:nvSpPr>
        <p:spPr bwMode="auto">
          <a:xfrm>
            <a:off x="468314" y="1149350"/>
            <a:ext cx="2732086" cy="1614929"/>
          </a:xfrm>
          <a:prstGeom prst="rect">
            <a:avLst/>
          </a:prstGeom>
          <a:solidFill>
            <a:schemeClr val="accent1">
              <a:lumMod val="20000"/>
              <a:lumOff val="80000"/>
            </a:schemeClr>
          </a:solidFill>
          <a:ln>
            <a:noFill/>
          </a:ln>
          <a:scene3d>
            <a:camera prst="orthographicFront"/>
            <a:lightRig rig="threePt" dir="t"/>
          </a:scene3d>
          <a:sp3d>
            <a:bevelT/>
          </a:sp3d>
          <a:extLst/>
        </p:spPr>
        <p:txBody>
          <a:bodyPr wrap="square">
            <a:spAutoFit/>
          </a:bodyPr>
          <a:lstStyle/>
          <a:p>
            <a:pPr algn="dist">
              <a:lnSpc>
                <a:spcPct val="150000"/>
              </a:lnSpc>
            </a:pPr>
            <a:r>
              <a:rPr lang="en-GB" altLang="zh-CN" sz="1700" dirty="0">
                <a:latin typeface="Times New Roman" pitchFamily="18" charset="0"/>
                <a:cs typeface="Times New Roman" pitchFamily="18" charset="0"/>
              </a:rPr>
              <a:t>Trans </a:t>
            </a:r>
            <a:r>
              <a:rPr lang="en-GB" altLang="zh-CN" sz="1700" dirty="0" err="1">
                <a:latin typeface="Times New Roman" pitchFamily="18" charset="0"/>
                <a:cs typeface="Times New Roman" pitchFamily="18" charset="0"/>
              </a:rPr>
              <a:t>Nzoia</a:t>
            </a:r>
            <a:r>
              <a:rPr lang="en-GB" altLang="zh-CN" sz="1700" dirty="0">
                <a:latin typeface="Times New Roman" pitchFamily="18" charset="0"/>
                <a:cs typeface="Times New Roman" pitchFamily="18" charset="0"/>
              </a:rPr>
              <a:t> region crop spatial distribution of April 19</a:t>
            </a:r>
            <a:r>
              <a:rPr lang="en-GB" altLang="zh-CN" sz="1700" baseline="30000" dirty="0">
                <a:latin typeface="Times New Roman" pitchFamily="18" charset="0"/>
                <a:cs typeface="Times New Roman" pitchFamily="18" charset="0"/>
              </a:rPr>
              <a:t>th</a:t>
            </a:r>
            <a:r>
              <a:rPr lang="en-GB" altLang="zh-CN" sz="1700" dirty="0">
                <a:latin typeface="Times New Roman" pitchFamily="18" charset="0"/>
                <a:cs typeface="Times New Roman" pitchFamily="18" charset="0"/>
              </a:rPr>
              <a:t> 2013 based on MODIS/NDVI and OLI</a:t>
            </a:r>
            <a:endParaRPr lang="en-US" altLang="zh-CN" sz="1700" dirty="0">
              <a:latin typeface="Times New Roman" pitchFamily="18" charset="0"/>
              <a:ea typeface="黑体" pitchFamily="2" charset="-122"/>
              <a:cs typeface="Times New Roman" pitchFamily="18" charset="0"/>
            </a:endParaRPr>
          </a:p>
        </p:txBody>
      </p:sp>
      <p:sp>
        <p:nvSpPr>
          <p:cNvPr id="6" name="矩形 8"/>
          <p:cNvSpPr>
            <a:spLocks noChangeArrowheads="1"/>
          </p:cNvSpPr>
          <p:nvPr/>
        </p:nvSpPr>
        <p:spPr bwMode="auto">
          <a:xfrm>
            <a:off x="0" y="169863"/>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5.</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13)</a:t>
            </a:r>
            <a:endParaRPr lang="en-US" altLang="zh-CN" sz="2400" b="1" dirty="0">
              <a:solidFill>
                <a:schemeClr val="bg1"/>
              </a:solidFill>
              <a:latin typeface="Times New Roman" pitchFamily="18" charset="0"/>
              <a:ea typeface="黑体" pitchFamily="2" charset="-122"/>
              <a:cs typeface="Times New Roman" pitchFamily="18" charset="0"/>
            </a:endParaRPr>
          </a:p>
        </p:txBody>
      </p:sp>
      <p:pic>
        <p:nvPicPr>
          <p:cNvPr id="7" name="Picture 2" descr="E:\Temp\提交文件\Crop_base_class.jpg"/>
          <p:cNvPicPr>
            <a:picLocks noChangeAspect="1" noChangeArrowheads="1"/>
          </p:cNvPicPr>
          <p:nvPr/>
        </p:nvPicPr>
        <p:blipFill>
          <a:blip r:embed="rId3" cstate="print">
            <a:extLst>
              <a:ext uri="{28A0092B-C50C-407E-A947-70E740481C1C}">
                <a14:useLocalDpi xmlns:a14="http://schemas.microsoft.com/office/drawing/2010/main" val="0"/>
              </a:ext>
            </a:extLst>
          </a:blip>
          <a:srcRect t="23869" b="16454"/>
          <a:stretch>
            <a:fillRect/>
          </a:stretch>
        </p:blipFill>
        <p:spPr bwMode="auto">
          <a:xfrm>
            <a:off x="5786438" y="1555957"/>
            <a:ext cx="2852737" cy="2203243"/>
          </a:xfrm>
          <a:prstGeom prst="rect">
            <a:avLst/>
          </a:prstGeom>
          <a:solidFill>
            <a:schemeClr val="accent2">
              <a:lumMod val="20000"/>
              <a:lumOff val="80000"/>
            </a:schemeClr>
          </a:solidFill>
          <a:ln w="9525">
            <a:solidFill>
              <a:schemeClr val="accent2"/>
            </a:solidFill>
            <a:miter lim="800000"/>
            <a:headEnd/>
            <a:tailEnd/>
          </a:ln>
          <a:extLst/>
        </p:spPr>
      </p:pic>
      <p:pic>
        <p:nvPicPr>
          <p:cNvPr id="8" name="Picture 3" descr="E:\Temp\提交文件\Forest_base_class.jpg"/>
          <p:cNvPicPr>
            <a:picLocks noChangeAspect="1" noChangeArrowheads="1"/>
          </p:cNvPicPr>
          <p:nvPr/>
        </p:nvPicPr>
        <p:blipFill>
          <a:blip r:embed="rId4">
            <a:extLst>
              <a:ext uri="{28A0092B-C50C-407E-A947-70E740481C1C}">
                <a14:useLocalDpi xmlns:a14="http://schemas.microsoft.com/office/drawing/2010/main" val="0"/>
              </a:ext>
            </a:extLst>
          </a:blip>
          <a:srcRect t="22981" b="15488"/>
          <a:stretch>
            <a:fillRect/>
          </a:stretch>
        </p:blipFill>
        <p:spPr bwMode="auto">
          <a:xfrm>
            <a:off x="5799312" y="4147171"/>
            <a:ext cx="2852737" cy="2272440"/>
          </a:xfrm>
          <a:prstGeom prst="rect">
            <a:avLst/>
          </a:prstGeom>
          <a:solidFill>
            <a:schemeClr val="accent2">
              <a:lumMod val="20000"/>
              <a:lumOff val="80000"/>
            </a:schemeClr>
          </a:solidFill>
          <a:ln w="9525">
            <a:solidFill>
              <a:schemeClr val="accent2"/>
            </a:solidFill>
            <a:miter lim="800000"/>
            <a:headEnd/>
            <a:tailEnd/>
          </a:ln>
          <a:extLst/>
        </p:spPr>
      </p:pic>
      <p:pic>
        <p:nvPicPr>
          <p:cNvPr id="9" name="Picture 2" descr="D:\项目文件\7002_Kenya项目\99_提交文件_2013年11月09日\Modis_Class_merge.jpg"/>
          <p:cNvPicPr>
            <a:picLocks noChangeAspect="1" noChangeArrowheads="1"/>
          </p:cNvPicPr>
          <p:nvPr/>
        </p:nvPicPr>
        <p:blipFill>
          <a:blip r:embed="rId5">
            <a:extLst>
              <a:ext uri="{28A0092B-C50C-407E-A947-70E740481C1C}">
                <a14:useLocalDpi xmlns:a14="http://schemas.microsoft.com/office/drawing/2010/main" val="0"/>
              </a:ext>
            </a:extLst>
          </a:blip>
          <a:srcRect t="18829" b="20729"/>
          <a:stretch>
            <a:fillRect/>
          </a:stretch>
        </p:blipFill>
        <p:spPr bwMode="auto">
          <a:xfrm>
            <a:off x="3525838" y="1763713"/>
            <a:ext cx="1800225" cy="1408112"/>
          </a:xfrm>
          <a:prstGeom prst="rect">
            <a:avLst/>
          </a:prstGeom>
          <a:solidFill>
            <a:schemeClr val="accent2">
              <a:lumMod val="20000"/>
              <a:lumOff val="80000"/>
            </a:schemeClr>
          </a:solidFill>
          <a:ln w="9525">
            <a:solidFill>
              <a:schemeClr val="accent2"/>
            </a:solidFill>
            <a:miter lim="800000"/>
            <a:headEnd/>
            <a:tailEnd/>
          </a:ln>
          <a:extLst/>
        </p:spPr>
      </p:pic>
      <p:pic>
        <p:nvPicPr>
          <p:cNvPr id="10" name="Picture 3" descr="D:\项目文件\7002_Kenya项目\99_提交文件_2013年11月09日\Crop_base_Kmean.jpg"/>
          <p:cNvPicPr>
            <a:picLocks noChangeAspect="1" noChangeArrowheads="1"/>
          </p:cNvPicPr>
          <p:nvPr/>
        </p:nvPicPr>
        <p:blipFill>
          <a:blip r:embed="rId6">
            <a:extLst>
              <a:ext uri="{28A0092B-C50C-407E-A947-70E740481C1C}">
                <a14:useLocalDpi xmlns:a14="http://schemas.microsoft.com/office/drawing/2010/main" val="0"/>
              </a:ext>
            </a:extLst>
          </a:blip>
          <a:srcRect l="7603" t="30920" r="7603" b="26707"/>
          <a:stretch>
            <a:fillRect/>
          </a:stretch>
        </p:blipFill>
        <p:spPr bwMode="auto">
          <a:xfrm>
            <a:off x="3525838" y="3556261"/>
            <a:ext cx="1800225" cy="1163637"/>
          </a:xfrm>
          <a:prstGeom prst="rect">
            <a:avLst/>
          </a:prstGeom>
          <a:solidFill>
            <a:schemeClr val="accent2">
              <a:lumMod val="20000"/>
              <a:lumOff val="80000"/>
            </a:schemeClr>
          </a:solidFill>
          <a:ln w="9525">
            <a:solidFill>
              <a:schemeClr val="accent2"/>
            </a:solidFill>
            <a:miter lim="800000"/>
            <a:headEnd/>
            <a:tailEnd/>
          </a:ln>
          <a:extLst/>
        </p:spPr>
      </p:pic>
      <p:pic>
        <p:nvPicPr>
          <p:cNvPr id="11" name="Picture 4" descr="D:\项目文件\7002_Kenya项目\99_提交文件_2013年11月09日\Forest_base_Kmean.jpg"/>
          <p:cNvPicPr>
            <a:picLocks noChangeAspect="1" noChangeArrowheads="1"/>
          </p:cNvPicPr>
          <p:nvPr/>
        </p:nvPicPr>
        <p:blipFill>
          <a:blip r:embed="rId7">
            <a:extLst>
              <a:ext uri="{28A0092B-C50C-407E-A947-70E740481C1C}">
                <a14:useLocalDpi xmlns:a14="http://schemas.microsoft.com/office/drawing/2010/main" val="0"/>
              </a:ext>
            </a:extLst>
          </a:blip>
          <a:srcRect l="8066" t="30850" r="7600" b="28105"/>
          <a:stretch>
            <a:fillRect/>
          </a:stretch>
        </p:blipFill>
        <p:spPr bwMode="auto">
          <a:xfrm>
            <a:off x="3544888" y="5107075"/>
            <a:ext cx="1800225" cy="1133475"/>
          </a:xfrm>
          <a:prstGeom prst="rect">
            <a:avLst/>
          </a:prstGeom>
          <a:solidFill>
            <a:schemeClr val="accent2">
              <a:lumMod val="20000"/>
              <a:lumOff val="80000"/>
            </a:schemeClr>
          </a:solidFill>
          <a:ln w="9525">
            <a:solidFill>
              <a:schemeClr val="accent2"/>
            </a:solidFill>
            <a:miter lim="800000"/>
            <a:headEnd/>
            <a:tailEnd/>
          </a:ln>
          <a:extLst/>
        </p:spPr>
      </p:pic>
      <p:cxnSp>
        <p:nvCxnSpPr>
          <p:cNvPr id="12" name="肘形连接符 11"/>
          <p:cNvCxnSpPr/>
          <p:nvPr/>
        </p:nvCxnSpPr>
        <p:spPr>
          <a:xfrm rot="5400000">
            <a:off x="4796979" y="3045622"/>
            <a:ext cx="1343025" cy="315912"/>
          </a:xfrm>
          <a:prstGeom prst="bentConnector2">
            <a:avLst/>
          </a:prstGeom>
          <a:ln w="31750"/>
        </p:spPr>
        <p:style>
          <a:lnRef idx="1">
            <a:schemeClr val="accent1"/>
          </a:lnRef>
          <a:fillRef idx="0">
            <a:schemeClr val="accent1"/>
          </a:fillRef>
          <a:effectRef idx="0">
            <a:schemeClr val="accent1"/>
          </a:effectRef>
          <a:fontRef idx="minor">
            <a:schemeClr val="tx1"/>
          </a:fontRef>
        </p:style>
      </p:cxnSp>
      <p:cxnSp>
        <p:nvCxnSpPr>
          <p:cNvPr id="13" name="肘形连接符 12"/>
          <p:cNvCxnSpPr/>
          <p:nvPr/>
        </p:nvCxnSpPr>
        <p:spPr>
          <a:xfrm rot="16200000" flipH="1">
            <a:off x="4014962" y="3669506"/>
            <a:ext cx="2770187" cy="153987"/>
          </a:xfrm>
          <a:prstGeom prst="bentConnector3">
            <a:avLst>
              <a:gd name="adj1" fmla="val 5"/>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522775" y="1513850"/>
            <a:ext cx="1812425" cy="214313"/>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250m background map</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15" name="矩形 14"/>
          <p:cNvSpPr/>
          <p:nvPr/>
        </p:nvSpPr>
        <p:spPr>
          <a:xfrm>
            <a:off x="3506266" y="3322638"/>
            <a:ext cx="1823559" cy="200055"/>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700" dirty="0">
                <a:latin typeface="Times New Roman" pitchFamily="18" charset="0"/>
                <a:cs typeface="Times New Roman" pitchFamily="18" charset="0"/>
              </a:rPr>
              <a:t>30m 20 types results under 250m crop mask</a:t>
            </a:r>
            <a:endParaRPr lang="zh-CN" altLang="zh-CN" sz="700" dirty="0">
              <a:latin typeface="Times New Roman" panose="02020603050405020304" pitchFamily="18" charset="0"/>
              <a:ea typeface="黑体" panose="02010600030101010101" pitchFamily="2" charset="-122"/>
              <a:cs typeface="Times New Roman" pitchFamily="18" charset="0"/>
            </a:endParaRPr>
          </a:p>
        </p:txBody>
      </p:sp>
      <p:sp>
        <p:nvSpPr>
          <p:cNvPr id="16" name="矩形 15"/>
          <p:cNvSpPr/>
          <p:nvPr/>
        </p:nvSpPr>
        <p:spPr>
          <a:xfrm>
            <a:off x="3529014" y="4867275"/>
            <a:ext cx="1838390" cy="200055"/>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700" dirty="0">
                <a:latin typeface="Times New Roman" pitchFamily="18" charset="0"/>
                <a:cs typeface="Times New Roman" pitchFamily="18" charset="0"/>
              </a:rPr>
              <a:t>30m 20 types results under 250m forest mask</a:t>
            </a:r>
            <a:endParaRPr lang="zh-CN" altLang="zh-CN" sz="700" dirty="0">
              <a:latin typeface="Times New Roman" panose="02020603050405020304" pitchFamily="18" charset="0"/>
              <a:ea typeface="黑体" panose="02010600030101010101" pitchFamily="2" charset="-122"/>
              <a:cs typeface="Times New Roman" pitchFamily="18" charset="0"/>
            </a:endParaRPr>
          </a:p>
        </p:txBody>
      </p:sp>
      <p:sp>
        <p:nvSpPr>
          <p:cNvPr id="17" name="矩形 16"/>
          <p:cNvSpPr/>
          <p:nvPr/>
        </p:nvSpPr>
        <p:spPr>
          <a:xfrm>
            <a:off x="5775325" y="1311275"/>
            <a:ext cx="2873375" cy="215444"/>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30m classification results combined with 250m information</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18" name="矩形 17"/>
          <p:cNvSpPr/>
          <p:nvPr/>
        </p:nvSpPr>
        <p:spPr>
          <a:xfrm>
            <a:off x="5792962" y="3906598"/>
            <a:ext cx="2862262" cy="215444"/>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30m classification results combined with 250m information</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19" name="矩形 45"/>
          <p:cNvSpPr>
            <a:spLocks noChangeArrowheads="1"/>
          </p:cNvSpPr>
          <p:nvPr/>
        </p:nvSpPr>
        <p:spPr bwMode="auto">
          <a:xfrm>
            <a:off x="430213" y="2962275"/>
            <a:ext cx="28082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ts val="1200"/>
              </a:spcBef>
            </a:pPr>
            <a:r>
              <a:rPr lang="en-GB" altLang="zh-CN" sz="1200" dirty="0">
                <a:latin typeface="Times New Roman" pitchFamily="18" charset="0"/>
                <a:cs typeface="Times New Roman" pitchFamily="18" charset="0"/>
              </a:rPr>
              <a:t>250m vegetation classification result obtained by using MODIS/NDVI is taken as background map, and the OLI data of April 19</a:t>
            </a:r>
            <a:r>
              <a:rPr lang="en-GB" altLang="zh-CN" sz="1200" baseline="30000" dirty="0">
                <a:latin typeface="Times New Roman" pitchFamily="18" charset="0"/>
                <a:cs typeface="Times New Roman" pitchFamily="18" charset="0"/>
              </a:rPr>
              <a:t>th</a:t>
            </a:r>
            <a:r>
              <a:rPr lang="en-GB" altLang="zh-CN" sz="1200" dirty="0">
                <a:latin typeface="Times New Roman" pitchFamily="18" charset="0"/>
                <a:cs typeface="Times New Roman" pitchFamily="18" charset="0"/>
              </a:rPr>
              <a:t> 2013 is used to conduct re-classification. Under each background, ISODATA is used to classify the crops into 20 types, and then by comparing spectral characteristics they were merged into 3 crop types. The higher precision crop identification needs to use different temporal OLI data. Combination of 250m method and 30m method is essentially to extract crops in a small area and spectrum range, which could reduce the confusion degree of crop spectrum, and may improve the monitoring precision. </a:t>
            </a:r>
            <a:endParaRPr lang="en-US" altLang="zh-CN" sz="1200" dirty="0">
              <a:latin typeface="Times New Roman" pitchFamily="18" charset="0"/>
              <a:ea typeface="黑体" pitchFamily="2" charset="-122"/>
              <a:cs typeface="Times New Roman" pitchFamily="18" charset="0"/>
            </a:endParaRPr>
          </a:p>
        </p:txBody>
      </p:sp>
      <p:cxnSp>
        <p:nvCxnSpPr>
          <p:cNvPr id="20" name="肘形连接符 19"/>
          <p:cNvCxnSpPr/>
          <p:nvPr/>
        </p:nvCxnSpPr>
        <p:spPr>
          <a:xfrm>
            <a:off x="5310536" y="2116138"/>
            <a:ext cx="631825" cy="407987"/>
          </a:xfrm>
          <a:prstGeom prst="bentConnector3">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1" name="肘形连接符 20"/>
          <p:cNvCxnSpPr/>
          <p:nvPr/>
        </p:nvCxnSpPr>
        <p:spPr>
          <a:xfrm flipV="1">
            <a:off x="5323062" y="5121275"/>
            <a:ext cx="647700" cy="577850"/>
          </a:xfrm>
          <a:prstGeom prst="bentConnector3">
            <a:avLst>
              <a:gd name="adj1" fmla="val 23457"/>
            </a:avLst>
          </a:prstGeom>
          <a:ln w="317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89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5" name="矩形 9"/>
          <p:cNvSpPr>
            <a:spLocks noChangeArrowheads="1"/>
          </p:cNvSpPr>
          <p:nvPr/>
        </p:nvSpPr>
        <p:spPr bwMode="auto">
          <a:xfrm>
            <a:off x="0" y="188913"/>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smtClean="0">
                <a:solidFill>
                  <a:schemeClr val="bg1"/>
                </a:solidFill>
                <a:latin typeface="Times New Roman" pitchFamily="18" charset="0"/>
                <a:ea typeface="黑体" pitchFamily="2" charset="-122"/>
                <a:cs typeface="Times New Roman" pitchFamily="18" charset="0"/>
              </a:rPr>
              <a:t>5</a:t>
            </a:r>
            <a:r>
              <a:rPr lang="en-US" altLang="zh-CN" sz="3300" b="1" dirty="0">
                <a:solidFill>
                  <a:schemeClr val="bg1"/>
                </a:solidFill>
                <a:latin typeface="Times New Roman" pitchFamily="18" charset="0"/>
                <a:ea typeface="黑体" pitchFamily="2" charset="-122"/>
                <a:cs typeface="Times New Roman" pitchFamily="18" charset="0"/>
              </a:rPr>
              <a:t>.</a:t>
            </a:r>
            <a:r>
              <a:rPr lang="en-GB" altLang="zh-CN" sz="3300" b="1" dirty="0">
                <a:solidFill>
                  <a:schemeClr val="bg1"/>
                </a:solidFill>
                <a:latin typeface="Times New Roman" pitchFamily="18" charset="0"/>
                <a:ea typeface="黑体" pitchFamily="2" charset="-122"/>
                <a:cs typeface="Times New Roman" pitchFamily="18" charset="0"/>
              </a:rPr>
              <a:t> Research Process and Results</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14)</a:t>
            </a:r>
            <a:endParaRPr lang="en-US" altLang="zh-CN" sz="2400" b="1" dirty="0">
              <a:solidFill>
                <a:schemeClr val="bg1"/>
              </a:solidFill>
              <a:latin typeface="Times New Roman" pitchFamily="18" charset="0"/>
              <a:ea typeface="黑体" pitchFamily="2" charset="-122"/>
              <a:cs typeface="Times New Roman" pitchFamily="18" charset="0"/>
            </a:endParaRPr>
          </a:p>
        </p:txBody>
      </p:sp>
      <p:sp>
        <p:nvSpPr>
          <p:cNvPr id="6" name="矩形 10"/>
          <p:cNvSpPr>
            <a:spLocks noChangeArrowheads="1"/>
          </p:cNvSpPr>
          <p:nvPr/>
        </p:nvSpPr>
        <p:spPr bwMode="auto">
          <a:xfrm>
            <a:off x="381000" y="1055688"/>
            <a:ext cx="6000750" cy="646331"/>
          </a:xfrm>
          <a:prstGeom prst="rect">
            <a:avLst/>
          </a:prstGeom>
          <a:solidFill>
            <a:schemeClr val="accent1">
              <a:lumMod val="20000"/>
              <a:lumOff val="80000"/>
            </a:schemeClr>
          </a:solidFill>
          <a:ln>
            <a:noFill/>
          </a:ln>
          <a:scene3d>
            <a:camera prst="orthographicFront"/>
            <a:lightRig rig="threePt" dir="t"/>
          </a:scene3d>
          <a:sp3d>
            <a:bevelT/>
          </a:sp3d>
          <a:extLst/>
        </p:spPr>
        <p:txBody>
          <a:bodyPr wrap="square">
            <a:spAutoFit/>
          </a:bodyPr>
          <a:lstStyle/>
          <a:p>
            <a:pPr algn="just"/>
            <a:r>
              <a:rPr lang="en-GB" altLang="zh-CN" dirty="0">
                <a:latin typeface="Times New Roman" pitchFamily="18" charset="0"/>
                <a:cs typeface="Times New Roman" pitchFamily="18" charset="0"/>
              </a:rPr>
              <a:t>Trans </a:t>
            </a:r>
            <a:r>
              <a:rPr lang="en-GB" altLang="zh-CN" dirty="0" err="1">
                <a:latin typeface="Times New Roman" pitchFamily="18" charset="0"/>
                <a:cs typeface="Times New Roman" pitchFamily="18" charset="0"/>
              </a:rPr>
              <a:t>Nzoia</a:t>
            </a:r>
            <a:r>
              <a:rPr lang="en-GB" altLang="zh-CN" dirty="0">
                <a:latin typeface="Times New Roman" pitchFamily="18" charset="0"/>
                <a:cs typeface="Times New Roman" pitchFamily="18" charset="0"/>
              </a:rPr>
              <a:t> region crop spatial distribution of April 19</a:t>
            </a:r>
            <a:r>
              <a:rPr lang="en-GB" altLang="zh-CN" baseline="30000" dirty="0">
                <a:latin typeface="Times New Roman" pitchFamily="18" charset="0"/>
                <a:cs typeface="Times New Roman" pitchFamily="18" charset="0"/>
              </a:rPr>
              <a:t>th</a:t>
            </a:r>
            <a:r>
              <a:rPr lang="en-GB" altLang="zh-CN" dirty="0">
                <a:latin typeface="Times New Roman" pitchFamily="18" charset="0"/>
                <a:cs typeface="Times New Roman" pitchFamily="18" charset="0"/>
              </a:rPr>
              <a:t> 2013 based on MODIS/NDVI and </a:t>
            </a:r>
            <a:r>
              <a:rPr lang="en-GB" altLang="zh-CN" dirty="0" smtClean="0">
                <a:latin typeface="Times New Roman" pitchFamily="18" charset="0"/>
                <a:cs typeface="Times New Roman" pitchFamily="18" charset="0"/>
              </a:rPr>
              <a:t>OLI</a:t>
            </a:r>
            <a:endParaRPr lang="en-GB" altLang="zh-CN" dirty="0">
              <a:latin typeface="Times New Roman" pitchFamily="18" charset="0"/>
              <a:cs typeface="Times New Roman" pitchFamily="18" charset="0"/>
            </a:endParaRPr>
          </a:p>
        </p:txBody>
      </p:sp>
      <p:pic>
        <p:nvPicPr>
          <p:cNvPr id="7" name="Picture 2" descr="E:\Temp\提交文件\Merge\Google Photo\Crop1_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2511426"/>
            <a:ext cx="1798638" cy="1209840"/>
          </a:xfrm>
          <a:prstGeom prst="rect">
            <a:avLst/>
          </a:prstGeom>
          <a:solidFill>
            <a:schemeClr val="accent2">
              <a:lumMod val="20000"/>
              <a:lumOff val="80000"/>
            </a:schemeClr>
          </a:solidFill>
          <a:ln w="9525">
            <a:solidFill>
              <a:schemeClr val="accent2"/>
            </a:solidFill>
            <a:miter lim="800000"/>
            <a:headEnd/>
            <a:tailEnd/>
          </a:ln>
          <a:extLst/>
        </p:spPr>
      </p:pic>
      <p:pic>
        <p:nvPicPr>
          <p:cNvPr id="8" name="Picture 3" descr="E:\Temp\提交文件\Merge\Google Photo\Crop2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100" y="3793332"/>
            <a:ext cx="1800225" cy="1209840"/>
          </a:xfrm>
          <a:prstGeom prst="rect">
            <a:avLst/>
          </a:prstGeom>
          <a:solidFill>
            <a:schemeClr val="accent2">
              <a:lumMod val="20000"/>
              <a:lumOff val="80000"/>
            </a:schemeClr>
          </a:solidFill>
          <a:ln w="9525">
            <a:solidFill>
              <a:schemeClr val="accent2"/>
            </a:solidFill>
            <a:miter lim="800000"/>
            <a:headEnd/>
            <a:tailEnd/>
          </a:ln>
          <a:extLst/>
        </p:spPr>
      </p:pic>
      <p:pic>
        <p:nvPicPr>
          <p:cNvPr id="9" name="Picture 4" descr="E:\Temp\提交文件\Merge\Google Photo\Crop3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3100" y="5075238"/>
            <a:ext cx="1800225" cy="1211262"/>
          </a:xfrm>
          <a:prstGeom prst="rect">
            <a:avLst/>
          </a:prstGeom>
          <a:solidFill>
            <a:schemeClr val="accent2">
              <a:lumMod val="20000"/>
              <a:lumOff val="80000"/>
            </a:schemeClr>
          </a:solidFill>
          <a:ln w="9525">
            <a:solidFill>
              <a:schemeClr val="accent2"/>
            </a:solidFill>
            <a:miter lim="800000"/>
            <a:headEnd/>
            <a:tailEnd/>
          </a:ln>
          <a:extLst/>
        </p:spPr>
      </p:pic>
      <p:pic>
        <p:nvPicPr>
          <p:cNvPr id="10" name="Picture 5" descr="E:\Temp\提交文件\All_Merge_Class.jpg"/>
          <p:cNvPicPr>
            <a:picLocks noChangeAspect="1" noChangeArrowheads="1"/>
          </p:cNvPicPr>
          <p:nvPr/>
        </p:nvPicPr>
        <p:blipFill>
          <a:blip r:embed="rId5">
            <a:extLst>
              <a:ext uri="{28A0092B-C50C-407E-A947-70E740481C1C}">
                <a14:useLocalDpi xmlns:a14="http://schemas.microsoft.com/office/drawing/2010/main" val="0"/>
              </a:ext>
            </a:extLst>
          </a:blip>
          <a:srcRect t="24348" b="17323"/>
          <a:stretch>
            <a:fillRect/>
          </a:stretch>
        </p:blipFill>
        <p:spPr bwMode="auto">
          <a:xfrm>
            <a:off x="476250" y="2515751"/>
            <a:ext cx="5132388" cy="3786624"/>
          </a:xfrm>
          <a:prstGeom prst="rect">
            <a:avLst/>
          </a:prstGeom>
          <a:solidFill>
            <a:schemeClr val="accent2">
              <a:lumMod val="20000"/>
              <a:lumOff val="80000"/>
            </a:schemeClr>
          </a:solidFill>
          <a:ln w="9525">
            <a:solidFill>
              <a:schemeClr val="accent2"/>
            </a:solidFill>
            <a:miter lim="800000"/>
            <a:headEnd/>
            <a:tailEnd/>
          </a:ln>
          <a:extLst/>
        </p:spPr>
      </p:pic>
      <p:sp>
        <p:nvSpPr>
          <p:cNvPr id="11" name="矩形 10"/>
          <p:cNvSpPr/>
          <p:nvPr/>
        </p:nvSpPr>
        <p:spPr>
          <a:xfrm>
            <a:off x="7604126" y="3324225"/>
            <a:ext cx="958850" cy="215444"/>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800" dirty="0">
                <a:latin typeface="Times New Roman" panose="02020603050405020304" pitchFamily="18" charset="0"/>
                <a:ea typeface="黑体" panose="02010600030101010101" pitchFamily="2" charset="-122"/>
                <a:cs typeface="Times New Roman" pitchFamily="18" charset="0"/>
              </a:rPr>
              <a:t>Crop_01</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12" name="矩形 11"/>
          <p:cNvSpPr/>
          <p:nvPr/>
        </p:nvSpPr>
        <p:spPr>
          <a:xfrm>
            <a:off x="7613651" y="4581524"/>
            <a:ext cx="958850" cy="214313"/>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800" dirty="0">
                <a:latin typeface="Times New Roman" panose="02020603050405020304" pitchFamily="18" charset="0"/>
                <a:ea typeface="黑体" panose="02010600030101010101" pitchFamily="2" charset="-122"/>
                <a:cs typeface="Times New Roman" pitchFamily="18" charset="0"/>
              </a:rPr>
              <a:t>Crop_02</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13" name="矩形 12"/>
          <p:cNvSpPr/>
          <p:nvPr/>
        </p:nvSpPr>
        <p:spPr>
          <a:xfrm>
            <a:off x="7608888" y="5886450"/>
            <a:ext cx="1001712" cy="215444"/>
          </a:xfrm>
          <a:prstGeom prst="rect">
            <a:avLst/>
          </a:prstGeom>
          <a:solidFill>
            <a:schemeClr val="accent2">
              <a:lumMod val="20000"/>
              <a:lumOff val="80000"/>
            </a:schemeClr>
          </a:solidFill>
          <a:ln>
            <a:solidFill>
              <a:schemeClr val="accent2"/>
            </a:solidFill>
          </a:ln>
        </p:spPr>
        <p:txBody>
          <a:bodyPr wrap="square">
            <a:spAutoFit/>
          </a:bodyPr>
          <a:lstStyle/>
          <a:p>
            <a:pPr fontAlgn="auto">
              <a:spcBef>
                <a:spcPts val="0"/>
              </a:spcBef>
              <a:spcAft>
                <a:spcPts val="0"/>
              </a:spcAft>
              <a:defRPr/>
            </a:pPr>
            <a:r>
              <a:rPr lang="en-US" altLang="zh-CN" sz="800" dirty="0">
                <a:latin typeface="Times New Roman" panose="02020603050405020304" pitchFamily="18" charset="0"/>
                <a:ea typeface="黑体" panose="02010600030101010101" pitchFamily="2" charset="-122"/>
                <a:cs typeface="Times New Roman" pitchFamily="18" charset="0"/>
              </a:rPr>
              <a:t>Crop_03</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14" name="矩形 10"/>
          <p:cNvSpPr>
            <a:spLocks noChangeArrowheads="1"/>
          </p:cNvSpPr>
          <p:nvPr/>
        </p:nvSpPr>
        <p:spPr bwMode="auto">
          <a:xfrm>
            <a:off x="371475" y="1741488"/>
            <a:ext cx="8351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zh-CN" sz="1200" dirty="0">
                <a:latin typeface="Times New Roman" pitchFamily="18" charset="0"/>
                <a:cs typeface="Times New Roman" pitchFamily="18" charset="0"/>
              </a:rPr>
              <a:t>Trans </a:t>
            </a:r>
            <a:r>
              <a:rPr lang="en-GB" altLang="zh-CN" sz="1200" dirty="0" err="1">
                <a:latin typeface="Times New Roman" pitchFamily="18" charset="0"/>
                <a:cs typeface="Times New Roman" pitchFamily="18" charset="0"/>
              </a:rPr>
              <a:t>Nzoia</a:t>
            </a:r>
            <a:r>
              <a:rPr lang="en-GB" altLang="zh-CN" sz="1200" dirty="0">
                <a:latin typeface="Times New Roman" pitchFamily="18" charset="0"/>
                <a:cs typeface="Times New Roman" pitchFamily="18" charset="0"/>
              </a:rPr>
              <a:t> region crop spatial distribution of April 19</a:t>
            </a:r>
            <a:r>
              <a:rPr lang="en-GB" altLang="zh-CN" sz="1200" baseline="30000" dirty="0">
                <a:latin typeface="Times New Roman" pitchFamily="18" charset="0"/>
                <a:cs typeface="Times New Roman" pitchFamily="18" charset="0"/>
              </a:rPr>
              <a:t>th</a:t>
            </a:r>
            <a:r>
              <a:rPr lang="en-GB" altLang="zh-CN" sz="1200" dirty="0">
                <a:latin typeface="Times New Roman" pitchFamily="18" charset="0"/>
                <a:cs typeface="Times New Roman" pitchFamily="18" charset="0"/>
              </a:rPr>
              <a:t> 2013 based on MODIS/NDVI and OLI</a:t>
            </a:r>
          </a:p>
          <a:p>
            <a:pPr algn="just"/>
            <a:r>
              <a:rPr lang="en-GB" altLang="zh-CN" sz="1200" dirty="0">
                <a:latin typeface="Times New Roman" pitchFamily="18" charset="0"/>
                <a:cs typeface="Times New Roman" pitchFamily="18" charset="0"/>
              </a:rPr>
              <a:t>Initial result showed that, Trans </a:t>
            </a:r>
            <a:r>
              <a:rPr lang="en-GB" altLang="zh-CN" sz="1200" dirty="0" err="1">
                <a:latin typeface="Times New Roman" pitchFamily="18" charset="0"/>
                <a:cs typeface="Times New Roman" pitchFamily="18" charset="0"/>
              </a:rPr>
              <a:t>Nzoia</a:t>
            </a:r>
            <a:r>
              <a:rPr lang="en-GB" altLang="zh-CN" sz="1200" dirty="0">
                <a:latin typeface="Times New Roman" pitchFamily="18" charset="0"/>
                <a:cs typeface="Times New Roman" pitchFamily="18" charset="0"/>
              </a:rPr>
              <a:t> forest, shrub, type1 crop, type2 crop, type3 </a:t>
            </a:r>
            <a:r>
              <a:rPr lang="en-GB" altLang="zh-CN" sz="1200" dirty="0" err="1">
                <a:latin typeface="Times New Roman" pitchFamily="18" charset="0"/>
                <a:cs typeface="Times New Roman" pitchFamily="18" charset="0"/>
              </a:rPr>
              <a:t>crop,and</a:t>
            </a:r>
            <a:r>
              <a:rPr lang="en-GB" altLang="zh-CN" sz="1200" dirty="0">
                <a:latin typeface="Times New Roman" pitchFamily="18" charset="0"/>
                <a:cs typeface="Times New Roman" pitchFamily="18" charset="0"/>
              </a:rPr>
              <a:t> other ground objects accounted for 252.4, 85.2, 692.2, 591.8, 742.9, 111.9km</a:t>
            </a:r>
            <a:r>
              <a:rPr lang="en-GB" altLang="zh-CN" sz="1200" baseline="30000" dirty="0">
                <a:latin typeface="Times New Roman" pitchFamily="18" charset="0"/>
                <a:cs typeface="Times New Roman" pitchFamily="18" charset="0"/>
              </a:rPr>
              <a:t>2</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accounting for 10.2%</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3.4%</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28.0%</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23.9%</a:t>
            </a:r>
            <a:r>
              <a:rPr lang="zh-CN" altLang="zh-CN" sz="1200" dirty="0">
                <a:latin typeface="Times New Roman" pitchFamily="18" charset="0"/>
                <a:cs typeface="Times New Roman" pitchFamily="18" charset="0"/>
              </a:rPr>
              <a:t>，</a:t>
            </a:r>
            <a:r>
              <a:rPr lang="en-GB" altLang="zh-CN" sz="1200" dirty="0">
                <a:latin typeface="Times New Roman" pitchFamily="18" charset="0"/>
                <a:cs typeface="Times New Roman" pitchFamily="18" charset="0"/>
              </a:rPr>
              <a:t>30.0% and 4.5% respectively.</a:t>
            </a:r>
          </a:p>
        </p:txBody>
      </p:sp>
    </p:spTree>
    <p:extLst>
      <p:ext uri="{BB962C8B-B14F-4D97-AF65-F5344CB8AC3E}">
        <p14:creationId xmlns:p14="http://schemas.microsoft.com/office/powerpoint/2010/main" val="165517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90500" y="933450"/>
            <a:ext cx="8696325" cy="5553075"/>
            <a:chOff x="190500" y="933450"/>
            <a:chExt cx="8696325" cy="5553075"/>
          </a:xfrm>
        </p:grpSpPr>
        <p:sp>
          <p:nvSpPr>
            <p:cNvPr id="8" name="矩形 7"/>
            <p:cNvSpPr/>
            <p:nvPr/>
          </p:nvSpPr>
          <p:spPr>
            <a:xfrm>
              <a:off x="190500" y="933450"/>
              <a:ext cx="8696325" cy="55530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14325" y="1066800"/>
              <a:ext cx="8420100" cy="532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solidFill>
                <a:schemeClr val="bg1"/>
              </a:solidFill>
            </a:endParaRPr>
          </a:p>
        </p:txBody>
      </p:sp>
      <p:sp>
        <p:nvSpPr>
          <p:cNvPr id="5" name="矩形 9"/>
          <p:cNvSpPr>
            <a:spLocks noChangeArrowheads="1"/>
          </p:cNvSpPr>
          <p:nvPr/>
        </p:nvSpPr>
        <p:spPr bwMode="auto">
          <a:xfrm>
            <a:off x="0" y="165100"/>
            <a:ext cx="91821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6.</a:t>
            </a:r>
            <a:r>
              <a:rPr lang="en-GB" altLang="zh-CN" sz="3300" b="1" dirty="0">
                <a:solidFill>
                  <a:schemeClr val="bg1"/>
                </a:solidFill>
                <a:latin typeface="Times New Roman" pitchFamily="18" charset="0"/>
                <a:ea typeface="黑体" pitchFamily="2" charset="-122"/>
                <a:cs typeface="Times New Roman" pitchFamily="18" charset="0"/>
              </a:rPr>
              <a:t> Existing Problems and </a:t>
            </a:r>
            <a:r>
              <a:rPr lang="en-GB" altLang="zh-CN" sz="3300" b="1" dirty="0" smtClean="0">
                <a:solidFill>
                  <a:schemeClr val="bg1"/>
                </a:solidFill>
                <a:latin typeface="Times New Roman" pitchFamily="18" charset="0"/>
                <a:ea typeface="黑体" pitchFamily="2" charset="-122"/>
                <a:cs typeface="Times New Roman" pitchFamily="18" charset="0"/>
              </a:rPr>
              <a:t>Further Work</a:t>
            </a:r>
            <a:r>
              <a:rPr lang="en-US" altLang="zh-CN" sz="2400" b="1" dirty="0" smtClean="0">
                <a:solidFill>
                  <a:schemeClr val="bg1"/>
                </a:solidFill>
                <a:latin typeface="Times New Roman" pitchFamily="18" charset="0"/>
                <a:ea typeface="黑体" pitchFamily="2" charset="-122"/>
                <a:cs typeface="Times New Roman" pitchFamily="18" charset="0"/>
              </a:rPr>
              <a:t>-(</a:t>
            </a:r>
            <a:r>
              <a:rPr lang="en-US" altLang="zh-CN" sz="2400" b="1" dirty="0">
                <a:solidFill>
                  <a:schemeClr val="bg1"/>
                </a:solidFill>
                <a:latin typeface="Times New Roman" pitchFamily="18" charset="0"/>
                <a:ea typeface="黑体" pitchFamily="2" charset="-122"/>
                <a:cs typeface="Times New Roman" pitchFamily="18" charset="0"/>
              </a:rPr>
              <a:t>1)</a:t>
            </a:r>
          </a:p>
        </p:txBody>
      </p:sp>
      <p:sp>
        <p:nvSpPr>
          <p:cNvPr id="6" name="TextBox 2"/>
          <p:cNvSpPr txBox="1">
            <a:spLocks noChangeArrowheads="1"/>
          </p:cNvSpPr>
          <p:nvPr/>
        </p:nvSpPr>
        <p:spPr bwMode="auto">
          <a:xfrm>
            <a:off x="412750" y="1319213"/>
            <a:ext cx="8280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buFontTx/>
              <a:buAutoNum type="circleNumDbPlain"/>
            </a:pPr>
            <a:r>
              <a:rPr lang="en-GB" altLang="zh-CN" sz="1500" dirty="0">
                <a:latin typeface="Times New Roman" pitchFamily="18" charset="0"/>
                <a:cs typeface="Times New Roman" pitchFamily="18" charset="0"/>
              </a:rPr>
              <a:t>To further </a:t>
            </a:r>
            <a:r>
              <a:rPr lang="en-GB" altLang="zh-CN" sz="1500" b="1" dirty="0">
                <a:latin typeface="Times New Roman" pitchFamily="18" charset="0"/>
                <a:cs typeface="Times New Roman" pitchFamily="18" charset="0"/>
              </a:rPr>
              <a:t>clearly define the classification system</a:t>
            </a:r>
            <a:r>
              <a:rPr lang="en-GB" altLang="zh-CN" sz="1500" dirty="0">
                <a:latin typeface="Times New Roman" pitchFamily="18" charset="0"/>
                <a:cs typeface="Times New Roman" pitchFamily="18" charset="0"/>
              </a:rPr>
              <a:t>: current classification system has clear definitions on desert, forest, and arable land, but its definitions on </a:t>
            </a:r>
            <a:r>
              <a:rPr lang="en-US" altLang="zh-CN" sz="1500" dirty="0">
                <a:latin typeface="Times New Roman" pitchFamily="18" charset="0"/>
                <a:cs typeface="Times New Roman" pitchFamily="18" charset="0"/>
              </a:rPr>
              <a:t>Grassland</a:t>
            </a:r>
            <a:r>
              <a:rPr lang="en-GB" altLang="zh-CN" sz="1500" dirty="0" smtClean="0">
                <a:latin typeface="Times New Roman" pitchFamily="18" charset="0"/>
                <a:cs typeface="Times New Roman" pitchFamily="18" charset="0"/>
              </a:rPr>
              <a:t>, </a:t>
            </a:r>
            <a:r>
              <a:rPr lang="en-GB" altLang="zh-CN" sz="1500" dirty="0">
                <a:latin typeface="Times New Roman" pitchFamily="18" charset="0"/>
                <a:cs typeface="Times New Roman" pitchFamily="18" charset="0"/>
              </a:rPr>
              <a:t>Shrub brush vegetation, Woody brush vegetation and </a:t>
            </a:r>
            <a:r>
              <a:rPr lang="en-GB" altLang="zh-CN" sz="1500" dirty="0" smtClean="0">
                <a:latin typeface="Times New Roman" pitchFamily="18" charset="0"/>
                <a:cs typeface="Times New Roman" pitchFamily="18" charset="0"/>
              </a:rPr>
              <a:t>Savannah </a:t>
            </a:r>
            <a:r>
              <a:rPr lang="en-GB" altLang="zh-CN" sz="1500" dirty="0">
                <a:latin typeface="Times New Roman" pitchFamily="18" charset="0"/>
                <a:cs typeface="Times New Roman" pitchFamily="18" charset="0"/>
              </a:rPr>
              <a:t>are not clear, which may affect the accurate classification of vegetation types, and may affect the precision of crop area identification under these backgrounds. </a:t>
            </a:r>
            <a:r>
              <a:rPr lang="zh-CN" altLang="en-US" sz="1500" dirty="0">
                <a:latin typeface="Times New Roman" pitchFamily="18" charset="0"/>
                <a:ea typeface="黑体" pitchFamily="2" charset="-122"/>
                <a:cs typeface="Times New Roman" pitchFamily="18" charset="0"/>
              </a:rPr>
              <a:t>。</a:t>
            </a:r>
            <a:endParaRPr lang="en-US" altLang="zh-CN" sz="1500" dirty="0">
              <a:latin typeface="Times New Roman" pitchFamily="18" charset="0"/>
              <a:ea typeface="黑体" pitchFamily="2" charset="-122"/>
              <a:cs typeface="Times New Roman" pitchFamily="18" charset="0"/>
            </a:endParaRPr>
          </a:p>
          <a:p>
            <a:pPr algn="just">
              <a:buFontTx/>
              <a:buAutoNum type="circleNumDbPlain"/>
            </a:pPr>
            <a:r>
              <a:rPr lang="en-GB" altLang="zh-CN" sz="1500" dirty="0">
                <a:latin typeface="Times New Roman" pitchFamily="18" charset="0"/>
                <a:cs typeface="Times New Roman" pitchFamily="18" charset="0"/>
              </a:rPr>
              <a:t>To </a:t>
            </a:r>
            <a:r>
              <a:rPr lang="en-GB" altLang="zh-CN" sz="1500" b="1" dirty="0">
                <a:latin typeface="Times New Roman" pitchFamily="18" charset="0"/>
                <a:cs typeface="Times New Roman" pitchFamily="18" charset="0"/>
              </a:rPr>
              <a:t>further </a:t>
            </a:r>
            <a:r>
              <a:rPr lang="en-GB" altLang="zh-CN" sz="1500" b="1" dirty="0" smtClean="0">
                <a:latin typeface="Times New Roman" pitchFamily="18" charset="0"/>
                <a:cs typeface="Times New Roman" pitchFamily="18" charset="0"/>
              </a:rPr>
              <a:t>improve </a:t>
            </a:r>
            <a:r>
              <a:rPr lang="en-GB" altLang="zh-CN" sz="1500" b="1" dirty="0">
                <a:latin typeface="Times New Roman" pitchFamily="18" charset="0"/>
                <a:cs typeface="Times New Roman" pitchFamily="18" charset="0"/>
              </a:rPr>
              <a:t>the construction of crop OLI </a:t>
            </a:r>
            <a:r>
              <a:rPr lang="en-GB" altLang="zh-CN" sz="1500" b="1" dirty="0" smtClean="0">
                <a:latin typeface="Times New Roman" pitchFamily="18" charset="0"/>
                <a:cs typeface="Times New Roman" pitchFamily="18" charset="0"/>
              </a:rPr>
              <a:t>spectral library</a:t>
            </a:r>
            <a:r>
              <a:rPr lang="en-GB" altLang="zh-CN" sz="1500" dirty="0">
                <a:latin typeface="Times New Roman" pitchFamily="18" charset="0"/>
                <a:cs typeface="Times New Roman" pitchFamily="18" charset="0"/>
              </a:rPr>
              <a:t>: only single phase data of OLI based typical vegetation/crop spectrum is obtained, but the further improvement should be made on multi temporal data</a:t>
            </a:r>
            <a:r>
              <a:rPr lang="en-GB" altLang="zh-CN" sz="1500" dirty="0" smtClean="0">
                <a:latin typeface="Times New Roman" pitchFamily="18" charset="0"/>
                <a:cs typeface="Times New Roman" pitchFamily="18" charset="0"/>
              </a:rPr>
              <a:t>.</a:t>
            </a:r>
            <a:endParaRPr lang="en-US" altLang="zh-CN" sz="1500" dirty="0">
              <a:latin typeface="Times New Roman" pitchFamily="18" charset="0"/>
              <a:ea typeface="黑体" pitchFamily="2" charset="-122"/>
            </a:endParaRPr>
          </a:p>
          <a:p>
            <a:pPr algn="just">
              <a:buFontTx/>
              <a:buAutoNum type="circleNumDbPlain"/>
            </a:pPr>
            <a:r>
              <a:rPr lang="en-GB" altLang="zh-CN" sz="1500" dirty="0">
                <a:latin typeface="Times New Roman" pitchFamily="18" charset="0"/>
                <a:cs typeface="Times New Roman" pitchFamily="18" charset="0"/>
              </a:rPr>
              <a:t>To further </a:t>
            </a:r>
            <a:r>
              <a:rPr lang="en-GB" altLang="zh-CN" sz="1500" b="1" dirty="0">
                <a:latin typeface="Times New Roman" pitchFamily="18" charset="0"/>
                <a:cs typeface="Times New Roman" pitchFamily="18" charset="0"/>
              </a:rPr>
              <a:t>improve the crop identification process under the condition of cloud pollution</a:t>
            </a:r>
            <a:r>
              <a:rPr lang="en-GB" altLang="zh-CN" sz="1500" dirty="0">
                <a:latin typeface="Times New Roman" pitchFamily="18" charset="0"/>
                <a:cs typeface="Times New Roman" pitchFamily="18" charset="0"/>
              </a:rPr>
              <a:t>: under cloud condition, joint classification of multi temporal data is infeasible, while classification could only be achieved by single phase data successive classification. A more clearly defined process is required to ensure the high work efficiency.</a:t>
            </a:r>
            <a:r>
              <a:rPr lang="zh-CN" altLang="en-US" sz="1500" dirty="0">
                <a:latin typeface="Times New Roman" pitchFamily="18" charset="0"/>
                <a:ea typeface="黑体" pitchFamily="2" charset="-122"/>
              </a:rPr>
              <a:t>。</a:t>
            </a:r>
            <a:endParaRPr lang="en-US" altLang="zh-CN" sz="1500" dirty="0">
              <a:latin typeface="Times New Roman" pitchFamily="18" charset="0"/>
              <a:ea typeface="黑体" pitchFamily="2" charset="-122"/>
            </a:endParaRPr>
          </a:p>
          <a:p>
            <a:pPr algn="just">
              <a:buFontTx/>
              <a:buAutoNum type="circleNumDbPlain"/>
            </a:pPr>
            <a:r>
              <a:rPr lang="en-GB" altLang="zh-CN" sz="1500" dirty="0">
                <a:latin typeface="Times New Roman" pitchFamily="18" charset="0"/>
                <a:cs typeface="Times New Roman" pitchFamily="18" charset="0"/>
              </a:rPr>
              <a:t>To further </a:t>
            </a:r>
            <a:r>
              <a:rPr lang="en-GB" altLang="zh-CN" sz="1500" b="1" dirty="0" smtClean="0">
                <a:latin typeface="Times New Roman" pitchFamily="18" charset="0"/>
                <a:cs typeface="Times New Roman" pitchFamily="18" charset="0"/>
              </a:rPr>
              <a:t>refine the </a:t>
            </a:r>
            <a:r>
              <a:rPr lang="en-GB" altLang="zh-CN" sz="1500" b="1" dirty="0">
                <a:latin typeface="Times New Roman" pitchFamily="18" charset="0"/>
                <a:cs typeface="Times New Roman" pitchFamily="18" charset="0"/>
              </a:rPr>
              <a:t>classification result</a:t>
            </a:r>
            <a:r>
              <a:rPr lang="en-GB" altLang="zh-CN" sz="1500" dirty="0">
                <a:latin typeface="Times New Roman" pitchFamily="18" charset="0"/>
                <a:cs typeface="Times New Roman" pitchFamily="18" charset="0"/>
              </a:rPr>
              <a:t>: wet land and mangrove forest are classified into the types of </a:t>
            </a:r>
            <a:r>
              <a:rPr lang="en-US" altLang="zh-CN" sz="1500" dirty="0">
                <a:latin typeface="Times New Roman" pitchFamily="18" charset="0"/>
                <a:cs typeface="Times New Roman" pitchFamily="18" charset="0"/>
              </a:rPr>
              <a:t>Grassland</a:t>
            </a:r>
            <a:r>
              <a:rPr lang="en-GB" altLang="zh-CN" sz="1500" dirty="0" smtClean="0">
                <a:latin typeface="Times New Roman" pitchFamily="18" charset="0"/>
                <a:cs typeface="Times New Roman" pitchFamily="18" charset="0"/>
              </a:rPr>
              <a:t>, </a:t>
            </a:r>
            <a:r>
              <a:rPr lang="en-GB" altLang="zh-CN" sz="1500" dirty="0">
                <a:latin typeface="Times New Roman" pitchFamily="18" charset="0"/>
                <a:cs typeface="Times New Roman" pitchFamily="18" charset="0"/>
              </a:rPr>
              <a:t>Forest, etc. They are not reflected in the current results and need to be further refined in the later researches.</a:t>
            </a:r>
            <a:r>
              <a:rPr lang="zh-CN" altLang="en-US" sz="1500" dirty="0">
                <a:latin typeface="Times New Roman" pitchFamily="18" charset="0"/>
                <a:ea typeface="黑体" pitchFamily="2" charset="-122"/>
              </a:rPr>
              <a:t>。</a:t>
            </a:r>
            <a:endParaRPr lang="en-US" altLang="zh-CN" sz="1500" dirty="0">
              <a:latin typeface="Times New Roman" pitchFamily="18" charset="0"/>
              <a:ea typeface="黑体" pitchFamily="2" charset="-122"/>
            </a:endParaRPr>
          </a:p>
          <a:p>
            <a:pPr algn="just">
              <a:buFontTx/>
              <a:buAutoNum type="circleNumDbPlain"/>
            </a:pPr>
            <a:r>
              <a:rPr lang="en-GB" altLang="zh-CN" sz="1500" dirty="0">
                <a:latin typeface="Times New Roman" pitchFamily="18" charset="0"/>
                <a:cs typeface="Times New Roman" pitchFamily="18" charset="0"/>
              </a:rPr>
              <a:t>To further </a:t>
            </a:r>
            <a:r>
              <a:rPr lang="en-GB" altLang="zh-CN" sz="1500" b="1" dirty="0">
                <a:latin typeface="Times New Roman" pitchFamily="18" charset="0"/>
                <a:cs typeface="Times New Roman" pitchFamily="18" charset="0"/>
              </a:rPr>
              <a:t>study the manual modification method of OLI based data</a:t>
            </a:r>
            <a:r>
              <a:rPr lang="en-GB" altLang="zh-CN" sz="1500" dirty="0">
                <a:latin typeface="Times New Roman" pitchFamily="18" charset="0"/>
                <a:cs typeface="Times New Roman" pitchFamily="18" charset="0"/>
              </a:rPr>
              <a:t>: study should be mainly focused on the efficiency and precision of staple crops unsupervised classification + manual visual modification method. This method is a effective method for the operation.</a:t>
            </a:r>
            <a:r>
              <a:rPr lang="zh-CN" altLang="en-US" sz="1500" dirty="0">
                <a:latin typeface="Times New Roman" pitchFamily="18" charset="0"/>
                <a:ea typeface="黑体" pitchFamily="2" charset="-122"/>
              </a:rPr>
              <a:t>。</a:t>
            </a:r>
            <a:endParaRPr lang="en-US" altLang="zh-CN" sz="1500" dirty="0">
              <a:latin typeface="Times New Roman" pitchFamily="18" charset="0"/>
              <a:ea typeface="黑体" pitchFamily="2" charset="-122"/>
            </a:endParaRPr>
          </a:p>
          <a:p>
            <a:pPr algn="just">
              <a:buFontTx/>
              <a:buAutoNum type="circleNumDbPlain"/>
            </a:pPr>
            <a:r>
              <a:rPr lang="en-GB" altLang="zh-CN" sz="1500" dirty="0">
                <a:latin typeface="Times New Roman" pitchFamily="18" charset="0"/>
                <a:cs typeface="Times New Roman" pitchFamily="18" charset="0"/>
              </a:rPr>
              <a:t>To strengthen </a:t>
            </a:r>
            <a:r>
              <a:rPr lang="en-GB" altLang="zh-CN" sz="1500" b="1" dirty="0">
                <a:latin typeface="Times New Roman" pitchFamily="18" charset="0"/>
                <a:cs typeface="Times New Roman" pitchFamily="18" charset="0"/>
              </a:rPr>
              <a:t>the comprehensive study on multiple methods</a:t>
            </a:r>
            <a:r>
              <a:rPr lang="en-GB" altLang="zh-CN" sz="1500" dirty="0">
                <a:latin typeface="Times New Roman" pitchFamily="18" charset="0"/>
                <a:cs typeface="Times New Roman" pitchFamily="18" charset="0"/>
              </a:rPr>
              <a:t>: comparison of the precision and efficiency of the 3 methods used in this study should be made, and the target of the follow-up study is to improve the precision of staple crop </a:t>
            </a:r>
            <a:r>
              <a:rPr lang="en-GB" altLang="zh-CN" sz="1500" dirty="0" smtClean="0">
                <a:latin typeface="Times New Roman" pitchFamily="18" charset="0"/>
                <a:cs typeface="Times New Roman" pitchFamily="18" charset="0"/>
              </a:rPr>
              <a:t>classification </a:t>
            </a:r>
            <a:r>
              <a:rPr lang="en-GB" altLang="zh-CN" sz="1500" dirty="0">
                <a:latin typeface="Times New Roman" pitchFamily="18" charset="0"/>
                <a:cs typeface="Times New Roman" pitchFamily="18" charset="0"/>
              </a:rPr>
              <a:t>to 85-95%.</a:t>
            </a:r>
            <a:r>
              <a:rPr lang="zh-CN" altLang="en-US" sz="1500" dirty="0">
                <a:latin typeface="Times New Roman" pitchFamily="18" charset="0"/>
                <a:ea typeface="黑体" pitchFamily="2" charset="-122"/>
              </a:rPr>
              <a:t>。</a:t>
            </a:r>
            <a:endParaRPr lang="en-US" altLang="zh-CN" sz="1500" dirty="0">
              <a:latin typeface="Times New Roman" pitchFamily="18" charset="0"/>
              <a:ea typeface="黑体" pitchFamily="2" charset="-122"/>
            </a:endParaRPr>
          </a:p>
        </p:txBody>
      </p:sp>
    </p:spTree>
    <p:extLst>
      <p:ext uri="{BB962C8B-B14F-4D97-AF65-F5344CB8AC3E}">
        <p14:creationId xmlns:p14="http://schemas.microsoft.com/office/powerpoint/2010/main" val="173606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462491" y="1914526"/>
            <a:ext cx="8414809" cy="4562474"/>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457" t="4440" b="3290"/>
          <a:stretch>
            <a:fillRect/>
          </a:stretch>
        </p:blipFill>
        <p:spPr bwMode="auto">
          <a:xfrm>
            <a:off x="874165" y="3495937"/>
            <a:ext cx="5517008" cy="293527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813" t="2527" r="16280" b="5026"/>
          <a:stretch>
            <a:fillRect/>
          </a:stretch>
        </p:blipFill>
        <p:spPr bwMode="auto">
          <a:xfrm>
            <a:off x="479593" y="2129874"/>
            <a:ext cx="2085975" cy="130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l="2757" t="3082" r="16736" b="3751"/>
          <a:stretch>
            <a:fillRect/>
          </a:stretch>
        </p:blipFill>
        <p:spPr bwMode="auto">
          <a:xfrm>
            <a:off x="2609911" y="2129869"/>
            <a:ext cx="2009775" cy="130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l="960" t="4044" r="16423" b="4704"/>
          <a:stretch>
            <a:fillRect/>
          </a:stretch>
        </p:blipFill>
        <p:spPr bwMode="auto">
          <a:xfrm>
            <a:off x="4674898" y="2135811"/>
            <a:ext cx="2087562" cy="1296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l="1636" t="4118" r="17145" b="4146"/>
          <a:stretch>
            <a:fillRect/>
          </a:stretch>
        </p:blipFill>
        <p:spPr bwMode="auto">
          <a:xfrm>
            <a:off x="6816194" y="2136250"/>
            <a:ext cx="2043112" cy="1296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8">
            <a:extLst>
              <a:ext uri="{28A0092B-C50C-407E-A947-70E740481C1C}">
                <a14:useLocalDpi xmlns:a14="http://schemas.microsoft.com/office/drawing/2010/main" val="0"/>
              </a:ext>
            </a:extLst>
          </a:blip>
          <a:srcRect l="1135" t="3645" r="16656" b="3854"/>
          <a:stretch>
            <a:fillRect/>
          </a:stretch>
        </p:blipFill>
        <p:spPr bwMode="auto">
          <a:xfrm>
            <a:off x="6816194" y="5179056"/>
            <a:ext cx="2043112" cy="1292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l="810" t="4211" r="16837" b="4907"/>
          <a:stretch>
            <a:fillRect/>
          </a:stretch>
        </p:blipFill>
        <p:spPr bwMode="auto">
          <a:xfrm>
            <a:off x="6807727" y="3666271"/>
            <a:ext cx="2038350" cy="1263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椭圆 12"/>
          <p:cNvSpPr/>
          <p:nvPr/>
        </p:nvSpPr>
        <p:spPr>
          <a:xfrm>
            <a:off x="1689268" y="2683911"/>
            <a:ext cx="215900" cy="215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itchFamily="18" charset="0"/>
              <a:cs typeface="Times New Roman" pitchFamily="18" charset="0"/>
            </a:endParaRPr>
          </a:p>
        </p:txBody>
      </p:sp>
      <p:sp>
        <p:nvSpPr>
          <p:cNvPr id="14" name="椭圆 13"/>
          <p:cNvSpPr/>
          <p:nvPr/>
        </p:nvSpPr>
        <p:spPr>
          <a:xfrm>
            <a:off x="5898860" y="2650161"/>
            <a:ext cx="215900" cy="215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itchFamily="18" charset="0"/>
              <a:cs typeface="Times New Roman" pitchFamily="18" charset="0"/>
            </a:endParaRPr>
          </a:p>
        </p:txBody>
      </p:sp>
      <p:sp>
        <p:nvSpPr>
          <p:cNvPr id="15" name="椭圆 14"/>
          <p:cNvSpPr/>
          <p:nvPr/>
        </p:nvSpPr>
        <p:spPr>
          <a:xfrm>
            <a:off x="3756086" y="2663269"/>
            <a:ext cx="215900" cy="2174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itchFamily="18" charset="0"/>
              <a:cs typeface="Times New Roman" pitchFamily="18" charset="0"/>
            </a:endParaRPr>
          </a:p>
        </p:txBody>
      </p:sp>
      <p:sp>
        <p:nvSpPr>
          <p:cNvPr id="16" name="椭圆 15"/>
          <p:cNvSpPr/>
          <p:nvPr/>
        </p:nvSpPr>
        <p:spPr>
          <a:xfrm>
            <a:off x="7968719" y="2669650"/>
            <a:ext cx="215900" cy="215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itchFamily="18" charset="0"/>
              <a:cs typeface="Times New Roman" pitchFamily="18" charset="0"/>
            </a:endParaRPr>
          </a:p>
        </p:txBody>
      </p:sp>
      <p:sp>
        <p:nvSpPr>
          <p:cNvPr id="17" name="椭圆 16"/>
          <p:cNvSpPr/>
          <p:nvPr/>
        </p:nvSpPr>
        <p:spPr>
          <a:xfrm>
            <a:off x="7971894" y="5717218"/>
            <a:ext cx="215900" cy="215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itchFamily="18" charset="0"/>
              <a:cs typeface="Times New Roman" pitchFamily="18" charset="0"/>
            </a:endParaRPr>
          </a:p>
        </p:txBody>
      </p:sp>
      <p:sp>
        <p:nvSpPr>
          <p:cNvPr id="18" name="椭圆 17"/>
          <p:cNvSpPr/>
          <p:nvPr/>
        </p:nvSpPr>
        <p:spPr>
          <a:xfrm>
            <a:off x="7955489" y="4173212"/>
            <a:ext cx="215900" cy="215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itchFamily="18" charset="0"/>
              <a:cs typeface="Times New Roman" pitchFamily="18" charset="0"/>
            </a:endParaRPr>
          </a:p>
        </p:txBody>
      </p:sp>
      <p:cxnSp>
        <p:nvCxnSpPr>
          <p:cNvPr id="19" name="直接箭头连接符 18"/>
          <p:cNvCxnSpPr>
            <a:stCxn id="13" idx="4"/>
          </p:cNvCxnSpPr>
          <p:nvPr/>
        </p:nvCxnSpPr>
        <p:spPr>
          <a:xfrm flipH="1">
            <a:off x="1557868" y="2899811"/>
            <a:ext cx="239350" cy="84668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5" idx="3"/>
          </p:cNvCxnSpPr>
          <p:nvPr/>
        </p:nvCxnSpPr>
        <p:spPr>
          <a:xfrm flipH="1">
            <a:off x="2463800" y="2848906"/>
            <a:ext cx="1323904" cy="102036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4" idx="3"/>
          </p:cNvCxnSpPr>
          <p:nvPr/>
        </p:nvCxnSpPr>
        <p:spPr>
          <a:xfrm flipH="1">
            <a:off x="3293533" y="2834443"/>
            <a:ext cx="2636945" cy="198309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6" idx="3"/>
          </p:cNvCxnSpPr>
          <p:nvPr/>
        </p:nvCxnSpPr>
        <p:spPr>
          <a:xfrm flipH="1">
            <a:off x="4174067" y="2853932"/>
            <a:ext cx="3826270" cy="163340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5012267" y="5427237"/>
            <a:ext cx="2956452" cy="35665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8" idx="3"/>
          </p:cNvCxnSpPr>
          <p:nvPr/>
        </p:nvCxnSpPr>
        <p:spPr>
          <a:xfrm flipH="1">
            <a:off x="5918201" y="4357494"/>
            <a:ext cx="2068906" cy="60417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474134" y="1916113"/>
            <a:ext cx="2091266" cy="214312"/>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April 19</a:t>
            </a:r>
            <a:r>
              <a:rPr lang="en-GB" altLang="zh-CN" sz="800" baseline="30000" dirty="0">
                <a:latin typeface="Times New Roman" pitchFamily="18" charset="0"/>
                <a:ea typeface="+mn-ea"/>
                <a:cs typeface="Times New Roman" pitchFamily="18" charset="0"/>
              </a:rPr>
              <a:t>th</a:t>
            </a:r>
            <a:r>
              <a:rPr lang="en-GB" altLang="zh-CN" sz="800" dirty="0">
                <a:latin typeface="Times New Roman" pitchFamily="18" charset="0"/>
                <a:ea typeface="+mn-ea"/>
                <a:cs typeface="Times New Roman" pitchFamily="18" charset="0"/>
              </a:rPr>
              <a:t> 2013</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26" name="矩形 25"/>
          <p:cNvSpPr/>
          <p:nvPr/>
        </p:nvSpPr>
        <p:spPr>
          <a:xfrm>
            <a:off x="2605496" y="1912938"/>
            <a:ext cx="2008313" cy="215900"/>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May 5</a:t>
            </a:r>
            <a:r>
              <a:rPr lang="en-GB" altLang="zh-CN" sz="800" baseline="30000" dirty="0">
                <a:latin typeface="Times New Roman" pitchFamily="18" charset="0"/>
                <a:ea typeface="+mn-ea"/>
                <a:cs typeface="Times New Roman" pitchFamily="18" charset="0"/>
              </a:rPr>
              <a:t>th</a:t>
            </a:r>
            <a:r>
              <a:rPr lang="en-GB" altLang="zh-CN" sz="800" dirty="0">
                <a:latin typeface="Times New Roman" pitchFamily="18" charset="0"/>
                <a:ea typeface="+mn-ea"/>
                <a:cs typeface="Times New Roman" pitchFamily="18" charset="0"/>
              </a:rPr>
              <a:t> 2013 </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27" name="矩形 26"/>
          <p:cNvSpPr/>
          <p:nvPr/>
        </p:nvSpPr>
        <p:spPr>
          <a:xfrm>
            <a:off x="4672976" y="1912938"/>
            <a:ext cx="2081241" cy="215900"/>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May 21</a:t>
            </a:r>
            <a:r>
              <a:rPr lang="en-GB" altLang="zh-CN" sz="800" baseline="30000" dirty="0">
                <a:latin typeface="Times New Roman" pitchFamily="18" charset="0"/>
                <a:ea typeface="+mn-ea"/>
                <a:cs typeface="Times New Roman" pitchFamily="18" charset="0"/>
              </a:rPr>
              <a:t>st</a:t>
            </a:r>
            <a:r>
              <a:rPr lang="en-GB" altLang="zh-CN" sz="800" dirty="0">
                <a:latin typeface="Times New Roman" pitchFamily="18" charset="0"/>
                <a:ea typeface="+mn-ea"/>
                <a:cs typeface="Times New Roman" pitchFamily="18" charset="0"/>
              </a:rPr>
              <a:t> 2013</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28" name="矩形 27"/>
          <p:cNvSpPr/>
          <p:nvPr/>
        </p:nvSpPr>
        <p:spPr>
          <a:xfrm>
            <a:off x="6810316" y="1912938"/>
            <a:ext cx="2036363" cy="215900"/>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June 22</a:t>
            </a:r>
            <a:r>
              <a:rPr lang="en-GB" altLang="zh-CN" sz="800" baseline="30000" dirty="0">
                <a:latin typeface="Times New Roman" pitchFamily="18" charset="0"/>
                <a:ea typeface="+mn-ea"/>
                <a:cs typeface="Times New Roman" pitchFamily="18" charset="0"/>
              </a:rPr>
              <a:t>nd</a:t>
            </a:r>
            <a:r>
              <a:rPr lang="en-GB" altLang="zh-CN" sz="800" dirty="0">
                <a:latin typeface="Times New Roman" pitchFamily="18" charset="0"/>
                <a:ea typeface="+mn-ea"/>
                <a:cs typeface="Times New Roman" pitchFamily="18" charset="0"/>
              </a:rPr>
              <a:t> 2013</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29" name="矩形 28"/>
          <p:cNvSpPr/>
          <p:nvPr/>
        </p:nvSpPr>
        <p:spPr>
          <a:xfrm>
            <a:off x="6803603" y="3443284"/>
            <a:ext cx="2054296" cy="214313"/>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July 27</a:t>
            </a:r>
            <a:r>
              <a:rPr lang="en-GB" altLang="zh-CN" sz="800" baseline="30000" dirty="0">
                <a:latin typeface="Times New Roman" pitchFamily="18" charset="0"/>
                <a:ea typeface="+mn-ea"/>
                <a:cs typeface="Times New Roman" pitchFamily="18" charset="0"/>
              </a:rPr>
              <a:t>th</a:t>
            </a:r>
            <a:r>
              <a:rPr lang="en-GB" altLang="zh-CN" sz="800" dirty="0">
                <a:latin typeface="Times New Roman" pitchFamily="18" charset="0"/>
                <a:ea typeface="+mn-ea"/>
                <a:cs typeface="Times New Roman" pitchFamily="18" charset="0"/>
              </a:rPr>
              <a:t> 2013</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30" name="矩形 29"/>
          <p:cNvSpPr/>
          <p:nvPr/>
        </p:nvSpPr>
        <p:spPr>
          <a:xfrm>
            <a:off x="6812490" y="4956068"/>
            <a:ext cx="2039799" cy="215900"/>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800" dirty="0">
                <a:latin typeface="Times New Roman" pitchFamily="18" charset="0"/>
                <a:ea typeface="+mn-ea"/>
                <a:cs typeface="Times New Roman" pitchFamily="18" charset="0"/>
              </a:rPr>
              <a:t>July 08</a:t>
            </a:r>
            <a:r>
              <a:rPr lang="en-GB" altLang="zh-CN" sz="800" baseline="30000" dirty="0">
                <a:latin typeface="Times New Roman" pitchFamily="18" charset="0"/>
                <a:ea typeface="+mn-ea"/>
                <a:cs typeface="Times New Roman" pitchFamily="18" charset="0"/>
              </a:rPr>
              <a:t>th</a:t>
            </a:r>
            <a:r>
              <a:rPr lang="en-GB" altLang="zh-CN" sz="800" dirty="0">
                <a:latin typeface="Times New Roman" pitchFamily="18" charset="0"/>
                <a:ea typeface="+mn-ea"/>
                <a:cs typeface="Times New Roman" pitchFamily="18" charset="0"/>
              </a:rPr>
              <a:t> 201</a:t>
            </a:r>
            <a:endParaRPr lang="zh-CN" altLang="zh-CN" sz="800" dirty="0">
              <a:latin typeface="Times New Roman" panose="02020603050405020304" pitchFamily="18" charset="0"/>
              <a:ea typeface="黑体" panose="02010600030101010101" pitchFamily="2" charset="-122"/>
              <a:cs typeface="Times New Roman" pitchFamily="18" charset="0"/>
            </a:endParaRPr>
          </a:p>
        </p:txBody>
      </p:sp>
      <p:sp>
        <p:nvSpPr>
          <p:cNvPr id="31" name="矩形 40"/>
          <p:cNvSpPr>
            <a:spLocks noChangeArrowheads="1"/>
          </p:cNvSpPr>
          <p:nvPr/>
        </p:nvSpPr>
        <p:spPr bwMode="auto">
          <a:xfrm>
            <a:off x="301625" y="1052513"/>
            <a:ext cx="8591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zh-CN" sz="1400" dirty="0" smtClean="0">
                <a:latin typeface="Times New Roman" pitchFamily="18" charset="0"/>
                <a:cs typeface="Times New Roman" pitchFamily="18" charset="0"/>
              </a:rPr>
              <a:t>Spectral </a:t>
            </a:r>
            <a:r>
              <a:rPr lang="en-GB" altLang="zh-CN" sz="1400" dirty="0">
                <a:latin typeface="Times New Roman" pitchFamily="18" charset="0"/>
                <a:cs typeface="Times New Roman" pitchFamily="18" charset="0"/>
              </a:rPr>
              <a:t>curve in Northeast of Trans </a:t>
            </a:r>
            <a:r>
              <a:rPr lang="en-GB" altLang="zh-CN" sz="1400" dirty="0" err="1">
                <a:latin typeface="Times New Roman" pitchFamily="18" charset="0"/>
                <a:cs typeface="Times New Roman" pitchFamily="18" charset="0"/>
              </a:rPr>
              <a:t>Nzoia</a:t>
            </a:r>
            <a:r>
              <a:rPr lang="en-GB" altLang="zh-CN" sz="1400" dirty="0">
                <a:latin typeface="Times New Roman" pitchFamily="18" charset="0"/>
                <a:cs typeface="Times New Roman" pitchFamily="18" charset="0"/>
              </a:rPr>
              <a:t> region is affected by cloud. How to effectively make use of clear sky area will be the focus of the next step research, and it is also an issued which must be dealt with in </a:t>
            </a:r>
            <a:r>
              <a:rPr lang="en-GB" altLang="zh-CN" sz="1400" dirty="0" smtClean="0">
                <a:latin typeface="Times New Roman" pitchFamily="18" charset="0"/>
                <a:cs typeface="Times New Roman" pitchFamily="18" charset="0"/>
              </a:rPr>
              <a:t>operation </a:t>
            </a:r>
            <a:r>
              <a:rPr lang="en-GB" altLang="zh-CN" sz="1400" dirty="0">
                <a:latin typeface="Times New Roman" pitchFamily="18" charset="0"/>
                <a:cs typeface="Times New Roman" pitchFamily="18" charset="0"/>
              </a:rPr>
              <a:t>process.</a:t>
            </a:r>
            <a:endParaRPr lang="en-US" altLang="zh-CN" sz="1400" dirty="0">
              <a:latin typeface="Times New Roman" pitchFamily="18" charset="0"/>
              <a:cs typeface="Times New Roman" pitchFamily="18" charset="0"/>
            </a:endParaRPr>
          </a:p>
        </p:txBody>
      </p:sp>
      <p:sp>
        <p:nvSpPr>
          <p:cNvPr id="48" name="矩形 9"/>
          <p:cNvSpPr>
            <a:spLocks noChangeArrowheads="1"/>
          </p:cNvSpPr>
          <p:nvPr/>
        </p:nvSpPr>
        <p:spPr bwMode="auto">
          <a:xfrm>
            <a:off x="0" y="165100"/>
            <a:ext cx="91821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6.</a:t>
            </a:r>
            <a:r>
              <a:rPr lang="en-GB" altLang="zh-CN" sz="3300" b="1" dirty="0">
                <a:solidFill>
                  <a:schemeClr val="bg1"/>
                </a:solidFill>
                <a:latin typeface="Times New Roman" pitchFamily="18" charset="0"/>
                <a:ea typeface="黑体" pitchFamily="2" charset="-122"/>
                <a:cs typeface="Times New Roman" pitchFamily="18" charset="0"/>
              </a:rPr>
              <a:t> Existing Problems and </a:t>
            </a:r>
            <a:r>
              <a:rPr lang="en-GB" altLang="zh-CN" sz="3300" b="1" dirty="0" smtClean="0">
                <a:solidFill>
                  <a:schemeClr val="bg1"/>
                </a:solidFill>
                <a:latin typeface="Times New Roman" pitchFamily="18" charset="0"/>
                <a:ea typeface="黑体" pitchFamily="2" charset="-122"/>
                <a:cs typeface="Times New Roman" pitchFamily="18" charset="0"/>
              </a:rPr>
              <a:t>Further Work</a:t>
            </a:r>
            <a:r>
              <a:rPr lang="en-US" altLang="zh-CN" sz="2400" b="1" dirty="0" smtClean="0">
                <a:solidFill>
                  <a:schemeClr val="bg1"/>
                </a:solidFill>
                <a:latin typeface="Times New Roman" pitchFamily="18" charset="0"/>
                <a:ea typeface="黑体" pitchFamily="2" charset="-122"/>
                <a:cs typeface="Times New Roman" pitchFamily="18" charset="0"/>
              </a:rPr>
              <a:t>-(2)</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98507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5" name="矩形 9"/>
          <p:cNvSpPr>
            <a:spLocks noChangeArrowheads="1"/>
          </p:cNvSpPr>
          <p:nvPr/>
        </p:nvSpPr>
        <p:spPr bwMode="auto">
          <a:xfrm>
            <a:off x="80645" y="148908"/>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6.</a:t>
            </a:r>
            <a:r>
              <a:rPr lang="en-GB" altLang="zh-CN" sz="3300" b="1" dirty="0">
                <a:solidFill>
                  <a:schemeClr val="bg1"/>
                </a:solidFill>
                <a:latin typeface="Times New Roman" pitchFamily="18" charset="0"/>
                <a:ea typeface="黑体" pitchFamily="2" charset="-122"/>
                <a:cs typeface="Times New Roman" pitchFamily="18" charset="0"/>
              </a:rPr>
              <a:t> Existing Problems and Further Work </a:t>
            </a:r>
            <a:r>
              <a:rPr lang="en-US" altLang="zh-CN" sz="2400" b="1" dirty="0" smtClean="0">
                <a:solidFill>
                  <a:schemeClr val="bg1"/>
                </a:solidFill>
                <a:latin typeface="Times New Roman" pitchFamily="18" charset="0"/>
                <a:ea typeface="黑体" pitchFamily="2" charset="-122"/>
                <a:cs typeface="Times New Roman" pitchFamily="18" charset="0"/>
              </a:rPr>
              <a:t>-(</a:t>
            </a:r>
            <a:r>
              <a:rPr lang="en-US" altLang="zh-CN" sz="2400" b="1" dirty="0">
                <a:solidFill>
                  <a:schemeClr val="bg1"/>
                </a:solidFill>
                <a:latin typeface="Times New Roman" pitchFamily="18" charset="0"/>
                <a:ea typeface="黑体" pitchFamily="2" charset="-122"/>
                <a:cs typeface="Times New Roman" pitchFamily="18" charset="0"/>
              </a:rPr>
              <a:t>3)</a:t>
            </a: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779" y="1569719"/>
            <a:ext cx="2780476" cy="1955165"/>
          </a:xfrm>
          <a:prstGeom prst="rect">
            <a:avLst/>
          </a:prstGeom>
          <a:noFill/>
          <a:ln w="95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p:nvPr/>
        </p:nvSpPr>
        <p:spPr>
          <a:xfrm>
            <a:off x="349885" y="1250315"/>
            <a:ext cx="3117215" cy="276999"/>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1200" dirty="0" err="1">
                <a:latin typeface="Times New Roman" pitchFamily="18" charset="0"/>
                <a:cs typeface="Times New Roman" pitchFamily="18" charset="0"/>
              </a:rPr>
              <a:t>Yala</a:t>
            </a:r>
            <a:r>
              <a:rPr lang="en-GB" altLang="zh-CN" sz="1200" dirty="0">
                <a:latin typeface="Times New Roman" pitchFamily="18" charset="0"/>
                <a:cs typeface="Times New Roman" pitchFamily="18" charset="0"/>
              </a:rPr>
              <a:t> Swamp OLI Image on April 19</a:t>
            </a:r>
            <a:r>
              <a:rPr lang="en-GB" altLang="zh-CN" sz="1200" baseline="30000" dirty="0">
                <a:latin typeface="Times New Roman" pitchFamily="18" charset="0"/>
                <a:cs typeface="Times New Roman" pitchFamily="18" charset="0"/>
              </a:rPr>
              <a:t>th</a:t>
            </a:r>
            <a:r>
              <a:rPr lang="en-GB" altLang="zh-CN" sz="1200" dirty="0">
                <a:latin typeface="Times New Roman" pitchFamily="18" charset="0"/>
                <a:cs typeface="Times New Roman" pitchFamily="18" charset="0"/>
              </a:rPr>
              <a:t> 2013</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0" name="矩形 9"/>
          <p:cNvSpPr/>
          <p:nvPr/>
        </p:nvSpPr>
        <p:spPr>
          <a:xfrm>
            <a:off x="3525838" y="1250315"/>
            <a:ext cx="2356802" cy="276999"/>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1200" dirty="0" err="1">
                <a:latin typeface="Times New Roman" pitchFamily="18" charset="0"/>
                <a:cs typeface="Times New Roman" pitchFamily="18" charset="0"/>
              </a:rPr>
              <a:t>Yala</a:t>
            </a:r>
            <a:r>
              <a:rPr lang="en-GB" altLang="zh-CN" sz="1200" dirty="0">
                <a:latin typeface="Times New Roman" pitchFamily="18" charset="0"/>
                <a:cs typeface="Times New Roman" pitchFamily="18" charset="0"/>
              </a:rPr>
              <a:t> Swamp </a:t>
            </a:r>
            <a:r>
              <a:rPr lang="en-GB" altLang="zh-CN" sz="1200" dirty="0" err="1">
                <a:latin typeface="Times New Roman" pitchFamily="18" charset="0"/>
                <a:cs typeface="Times New Roman" pitchFamily="18" charset="0"/>
              </a:rPr>
              <a:t>GooglEarth</a:t>
            </a:r>
            <a:r>
              <a:rPr lang="en-GB" altLang="zh-CN" sz="1200" dirty="0">
                <a:latin typeface="Times New Roman" pitchFamily="18" charset="0"/>
                <a:cs typeface="Times New Roman" pitchFamily="18" charset="0"/>
              </a:rPr>
              <a:t> Image</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1" name="矩形 10"/>
          <p:cNvSpPr/>
          <p:nvPr/>
        </p:nvSpPr>
        <p:spPr>
          <a:xfrm>
            <a:off x="5947728" y="1250315"/>
            <a:ext cx="2784792" cy="276999"/>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US" altLang="zh-CN" sz="1200" dirty="0" err="1">
                <a:latin typeface="Times New Roman" panose="02020603050405020304" pitchFamily="18" charset="0"/>
                <a:ea typeface="黑体" panose="02010600030101010101" pitchFamily="2" charset="-122"/>
                <a:cs typeface="Times New Roman" pitchFamily="18" charset="0"/>
              </a:rPr>
              <a:t>Yala</a:t>
            </a:r>
            <a:r>
              <a:rPr lang="en-US" altLang="zh-CN" sz="1200" dirty="0">
                <a:latin typeface="Times New Roman" panose="02020603050405020304" pitchFamily="18" charset="0"/>
                <a:ea typeface="黑体" panose="02010600030101010101" pitchFamily="2" charset="-122"/>
                <a:cs typeface="Times New Roman" pitchFamily="18" charset="0"/>
              </a:rPr>
              <a:t> Swamp Landscape</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grpSp>
        <p:nvGrpSpPr>
          <p:cNvPr id="23" name="组合 22"/>
          <p:cNvGrpSpPr/>
          <p:nvPr/>
        </p:nvGrpSpPr>
        <p:grpSpPr>
          <a:xfrm>
            <a:off x="349886" y="1554285"/>
            <a:ext cx="3109382" cy="1950597"/>
            <a:chOff x="349886" y="1554285"/>
            <a:chExt cx="3109382" cy="1950597"/>
          </a:xfrm>
        </p:grpSpPr>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3065" r="17049" b="4411"/>
            <a:stretch>
              <a:fillRect/>
            </a:stretch>
          </p:blipFill>
          <p:spPr bwMode="auto">
            <a:xfrm>
              <a:off x="349886" y="1554285"/>
              <a:ext cx="3109382" cy="19505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椭圆 11"/>
            <p:cNvSpPr/>
            <p:nvPr/>
          </p:nvSpPr>
          <p:spPr>
            <a:xfrm>
              <a:off x="365125" y="1751013"/>
              <a:ext cx="1368425" cy="436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200" b="1" dirty="0">
                  <a:solidFill>
                    <a:srgbClr val="FFFF00"/>
                  </a:solidFill>
                  <a:latin typeface="Times New Roman" pitchFamily="18" charset="0"/>
                  <a:cs typeface="Times New Roman" pitchFamily="18" charset="0"/>
                </a:rPr>
                <a:t>Wetland</a:t>
              </a:r>
              <a:endParaRPr lang="zh-CN" altLang="en-US" sz="1200" b="1" dirty="0">
                <a:solidFill>
                  <a:srgbClr val="FFFF00"/>
                </a:solidFill>
                <a:latin typeface="Times New Roman" pitchFamily="18" charset="0"/>
                <a:cs typeface="Times New Roman" pitchFamily="18" charset="0"/>
              </a:endParaRPr>
            </a:p>
          </p:txBody>
        </p:sp>
        <p:sp>
          <p:nvSpPr>
            <p:cNvPr id="13" name="椭圆 12"/>
            <p:cNvSpPr/>
            <p:nvPr/>
          </p:nvSpPr>
          <p:spPr>
            <a:xfrm>
              <a:off x="1035685" y="2601595"/>
              <a:ext cx="1366838" cy="438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200" b="1" dirty="0">
                  <a:solidFill>
                    <a:srgbClr val="FFFF00"/>
                  </a:solidFill>
                  <a:latin typeface="Times New Roman" pitchFamily="18" charset="0"/>
                  <a:cs typeface="Times New Roman" pitchFamily="18" charset="0"/>
                </a:rPr>
                <a:t>Rice</a:t>
              </a:r>
              <a:endParaRPr lang="zh-CN" altLang="en-US" sz="1200" b="1" dirty="0">
                <a:solidFill>
                  <a:srgbClr val="FFFF00"/>
                </a:solidFill>
                <a:latin typeface="Times New Roman" pitchFamily="18" charset="0"/>
                <a:cs typeface="Times New Roman" pitchFamily="18" charset="0"/>
              </a:endParaRPr>
            </a:p>
          </p:txBody>
        </p:sp>
      </p:grpSp>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l="1152" t="2858" r="19588" b="3012"/>
          <a:stretch>
            <a:fillRect/>
          </a:stretch>
        </p:blipFill>
        <p:spPr bwMode="auto">
          <a:xfrm>
            <a:off x="336233" y="3925925"/>
            <a:ext cx="3112615" cy="20786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34283" t="16631" r="33389" b="32719"/>
          <a:stretch>
            <a:fillRect/>
          </a:stretch>
        </p:blipFill>
        <p:spPr bwMode="auto">
          <a:xfrm>
            <a:off x="3536633" y="3927442"/>
            <a:ext cx="2344980" cy="2066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6778" y="3913550"/>
            <a:ext cx="2780477" cy="2068149"/>
          </a:xfrm>
          <a:prstGeom prst="rect">
            <a:avLst/>
          </a:prstGeom>
          <a:noFill/>
          <a:ln w="95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8" name="矩形 17"/>
          <p:cNvSpPr/>
          <p:nvPr/>
        </p:nvSpPr>
        <p:spPr>
          <a:xfrm>
            <a:off x="357504" y="3608000"/>
            <a:ext cx="3086735" cy="276999"/>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1200" dirty="0" err="1">
                <a:latin typeface="Times New Roman" pitchFamily="18" charset="0"/>
                <a:cs typeface="Times New Roman" pitchFamily="18" charset="0"/>
              </a:rPr>
              <a:t>Meru</a:t>
            </a:r>
            <a:r>
              <a:rPr lang="en-GB" altLang="zh-CN" sz="1200" dirty="0">
                <a:latin typeface="Times New Roman" pitchFamily="18" charset="0"/>
                <a:cs typeface="Times New Roman" pitchFamily="18" charset="0"/>
              </a:rPr>
              <a:t> Central  OLI Image on May 23</a:t>
            </a:r>
            <a:r>
              <a:rPr lang="en-GB" altLang="zh-CN" sz="1200" baseline="30000" dirty="0">
                <a:latin typeface="Times New Roman" pitchFamily="18" charset="0"/>
                <a:cs typeface="Times New Roman" pitchFamily="18" charset="0"/>
              </a:rPr>
              <a:t>rd</a:t>
            </a:r>
            <a:r>
              <a:rPr lang="en-GB" altLang="zh-CN" sz="1200" dirty="0">
                <a:latin typeface="Times New Roman" pitchFamily="18" charset="0"/>
                <a:cs typeface="Times New Roman" pitchFamily="18" charset="0"/>
              </a:rPr>
              <a:t> 2013</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9" name="矩形 18"/>
          <p:cNvSpPr/>
          <p:nvPr/>
        </p:nvSpPr>
        <p:spPr>
          <a:xfrm>
            <a:off x="3518218" y="3608000"/>
            <a:ext cx="2387282" cy="276999"/>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GB" altLang="zh-CN" sz="1200" dirty="0" err="1">
                <a:latin typeface="Times New Roman" pitchFamily="18" charset="0"/>
                <a:cs typeface="Times New Roman" pitchFamily="18" charset="0"/>
              </a:rPr>
              <a:t>Meru</a:t>
            </a:r>
            <a:r>
              <a:rPr lang="en-GB" altLang="zh-CN" sz="1200" dirty="0">
                <a:latin typeface="Times New Roman" pitchFamily="18" charset="0"/>
                <a:cs typeface="Times New Roman" pitchFamily="18" charset="0"/>
              </a:rPr>
              <a:t> Central </a:t>
            </a:r>
            <a:r>
              <a:rPr lang="en-GB" altLang="zh-CN" sz="1200" dirty="0" err="1">
                <a:latin typeface="Times New Roman" pitchFamily="18" charset="0"/>
                <a:cs typeface="Times New Roman" pitchFamily="18" charset="0"/>
              </a:rPr>
              <a:t>GooglEarth</a:t>
            </a:r>
            <a:r>
              <a:rPr lang="en-GB" altLang="zh-CN" sz="1200" dirty="0">
                <a:latin typeface="Times New Roman" pitchFamily="18" charset="0"/>
                <a:cs typeface="Times New Roman" pitchFamily="18" charset="0"/>
              </a:rPr>
              <a:t> Image</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20" name="矩形 19"/>
          <p:cNvSpPr/>
          <p:nvPr/>
        </p:nvSpPr>
        <p:spPr>
          <a:xfrm>
            <a:off x="5963920" y="3608000"/>
            <a:ext cx="2791460" cy="276999"/>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fontAlgn="auto">
              <a:spcBef>
                <a:spcPts val="0"/>
              </a:spcBef>
              <a:spcAft>
                <a:spcPts val="0"/>
              </a:spcAft>
              <a:defRPr/>
            </a:pPr>
            <a:r>
              <a:rPr lang="en-US" altLang="zh-CN" sz="1200" dirty="0" err="1">
                <a:latin typeface="Times New Roman" panose="02020603050405020304" pitchFamily="18" charset="0"/>
                <a:ea typeface="黑体" panose="02010600030101010101" pitchFamily="2" charset="-122"/>
                <a:cs typeface="Times New Roman" pitchFamily="18" charset="0"/>
              </a:rPr>
              <a:t>Meru</a:t>
            </a:r>
            <a:r>
              <a:rPr lang="en-US" altLang="zh-CN" sz="1200" dirty="0">
                <a:latin typeface="Times New Roman" panose="02020603050405020304" pitchFamily="18" charset="0"/>
                <a:ea typeface="黑体" panose="02010600030101010101" pitchFamily="2" charset="-122"/>
                <a:cs typeface="Times New Roman" pitchFamily="18" charset="0"/>
              </a:rPr>
              <a:t> Central Cropland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grpSp>
        <p:nvGrpSpPr>
          <p:cNvPr id="22" name="组合 21"/>
          <p:cNvGrpSpPr/>
          <p:nvPr/>
        </p:nvGrpSpPr>
        <p:grpSpPr>
          <a:xfrm>
            <a:off x="3520123" y="1569525"/>
            <a:ext cx="2369109" cy="1950597"/>
            <a:chOff x="3520123" y="1569525"/>
            <a:chExt cx="2369109" cy="1950597"/>
          </a:xfrm>
        </p:grpSpPr>
        <p:pic>
          <p:nvPicPr>
            <p:cNvPr id="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l="33171" t="8478" r="9010" b="6075"/>
            <a:stretch>
              <a:fillRect/>
            </a:stretch>
          </p:blipFill>
          <p:spPr bwMode="auto">
            <a:xfrm>
              <a:off x="3544253" y="1569525"/>
              <a:ext cx="2344979" cy="19505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椭圆 13"/>
            <p:cNvSpPr/>
            <p:nvPr/>
          </p:nvSpPr>
          <p:spPr>
            <a:xfrm>
              <a:off x="3520123" y="1629093"/>
              <a:ext cx="1177925" cy="369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200" b="1" dirty="0">
                  <a:solidFill>
                    <a:srgbClr val="FFFF00"/>
                  </a:solidFill>
                  <a:latin typeface="Times New Roman" pitchFamily="18" charset="0"/>
                  <a:cs typeface="Times New Roman" pitchFamily="18" charset="0"/>
                </a:rPr>
                <a:t>Wetland</a:t>
              </a:r>
              <a:endParaRPr lang="zh-CN" altLang="en-US" sz="1200" b="1" dirty="0">
                <a:solidFill>
                  <a:srgbClr val="FFFF00"/>
                </a:solidFill>
                <a:latin typeface="Times New Roman" pitchFamily="18" charset="0"/>
                <a:cs typeface="Times New Roman" pitchFamily="18" charset="0"/>
              </a:endParaRPr>
            </a:p>
          </p:txBody>
        </p:sp>
        <p:sp>
          <p:nvSpPr>
            <p:cNvPr id="21" name="椭圆 20"/>
            <p:cNvSpPr/>
            <p:nvPr/>
          </p:nvSpPr>
          <p:spPr>
            <a:xfrm>
              <a:off x="4066858" y="1976120"/>
              <a:ext cx="1368425" cy="438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200" b="1" dirty="0">
                  <a:solidFill>
                    <a:srgbClr val="FFFF00"/>
                  </a:solidFill>
                  <a:latin typeface="Times New Roman" pitchFamily="18" charset="0"/>
                  <a:cs typeface="Times New Roman" pitchFamily="18" charset="0"/>
                </a:rPr>
                <a:t>Rice</a:t>
              </a:r>
              <a:endParaRPr lang="zh-CN" altLang="en-US" sz="1200" b="1" dirty="0">
                <a:solidFill>
                  <a:srgbClr val="FFFF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618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90500" y="933450"/>
            <a:ext cx="8696325" cy="5553075"/>
            <a:chOff x="190500" y="933450"/>
            <a:chExt cx="8696325" cy="5553075"/>
          </a:xfrm>
        </p:grpSpPr>
        <p:sp>
          <p:nvSpPr>
            <p:cNvPr id="8" name="矩形 7"/>
            <p:cNvSpPr/>
            <p:nvPr/>
          </p:nvSpPr>
          <p:spPr>
            <a:xfrm>
              <a:off x="190500" y="933450"/>
              <a:ext cx="8696325" cy="55530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14325" y="1066800"/>
              <a:ext cx="8420100" cy="532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solidFill>
                <a:schemeClr val="bg1"/>
              </a:solidFill>
            </a:endParaRPr>
          </a:p>
        </p:txBody>
      </p:sp>
      <p:sp>
        <p:nvSpPr>
          <p:cNvPr id="5" name="矩形 9"/>
          <p:cNvSpPr>
            <a:spLocks noChangeArrowheads="1"/>
          </p:cNvSpPr>
          <p:nvPr/>
        </p:nvSpPr>
        <p:spPr bwMode="auto">
          <a:xfrm>
            <a:off x="0" y="165100"/>
            <a:ext cx="91821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7</a:t>
            </a:r>
            <a:r>
              <a:rPr lang="en-US" altLang="zh-CN" sz="3300" b="1" dirty="0" smtClean="0">
                <a:solidFill>
                  <a:schemeClr val="bg1"/>
                </a:solidFill>
                <a:latin typeface="Times New Roman" pitchFamily="18" charset="0"/>
                <a:ea typeface="黑体" pitchFamily="2" charset="-122"/>
                <a:cs typeface="Times New Roman" pitchFamily="18" charset="0"/>
              </a:rPr>
              <a:t>.</a:t>
            </a:r>
            <a:r>
              <a:rPr lang="en-GB" altLang="zh-CN" sz="3300" b="1" dirty="0" smtClean="0">
                <a:solidFill>
                  <a:schemeClr val="bg1"/>
                </a:solidFill>
                <a:latin typeface="Times New Roman" pitchFamily="18" charset="0"/>
                <a:ea typeface="黑体" pitchFamily="2" charset="-122"/>
                <a:cs typeface="Times New Roman" pitchFamily="18" charset="0"/>
              </a:rPr>
              <a:t> </a:t>
            </a:r>
            <a:r>
              <a:rPr lang="en-US" altLang="zh-CN" sz="3300" b="1" dirty="0" smtClean="0">
                <a:solidFill>
                  <a:schemeClr val="bg1"/>
                </a:solidFill>
                <a:latin typeface="Times New Roman" pitchFamily="18" charset="0"/>
                <a:ea typeface="黑体" pitchFamily="2" charset="-122"/>
                <a:cs typeface="Times New Roman" pitchFamily="18" charset="0"/>
              </a:rPr>
              <a:t>Conclusions</a:t>
            </a:r>
            <a:endParaRPr lang="en-US" altLang="zh-CN" sz="2400" b="1" dirty="0">
              <a:solidFill>
                <a:schemeClr val="bg1"/>
              </a:solidFill>
              <a:latin typeface="Times New Roman" pitchFamily="18" charset="0"/>
              <a:ea typeface="黑体" pitchFamily="2" charset="-122"/>
              <a:cs typeface="Times New Roman" pitchFamily="18" charset="0"/>
            </a:endParaRPr>
          </a:p>
        </p:txBody>
      </p:sp>
      <p:sp>
        <p:nvSpPr>
          <p:cNvPr id="6" name="TextBox 2"/>
          <p:cNvSpPr txBox="1">
            <a:spLocks noChangeArrowheads="1"/>
          </p:cNvSpPr>
          <p:nvPr/>
        </p:nvSpPr>
        <p:spPr bwMode="auto">
          <a:xfrm>
            <a:off x="384175" y="1143722"/>
            <a:ext cx="82804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lnSpc>
                <a:spcPct val="150000"/>
              </a:lnSpc>
              <a:buFont typeface="Wingdings" pitchFamily="2" charset="2"/>
              <a:buChar char="u"/>
            </a:pPr>
            <a:r>
              <a:rPr lang="en-US" altLang="zh-CN" sz="2000" dirty="0" smtClean="0">
                <a:latin typeface="Times New Roman" pitchFamily="18" charset="0"/>
                <a:ea typeface="黑体" pitchFamily="2" charset="-122"/>
              </a:rPr>
              <a:t>The research presented here is just a preliminary result to use remote sensing data for crop classification in Kenya. All the auxiliary data are from internet, including Google-Earth images and photos. The in-situ ground-</a:t>
            </a:r>
            <a:r>
              <a:rPr lang="en-US" altLang="zh-CN" sz="2000" dirty="0" err="1" smtClean="0">
                <a:latin typeface="Times New Roman" pitchFamily="18" charset="0"/>
                <a:ea typeface="黑体" pitchFamily="2" charset="-122"/>
              </a:rPr>
              <a:t>truthing</a:t>
            </a:r>
            <a:r>
              <a:rPr lang="en-US" altLang="zh-CN" sz="2000" dirty="0" smtClean="0">
                <a:latin typeface="Times New Roman" pitchFamily="18" charset="0"/>
                <a:ea typeface="黑体" pitchFamily="2" charset="-122"/>
              </a:rPr>
              <a:t> data is lack. </a:t>
            </a:r>
          </a:p>
          <a:p>
            <a:pPr algn="just">
              <a:lnSpc>
                <a:spcPct val="150000"/>
              </a:lnSpc>
              <a:buFont typeface="Wingdings" pitchFamily="2" charset="2"/>
              <a:buChar char="u"/>
            </a:pPr>
            <a:r>
              <a:rPr lang="en-US" altLang="zh-CN" sz="2000" dirty="0" smtClean="0">
                <a:latin typeface="Times New Roman" pitchFamily="18" charset="0"/>
                <a:ea typeface="黑体" pitchFamily="2" charset="-122"/>
              </a:rPr>
              <a:t>The crop planting pattern in Kenya is very complicated, which made the crop classification with remote sensing very difficult.</a:t>
            </a:r>
          </a:p>
          <a:p>
            <a:pPr algn="just">
              <a:lnSpc>
                <a:spcPct val="150000"/>
              </a:lnSpc>
              <a:buFont typeface="Wingdings" pitchFamily="2" charset="2"/>
              <a:buChar char="u"/>
            </a:pPr>
            <a:r>
              <a:rPr lang="en-US" altLang="zh-CN" sz="2000" dirty="0" smtClean="0">
                <a:latin typeface="Times New Roman" pitchFamily="18" charset="0"/>
                <a:ea typeface="黑体" pitchFamily="2" charset="-122"/>
              </a:rPr>
              <a:t> </a:t>
            </a:r>
            <a:r>
              <a:rPr lang="en-US" altLang="zh-CN" sz="2000" dirty="0">
                <a:latin typeface="Times New Roman" pitchFamily="18" charset="0"/>
                <a:ea typeface="黑体" pitchFamily="2" charset="-122"/>
              </a:rPr>
              <a:t>It is possible to use medium and low resolution remote sensing data for staple </a:t>
            </a:r>
            <a:r>
              <a:rPr lang="en-US" altLang="zh-CN" sz="2000" dirty="0" smtClean="0">
                <a:latin typeface="Times New Roman" pitchFamily="18" charset="0"/>
                <a:ea typeface="黑体" pitchFamily="2" charset="-122"/>
              </a:rPr>
              <a:t>crops (such as maize) </a:t>
            </a:r>
            <a:r>
              <a:rPr lang="en-US" altLang="zh-CN" sz="2000" dirty="0">
                <a:latin typeface="Times New Roman" pitchFamily="18" charset="0"/>
                <a:ea typeface="黑体" pitchFamily="2" charset="-122"/>
              </a:rPr>
              <a:t>monitoring in </a:t>
            </a:r>
            <a:r>
              <a:rPr lang="en-US" altLang="zh-CN" sz="2000" dirty="0" smtClean="0">
                <a:latin typeface="Times New Roman" pitchFamily="18" charset="0"/>
                <a:ea typeface="黑体" pitchFamily="2" charset="-122"/>
              </a:rPr>
              <a:t>Kenya, with integrating time-series MODIS and Landsat8 OLI images.</a:t>
            </a:r>
          </a:p>
          <a:p>
            <a:pPr algn="just">
              <a:lnSpc>
                <a:spcPct val="150000"/>
              </a:lnSpc>
              <a:buFont typeface="Wingdings" pitchFamily="2" charset="2"/>
              <a:buChar char="u"/>
            </a:pPr>
            <a:r>
              <a:rPr lang="en-US" altLang="zh-CN" sz="2000" dirty="0" smtClean="0">
                <a:latin typeface="Times New Roman" pitchFamily="18" charset="0"/>
                <a:ea typeface="黑体" pitchFamily="2" charset="-122"/>
              </a:rPr>
              <a:t>A lot of further work to be done to improve the classification result and put it into application.</a:t>
            </a:r>
            <a:endParaRPr lang="en-US" altLang="zh-CN" sz="2000" dirty="0">
              <a:latin typeface="Times New Roman" pitchFamily="18" charset="0"/>
              <a:ea typeface="黑体" pitchFamily="2" charset="-122"/>
            </a:endParaRPr>
          </a:p>
        </p:txBody>
      </p:sp>
    </p:spTree>
    <p:extLst>
      <p:ext uri="{BB962C8B-B14F-4D97-AF65-F5344CB8AC3E}">
        <p14:creationId xmlns:p14="http://schemas.microsoft.com/office/powerpoint/2010/main" val="5079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71550" y="188913"/>
            <a:ext cx="7921625" cy="4246562"/>
          </a:xfrm>
          <a:prstGeom prst="rect">
            <a:avLst/>
          </a:prstGeom>
          <a:noFill/>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pPr>
              <a:defRPr/>
            </a:pPr>
            <a:r>
              <a:rPr kumimoji="0" lang="en-US" altLang="zh-CN" sz="5400" b="1" smtClean="0">
                <a:solidFill>
                  <a:srgbClr val="FF0000"/>
                </a:solidFill>
                <a:effectLst>
                  <a:outerShdw blurRad="38100" dist="38100" dir="2700000" algn="tl">
                    <a:srgbClr val="C0C0C0"/>
                  </a:outerShdw>
                </a:effectLst>
              </a:rPr>
              <a:t>Thanks!</a:t>
            </a:r>
          </a:p>
          <a:p>
            <a:pPr>
              <a:defRPr/>
            </a:pPr>
            <a:r>
              <a:rPr kumimoji="0" lang="en-US" altLang="zh-CN" sz="5400" b="1" smtClean="0">
                <a:solidFill>
                  <a:srgbClr val="FF0000"/>
                </a:solidFill>
                <a:effectLst>
                  <a:outerShdw blurRad="38100" dist="38100" dir="2700000" algn="tl">
                    <a:srgbClr val="C0C0C0"/>
                  </a:outerShdw>
                </a:effectLst>
              </a:rPr>
              <a:t>        </a:t>
            </a:r>
            <a:r>
              <a:rPr kumimoji="0" lang="zh-CN" altLang="en-US" sz="5400" b="1" smtClean="0">
                <a:solidFill>
                  <a:srgbClr val="FF0000"/>
                </a:solidFill>
                <a:effectLst>
                  <a:outerShdw blurRad="38100" dist="38100" dir="2700000" algn="tl">
                    <a:srgbClr val="C0C0C0"/>
                  </a:outerShdw>
                </a:effectLst>
              </a:rPr>
              <a:t>谢 谢</a:t>
            </a:r>
            <a:r>
              <a:rPr kumimoji="0" lang="en-US" altLang="zh-CN" sz="5400" b="1" smtClean="0">
                <a:solidFill>
                  <a:srgbClr val="FF0000"/>
                </a:solidFill>
                <a:effectLst>
                  <a:outerShdw blurRad="38100" dist="38100" dir="2700000" algn="tl">
                    <a:srgbClr val="C0C0C0"/>
                  </a:outerShdw>
                </a:effectLst>
              </a:rPr>
              <a:t>! </a:t>
            </a:r>
          </a:p>
          <a:p>
            <a:pPr>
              <a:defRPr/>
            </a:pPr>
            <a:r>
              <a:rPr kumimoji="0" lang="en-US" altLang="zh-CN" sz="5400" b="1" smtClean="0">
                <a:solidFill>
                  <a:srgbClr val="FF0000"/>
                </a:solidFill>
                <a:effectLst>
                  <a:outerShdw blurRad="38100" dist="38100" dir="2700000" algn="tl">
                    <a:srgbClr val="C0C0C0"/>
                  </a:outerShdw>
                </a:effectLst>
              </a:rPr>
              <a:t>             Bedankt!</a:t>
            </a:r>
          </a:p>
          <a:p>
            <a:pPr>
              <a:defRPr/>
            </a:pPr>
            <a:r>
              <a:rPr kumimoji="0" lang="en-US" altLang="zh-CN" sz="5400" b="1" smtClean="0">
                <a:solidFill>
                  <a:srgbClr val="FF0000"/>
                </a:solidFill>
                <a:effectLst>
                  <a:outerShdw blurRad="38100" dist="38100" dir="2700000" algn="tl">
                    <a:srgbClr val="C0C0C0"/>
                  </a:outerShdw>
                </a:effectLst>
              </a:rPr>
              <a:t>                       Grazie!</a:t>
            </a:r>
          </a:p>
          <a:p>
            <a:pPr>
              <a:defRPr/>
            </a:pPr>
            <a:r>
              <a:rPr kumimoji="0" lang="en-US" altLang="zh-CN" sz="5400" b="1" smtClean="0">
                <a:solidFill>
                  <a:srgbClr val="FF0000"/>
                </a:solidFill>
                <a:effectLst>
                  <a:outerShdw blurRad="38100" dist="38100" dir="2700000" algn="tl">
                    <a:srgbClr val="C0C0C0"/>
                  </a:outerShdw>
                </a:effectLst>
              </a:rPr>
              <a:t>                              Merci	!	</a:t>
            </a:r>
          </a:p>
        </p:txBody>
      </p:sp>
      <p:grpSp>
        <p:nvGrpSpPr>
          <p:cNvPr id="65539" name="组合 11"/>
          <p:cNvGrpSpPr>
            <a:grpSpLocks/>
          </p:cNvGrpSpPr>
          <p:nvPr/>
        </p:nvGrpSpPr>
        <p:grpSpPr bwMode="auto">
          <a:xfrm>
            <a:off x="1190648" y="4508500"/>
            <a:ext cx="6361112" cy="1651000"/>
            <a:chOff x="1259632" y="4057499"/>
            <a:chExt cx="6361048" cy="1650994"/>
          </a:xfrm>
        </p:grpSpPr>
        <p:pic>
          <p:nvPicPr>
            <p:cNvPr id="65540" name="Picture 15" descr="FP7-gen-RGB-Transp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4244710"/>
              <a:ext cx="169168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4" descr="ISAC_Logo_Def4_Transparant.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6096" y="4057499"/>
              <a:ext cx="2184584" cy="159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8" descr="D:\工 作\863PPT\1286786661951R5PoxMs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051" y="4149080"/>
              <a:ext cx="1584176" cy="15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3881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5" name="矩形 1"/>
          <p:cNvSpPr>
            <a:spLocks noChangeArrowheads="1"/>
          </p:cNvSpPr>
          <p:nvPr/>
        </p:nvSpPr>
        <p:spPr bwMode="auto">
          <a:xfrm>
            <a:off x="-132163" y="119591"/>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zh-CN" sz="3300" b="1" dirty="0">
                <a:solidFill>
                  <a:schemeClr val="bg1"/>
                </a:solidFill>
                <a:latin typeface="Times New Roman" pitchFamily="18" charset="0"/>
                <a:cs typeface="Times New Roman" pitchFamily="18" charset="0"/>
              </a:rPr>
              <a:t>1</a:t>
            </a:r>
            <a:r>
              <a:rPr lang="en-GB" altLang="zh-CN" sz="3300" b="1" dirty="0" smtClean="0">
                <a:solidFill>
                  <a:schemeClr val="bg1"/>
                </a:solidFill>
                <a:latin typeface="Times New Roman" pitchFamily="18" charset="0"/>
                <a:cs typeface="Times New Roman" pitchFamily="18" charset="0"/>
              </a:rPr>
              <a:t>. Objective</a:t>
            </a:r>
            <a:endParaRPr lang="en-US" altLang="zh-CN" sz="3300" b="1" dirty="0">
              <a:solidFill>
                <a:schemeClr val="bg1"/>
              </a:solidFill>
              <a:latin typeface="Times New Roman" pitchFamily="18" charset="0"/>
              <a:ea typeface="黑体" pitchFamily="2" charset="-122"/>
              <a:cs typeface="Times New Roman" pitchFamily="18" charset="0"/>
            </a:endParaRPr>
          </a:p>
        </p:txBody>
      </p:sp>
      <p:sp>
        <p:nvSpPr>
          <p:cNvPr id="6" name="TextBox 2"/>
          <p:cNvSpPr txBox="1">
            <a:spLocks noChangeArrowheads="1"/>
          </p:cNvSpPr>
          <p:nvPr/>
        </p:nvSpPr>
        <p:spPr bwMode="auto">
          <a:xfrm>
            <a:off x="315913" y="1193272"/>
            <a:ext cx="8497887"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nSpc>
                <a:spcPct val="150000"/>
              </a:lnSpc>
            </a:pPr>
            <a:r>
              <a:rPr lang="en-US" altLang="zh-CN" dirty="0">
                <a:latin typeface="Times New Roman" pitchFamily="18" charset="0"/>
                <a:ea typeface="黑体" pitchFamily="2" charset="-122"/>
                <a:cs typeface="Times New Roman" pitchFamily="18" charset="0"/>
              </a:rPr>
              <a:t>        </a:t>
            </a:r>
            <a:r>
              <a:rPr lang="en-GB" altLang="zh-CN" dirty="0">
                <a:latin typeface="Times New Roman" pitchFamily="18" charset="0"/>
                <a:ea typeface="黑体" pitchFamily="2" charset="-122"/>
                <a:cs typeface="Times New Roman" pitchFamily="18" charset="0"/>
              </a:rPr>
              <a:t>The </a:t>
            </a:r>
            <a:r>
              <a:rPr lang="en-GB" altLang="zh-CN" dirty="0" smtClean="0">
                <a:latin typeface="Times New Roman" pitchFamily="18" charset="0"/>
                <a:ea typeface="黑体" pitchFamily="2" charset="-122"/>
                <a:cs typeface="Times New Roman" pitchFamily="18" charset="0"/>
              </a:rPr>
              <a:t>main objective </a:t>
            </a:r>
            <a:r>
              <a:rPr lang="en-GB" altLang="zh-CN" dirty="0">
                <a:latin typeface="Times New Roman" pitchFamily="18" charset="0"/>
                <a:ea typeface="黑体" pitchFamily="2" charset="-122"/>
                <a:cs typeface="Times New Roman" pitchFamily="18" charset="0"/>
              </a:rPr>
              <a:t>of the study is to obtain spatial distribution map of various </a:t>
            </a:r>
            <a:r>
              <a:rPr lang="en-GB" altLang="zh-CN" dirty="0" smtClean="0">
                <a:latin typeface="Times New Roman" pitchFamily="18" charset="0"/>
                <a:ea typeface="黑体" pitchFamily="2" charset="-122"/>
                <a:cs typeface="Times New Roman" pitchFamily="18" charset="0"/>
              </a:rPr>
              <a:t>crops and their acreage </a:t>
            </a:r>
            <a:r>
              <a:rPr lang="en-GB" altLang="zh-CN" dirty="0">
                <a:latin typeface="Times New Roman" pitchFamily="18" charset="0"/>
                <a:ea typeface="黑体" pitchFamily="2" charset="-122"/>
                <a:cs typeface="Times New Roman" pitchFamily="18" charset="0"/>
              </a:rPr>
              <a:t>in </a:t>
            </a:r>
            <a:r>
              <a:rPr lang="en-GB" altLang="zh-CN" dirty="0" smtClean="0">
                <a:latin typeface="Times New Roman" pitchFamily="18" charset="0"/>
                <a:ea typeface="黑体" pitchFamily="2" charset="-122"/>
                <a:cs typeface="Times New Roman" pitchFamily="18" charset="0"/>
              </a:rPr>
              <a:t>Kenya. Using </a:t>
            </a:r>
            <a:r>
              <a:rPr lang="en-GB" altLang="zh-CN" dirty="0" smtClean="0">
                <a:latin typeface="Times New Roman" pitchFamily="18" charset="0"/>
                <a:ea typeface="黑体" pitchFamily="2" charset="-122"/>
                <a:cs typeface="Times New Roman" pitchFamily="18" charset="0"/>
              </a:rPr>
              <a:t>two resolutions </a:t>
            </a:r>
            <a:r>
              <a:rPr lang="en-GB" altLang="zh-CN" dirty="0" smtClean="0">
                <a:latin typeface="Times New Roman" pitchFamily="18" charset="0"/>
                <a:ea typeface="黑体" pitchFamily="2" charset="-122"/>
                <a:cs typeface="Times New Roman" pitchFamily="18" charset="0"/>
              </a:rPr>
              <a:t>of remote sensing data and with </a:t>
            </a:r>
            <a:r>
              <a:rPr lang="en-GB" altLang="zh-CN" dirty="0">
                <a:latin typeface="Times New Roman" pitchFamily="18" charset="0"/>
                <a:ea typeface="黑体" pitchFamily="2" charset="-122"/>
                <a:cs typeface="Times New Roman" pitchFamily="18" charset="0"/>
              </a:rPr>
              <a:t>the analysis of the vegetation distribution and growth characteristics in this country, </a:t>
            </a:r>
            <a:r>
              <a:rPr lang="en-GB" altLang="zh-CN" dirty="0" smtClean="0">
                <a:latin typeface="Times New Roman" pitchFamily="18" charset="0"/>
                <a:ea typeface="黑体" pitchFamily="2" charset="-122"/>
                <a:cs typeface="Times New Roman" pitchFamily="18" charset="0"/>
              </a:rPr>
              <a:t> we try to </a:t>
            </a:r>
            <a:r>
              <a:rPr lang="en-GB" altLang="zh-CN" dirty="0" smtClean="0">
                <a:latin typeface="Times New Roman" pitchFamily="18" charset="0"/>
                <a:ea typeface="黑体" pitchFamily="2" charset="-122"/>
                <a:cs typeface="Times New Roman" pitchFamily="18" charset="0"/>
              </a:rPr>
              <a:t>demonstrate the possible crop </a:t>
            </a:r>
            <a:r>
              <a:rPr lang="en-GB" altLang="zh-CN" dirty="0" smtClean="0">
                <a:latin typeface="Times New Roman" pitchFamily="18" charset="0"/>
                <a:ea typeface="黑体" pitchFamily="2" charset="-122"/>
                <a:cs typeface="Times New Roman" pitchFamily="18" charset="0"/>
              </a:rPr>
              <a:t>acreage </a:t>
            </a:r>
            <a:r>
              <a:rPr lang="en-GB" altLang="zh-CN" dirty="0">
                <a:latin typeface="Times New Roman" pitchFamily="18" charset="0"/>
                <a:ea typeface="黑体" pitchFamily="2" charset="-122"/>
                <a:cs typeface="Times New Roman" pitchFamily="18" charset="0"/>
              </a:rPr>
              <a:t>monitoring </a:t>
            </a:r>
            <a:r>
              <a:rPr lang="en-GB" altLang="zh-CN" dirty="0" smtClean="0">
                <a:latin typeface="Times New Roman" pitchFamily="18" charset="0"/>
                <a:ea typeface="黑体" pitchFamily="2" charset="-122"/>
                <a:cs typeface="Times New Roman" pitchFamily="18" charset="0"/>
              </a:rPr>
              <a:t>scheme by remote </a:t>
            </a:r>
            <a:r>
              <a:rPr lang="en-GB" altLang="zh-CN" dirty="0" smtClean="0">
                <a:latin typeface="Times New Roman" pitchFamily="18" charset="0"/>
                <a:ea typeface="黑体" pitchFamily="2" charset="-122"/>
                <a:cs typeface="Times New Roman" pitchFamily="18" charset="0"/>
              </a:rPr>
              <a:t>sensing in Kenya. </a:t>
            </a:r>
            <a:r>
              <a:rPr lang="en-GB" altLang="zh-CN" dirty="0" smtClean="0">
                <a:latin typeface="Times New Roman" pitchFamily="18" charset="0"/>
                <a:ea typeface="黑体" pitchFamily="2" charset="-122"/>
                <a:cs typeface="Times New Roman" pitchFamily="18" charset="0"/>
              </a:rPr>
              <a:t>It is part of the research tasks in EC FP7 E-</a:t>
            </a:r>
            <a:r>
              <a:rPr lang="en-GB" altLang="zh-CN" dirty="0" err="1" smtClean="0">
                <a:latin typeface="Times New Roman" pitchFamily="18" charset="0"/>
                <a:ea typeface="黑体" pitchFamily="2" charset="-122"/>
                <a:cs typeface="Times New Roman" pitchFamily="18" charset="0"/>
              </a:rPr>
              <a:t>Agri</a:t>
            </a:r>
            <a:r>
              <a:rPr lang="en-GB" altLang="zh-CN" dirty="0" smtClean="0">
                <a:latin typeface="Times New Roman" pitchFamily="18" charset="0"/>
                <a:ea typeface="黑体" pitchFamily="2" charset="-122"/>
                <a:cs typeface="Times New Roman" pitchFamily="18" charset="0"/>
              </a:rPr>
              <a:t> Project.</a:t>
            </a:r>
            <a:endParaRPr lang="zh-CN" altLang="en-US" dirty="0">
              <a:latin typeface="Times New Roman" pitchFamily="18" charset="0"/>
              <a:ea typeface="黑体" pitchFamily="2" charset="-122"/>
              <a:cs typeface="Times New Roman" pitchFamily="18" charset="0"/>
            </a:endParaRPr>
          </a:p>
        </p:txBody>
      </p:sp>
      <p:grpSp>
        <p:nvGrpSpPr>
          <p:cNvPr id="11" name="组合 10"/>
          <p:cNvGrpSpPr/>
          <p:nvPr/>
        </p:nvGrpSpPr>
        <p:grpSpPr>
          <a:xfrm>
            <a:off x="313265" y="3234268"/>
            <a:ext cx="8483600" cy="2827867"/>
            <a:chOff x="313265" y="3047999"/>
            <a:chExt cx="8483600" cy="2827867"/>
          </a:xfrm>
        </p:grpSpPr>
        <p:sp>
          <p:nvSpPr>
            <p:cNvPr id="10" name="矩形 9"/>
            <p:cNvSpPr/>
            <p:nvPr/>
          </p:nvSpPr>
          <p:spPr>
            <a:xfrm>
              <a:off x="313265" y="3047999"/>
              <a:ext cx="8483600" cy="282786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descr="D:\项目文件\7002_Kenya项目\001_地图资料\africa_veg_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9" y="3145367"/>
              <a:ext cx="2160587" cy="25955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D:\项目文件\7002_Kenya项目\001_地图资料\ke-map-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6" y="3143779"/>
              <a:ext cx="2286000" cy="2597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l="25899" t="10690" r="11247" b="9267"/>
            <a:stretch>
              <a:fillRect/>
            </a:stretch>
          </p:blipFill>
          <p:spPr bwMode="auto">
            <a:xfrm>
              <a:off x="5041902" y="3145367"/>
              <a:ext cx="3624263"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632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74132" y="4011466"/>
            <a:ext cx="8161868" cy="2472266"/>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2874" t="10899" r="26265" b="6255"/>
          <a:stretch>
            <a:fillRect/>
          </a:stretch>
        </p:blipFill>
        <p:spPr bwMode="auto">
          <a:xfrm>
            <a:off x="974785" y="4091901"/>
            <a:ext cx="2022554" cy="23071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6"/>
          <p:cNvSpPr/>
          <p:nvPr/>
        </p:nvSpPr>
        <p:spPr>
          <a:xfrm>
            <a:off x="3394077" y="4053797"/>
            <a:ext cx="5233458" cy="2446824"/>
          </a:xfrm>
          <a:prstGeom prst="rect">
            <a:avLst/>
          </a:prstGeom>
          <a:ln>
            <a:noFill/>
          </a:ln>
        </p:spPr>
        <p:txBody>
          <a:bodyPr wrap="square">
            <a:spAutoFit/>
          </a:bodyPr>
          <a:lstStyle/>
          <a:p>
            <a:pPr algn="ctr">
              <a:lnSpc>
                <a:spcPct val="150000"/>
              </a:lnSpc>
              <a:defRPr/>
            </a:pPr>
            <a:r>
              <a:rPr lang="en-US" altLang="zh-CN" sz="1200" b="1" dirty="0">
                <a:latin typeface="Times New Roman" panose="02020603050405020304" pitchFamily="18" charset="0"/>
                <a:cs typeface="Times New Roman" pitchFamily="18" charset="0"/>
              </a:rPr>
              <a:t>Rainy season and </a:t>
            </a:r>
            <a:r>
              <a:rPr lang="en-US" altLang="zh-CN" sz="1200" b="1" dirty="0" smtClean="0">
                <a:latin typeface="Times New Roman" panose="02020603050405020304" pitchFamily="18" charset="0"/>
                <a:cs typeface="Times New Roman" pitchFamily="18" charset="0"/>
              </a:rPr>
              <a:t>its maximum month</a:t>
            </a:r>
            <a:endParaRPr lang="zh-CN" altLang="zh-CN" sz="1200" b="1"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April-July, Maximum in May</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March-May and October-December, Maximums in April and November </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March-May and October-November, Maximums in April and October</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December-May, Maximum in March</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December-May, Maximum in April</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March-May, Maximum in May</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March-October, Maximum in May</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March-September, Maximums in May and August</a:t>
            </a:r>
            <a:endParaRPr lang="zh-CN" altLang="zh-CN" sz="1000" dirty="0">
              <a:latin typeface="Times New Roman" panose="02020603050405020304" pitchFamily="18" charset="0"/>
              <a:cs typeface="Times New Roman" pitchFamily="18" charset="0"/>
            </a:endParaRPr>
          </a:p>
          <a:p>
            <a:pPr marL="228600" indent="-228600">
              <a:lnSpc>
                <a:spcPct val="150000"/>
              </a:lnSpc>
              <a:buFont typeface="+mj-lt"/>
              <a:buAutoNum type="arabicPeriod"/>
              <a:defRPr/>
            </a:pPr>
            <a:r>
              <a:rPr lang="en-US" altLang="zh-CN" sz="1000" dirty="0">
                <a:latin typeface="Times New Roman" panose="02020603050405020304" pitchFamily="18" charset="0"/>
                <a:cs typeface="Times New Roman" pitchFamily="18" charset="0"/>
              </a:rPr>
              <a:t>January-December, Maximums in April and December</a:t>
            </a:r>
            <a:endParaRPr lang="zh-CN" altLang="zh-CN" sz="1000" dirty="0">
              <a:latin typeface="Times New Roman" panose="02020603050405020304" pitchFamily="18" charset="0"/>
              <a:cs typeface="Times New Roman" pitchFamily="18"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4912" t="13879" r="26672" b="8334"/>
          <a:stretch>
            <a:fillRect/>
          </a:stretch>
        </p:blipFill>
        <p:spPr bwMode="auto">
          <a:xfrm>
            <a:off x="487363" y="1708688"/>
            <a:ext cx="2024062" cy="2305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p:nvPr/>
        </p:nvSpPr>
        <p:spPr>
          <a:xfrm>
            <a:off x="487891" y="1189572"/>
            <a:ext cx="2035176" cy="461665"/>
          </a:xfrm>
          <a:prstGeom prst="rect">
            <a:avLst/>
          </a:prstGeom>
          <a:solidFill>
            <a:schemeClr val="accent1">
              <a:lumMod val="20000"/>
              <a:lumOff val="80000"/>
            </a:schemeClr>
          </a:solidFill>
          <a:ln>
            <a:solidFill>
              <a:schemeClr val="accent1"/>
            </a:solidFill>
          </a:ln>
        </p:spPr>
        <p:txBody>
          <a:bodyPr wrap="square">
            <a:spAutoFit/>
          </a:bodyPr>
          <a:lstStyle/>
          <a:p>
            <a:pPr>
              <a:defRPr/>
            </a:pPr>
            <a:r>
              <a:rPr lang="en-GB" altLang="zh-CN" sz="1200" dirty="0">
                <a:latin typeface="Times New Roman" pitchFamily="18" charset="0"/>
                <a:cs typeface="Times New Roman" pitchFamily="18" charset="0"/>
              </a:rPr>
              <a:t>Distribution of </a:t>
            </a:r>
            <a:r>
              <a:rPr lang="en-GB" altLang="zh-CN" sz="1200" dirty="0" smtClean="0">
                <a:latin typeface="Times New Roman" pitchFamily="18" charset="0"/>
                <a:cs typeface="Times New Roman" pitchFamily="18" charset="0"/>
              </a:rPr>
              <a:t>precipitation</a:t>
            </a:r>
          </a:p>
          <a:p>
            <a:pPr>
              <a:defRPr/>
            </a:pPr>
            <a:r>
              <a:rPr lang="en-GB" altLang="zh-CN" sz="1200" dirty="0" smtClean="0">
                <a:latin typeface="Times New Roman" pitchFamily="18" charset="0"/>
                <a:cs typeface="Times New Roman" pitchFamily="18" charset="0"/>
              </a:rPr>
              <a:t> </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pic>
        <p:nvPicPr>
          <p:cNvPr id="10" name="Picture 4" descr="D:\数据管理\89_肯尼亚数据\05_KenyaJpeg\africavegmap.jpg"/>
          <p:cNvPicPr>
            <a:picLocks noChangeAspect="1" noChangeArrowheads="1"/>
          </p:cNvPicPr>
          <p:nvPr/>
        </p:nvPicPr>
        <p:blipFill>
          <a:blip r:embed="rId5">
            <a:extLst>
              <a:ext uri="{28A0092B-C50C-407E-A947-70E740481C1C}">
                <a14:useLocalDpi xmlns:a14="http://schemas.microsoft.com/office/drawing/2010/main" val="0"/>
              </a:ext>
            </a:extLst>
          </a:blip>
          <a:srcRect l="72121" t="49297" r="17372" b="39452"/>
          <a:stretch>
            <a:fillRect/>
          </a:stretch>
        </p:blipFill>
        <p:spPr bwMode="auto">
          <a:xfrm>
            <a:off x="2619023" y="1697575"/>
            <a:ext cx="1800225" cy="23161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D:\数据管理\89_肯尼亚数据\05_KenyaJpeg\kenya_veg_197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6846" y="1708686"/>
            <a:ext cx="1982787" cy="2305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p:cNvSpPr/>
          <p:nvPr/>
        </p:nvSpPr>
        <p:spPr>
          <a:xfrm>
            <a:off x="4512205" y="1190862"/>
            <a:ext cx="2015595" cy="460375"/>
          </a:xfrm>
          <a:prstGeom prst="rect">
            <a:avLst/>
          </a:prstGeom>
          <a:solidFill>
            <a:schemeClr val="accent1">
              <a:lumMod val="20000"/>
              <a:lumOff val="80000"/>
            </a:schemeClr>
          </a:solidFill>
          <a:ln>
            <a:solidFill>
              <a:schemeClr val="accent1"/>
            </a:solidFill>
          </a:ln>
        </p:spPr>
        <p:txBody>
          <a:bodyPr wrap="square">
            <a:spAutoFit/>
          </a:bodyPr>
          <a:lstStyle/>
          <a:p>
            <a:pPr>
              <a:defRPr/>
            </a:pPr>
            <a:r>
              <a:rPr lang="en-GB" altLang="zh-CN" sz="1200" dirty="0">
                <a:latin typeface="Times New Roman" pitchFamily="18" charset="0"/>
                <a:cs typeface="Times New Roman" pitchFamily="18" charset="0"/>
              </a:rPr>
              <a:t>Vegetation and economic </a:t>
            </a:r>
          </a:p>
          <a:p>
            <a:pPr>
              <a:defRPr/>
            </a:pPr>
            <a:r>
              <a:rPr lang="en-GB" altLang="zh-CN" sz="1200" dirty="0">
                <a:latin typeface="Times New Roman" pitchFamily="18" charset="0"/>
                <a:cs typeface="Times New Roman" pitchFamily="18" charset="0"/>
              </a:rPr>
              <a:t>crops in Kenya</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pic>
        <p:nvPicPr>
          <p:cNvPr id="1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36272" t="15312" r="26337" b="8054"/>
          <a:stretch>
            <a:fillRect/>
          </a:stretch>
        </p:blipFill>
        <p:spPr bwMode="auto">
          <a:xfrm>
            <a:off x="6617231" y="1697575"/>
            <a:ext cx="2008187" cy="23161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矩形 13"/>
          <p:cNvSpPr/>
          <p:nvPr/>
        </p:nvSpPr>
        <p:spPr>
          <a:xfrm>
            <a:off x="6600825" y="1190862"/>
            <a:ext cx="2016125" cy="460375"/>
          </a:xfrm>
          <a:prstGeom prst="rect">
            <a:avLst/>
          </a:prstGeom>
          <a:solidFill>
            <a:schemeClr val="accent1">
              <a:lumMod val="20000"/>
              <a:lumOff val="80000"/>
            </a:schemeClr>
          </a:solidFill>
          <a:ln>
            <a:solidFill>
              <a:schemeClr val="accent1"/>
            </a:solidFill>
          </a:ln>
        </p:spPr>
        <p:txBody>
          <a:bodyPr>
            <a:spAutoFit/>
          </a:bodyPr>
          <a:lstStyle/>
          <a:p>
            <a:pPr>
              <a:defRPr/>
            </a:pPr>
            <a:r>
              <a:rPr lang="en-GB" altLang="zh-CN" sz="1200" dirty="0">
                <a:latin typeface="Times New Roman" pitchFamily="18" charset="0"/>
                <a:cs typeface="Times New Roman" pitchFamily="18" charset="0"/>
              </a:rPr>
              <a:t>Distribution of agriculture crops  in Kenya</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5" name="矩形 14"/>
          <p:cNvSpPr/>
          <p:nvPr/>
        </p:nvSpPr>
        <p:spPr>
          <a:xfrm>
            <a:off x="2607735" y="1189572"/>
            <a:ext cx="1803399" cy="461665"/>
          </a:xfrm>
          <a:prstGeom prst="rect">
            <a:avLst/>
          </a:prstGeom>
          <a:solidFill>
            <a:schemeClr val="accent1">
              <a:lumMod val="20000"/>
              <a:lumOff val="80000"/>
            </a:schemeClr>
          </a:solidFill>
          <a:ln>
            <a:solidFill>
              <a:schemeClr val="accent1"/>
            </a:solidFill>
          </a:ln>
        </p:spPr>
        <p:txBody>
          <a:bodyPr wrap="square">
            <a:spAutoFit/>
          </a:bodyPr>
          <a:lstStyle/>
          <a:p>
            <a:pPr>
              <a:defRPr/>
            </a:pPr>
            <a:r>
              <a:rPr lang="en-GB" altLang="zh-CN" sz="1200" dirty="0">
                <a:latin typeface="Times New Roman" pitchFamily="18" charset="0"/>
                <a:cs typeface="Times New Roman" pitchFamily="18" charset="0"/>
              </a:rPr>
              <a:t>Natural vegetation </a:t>
            </a:r>
            <a:r>
              <a:rPr lang="en-GB" altLang="zh-CN" sz="1200" dirty="0" smtClean="0">
                <a:latin typeface="Times New Roman" pitchFamily="18" charset="0"/>
                <a:cs typeface="Times New Roman" pitchFamily="18" charset="0"/>
              </a:rPr>
              <a:t>in Kenya</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7" name="矩形 3"/>
          <p:cNvSpPr>
            <a:spLocks noChangeArrowheads="1"/>
          </p:cNvSpPr>
          <p:nvPr/>
        </p:nvSpPr>
        <p:spPr bwMode="auto">
          <a:xfrm>
            <a:off x="578908" y="200025"/>
            <a:ext cx="9004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dirty="0">
                <a:solidFill>
                  <a:schemeClr val="bg1"/>
                </a:solidFill>
                <a:latin typeface="Times New Roman" pitchFamily="18" charset="0"/>
                <a:ea typeface="黑体" pitchFamily="2" charset="-122"/>
                <a:cs typeface="Times New Roman" pitchFamily="18" charset="0"/>
              </a:rPr>
              <a:t>2.</a:t>
            </a:r>
            <a:r>
              <a:rPr lang="en-GB" altLang="zh-CN" sz="3200" b="1" dirty="0">
                <a:solidFill>
                  <a:schemeClr val="bg1"/>
                </a:solidFill>
                <a:latin typeface="Times New Roman" pitchFamily="18" charset="0"/>
                <a:ea typeface="黑体" pitchFamily="2" charset="-122"/>
                <a:cs typeface="Times New Roman" pitchFamily="18" charset="0"/>
              </a:rPr>
              <a:t> </a:t>
            </a:r>
            <a:r>
              <a:rPr lang="en-GB" altLang="zh-CN" sz="3200" b="1" dirty="0" smtClean="0">
                <a:solidFill>
                  <a:schemeClr val="bg1"/>
                </a:solidFill>
                <a:latin typeface="Times New Roman" pitchFamily="18" charset="0"/>
                <a:ea typeface="黑体" pitchFamily="2" charset="-122"/>
                <a:cs typeface="Times New Roman" pitchFamily="18" charset="0"/>
              </a:rPr>
              <a:t>Basic </a:t>
            </a:r>
            <a:r>
              <a:rPr lang="en-GB" altLang="zh-CN" sz="3200" b="1" dirty="0">
                <a:solidFill>
                  <a:schemeClr val="bg1"/>
                </a:solidFill>
                <a:latin typeface="Times New Roman" pitchFamily="18" charset="0"/>
                <a:ea typeface="黑体" pitchFamily="2" charset="-122"/>
                <a:cs typeface="Times New Roman" pitchFamily="18" charset="0"/>
              </a:rPr>
              <a:t>Data and Background-</a:t>
            </a:r>
            <a:r>
              <a:rPr lang="en-GB" altLang="zh-CN" sz="2400" b="1" dirty="0" smtClean="0">
                <a:solidFill>
                  <a:schemeClr val="bg1"/>
                </a:solidFill>
                <a:latin typeface="Times New Roman" pitchFamily="18" charset="0"/>
                <a:ea typeface="黑体" pitchFamily="2" charset="-122"/>
                <a:cs typeface="Times New Roman" pitchFamily="18" charset="0"/>
              </a:rPr>
              <a:t>(2)</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38260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515650" y="3827546"/>
            <a:ext cx="8161868" cy="25732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5" name="矩形 3"/>
          <p:cNvSpPr>
            <a:spLocks noChangeArrowheads="1"/>
          </p:cNvSpPr>
          <p:nvPr/>
        </p:nvSpPr>
        <p:spPr bwMode="auto">
          <a:xfrm>
            <a:off x="-100541" y="146579"/>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dirty="0">
                <a:solidFill>
                  <a:schemeClr val="bg1"/>
                </a:solidFill>
                <a:latin typeface="Times New Roman" pitchFamily="18" charset="0"/>
                <a:ea typeface="黑体" pitchFamily="2" charset="-122"/>
                <a:cs typeface="Times New Roman" pitchFamily="18" charset="0"/>
              </a:rPr>
              <a:t>2.</a:t>
            </a:r>
            <a:r>
              <a:rPr lang="en-GB" altLang="zh-CN" sz="3300" dirty="0">
                <a:solidFill>
                  <a:schemeClr val="bg1"/>
                </a:solidFill>
                <a:latin typeface="Times New Roman" pitchFamily="18" charset="0"/>
                <a:ea typeface="黑体" pitchFamily="2" charset="-122"/>
                <a:cs typeface="Times New Roman" pitchFamily="18" charset="0"/>
              </a:rPr>
              <a:t> </a:t>
            </a:r>
            <a:r>
              <a:rPr lang="en-GB" altLang="zh-CN" sz="3300" dirty="0" smtClean="0">
                <a:solidFill>
                  <a:schemeClr val="bg1"/>
                </a:solidFill>
                <a:latin typeface="Times New Roman" pitchFamily="18" charset="0"/>
                <a:ea typeface="黑体" pitchFamily="2" charset="-122"/>
                <a:cs typeface="Times New Roman" pitchFamily="18" charset="0"/>
              </a:rPr>
              <a:t>Basic </a:t>
            </a:r>
            <a:r>
              <a:rPr lang="en-GB" altLang="zh-CN" sz="3300" dirty="0">
                <a:solidFill>
                  <a:schemeClr val="bg1"/>
                </a:solidFill>
                <a:latin typeface="Times New Roman" pitchFamily="18" charset="0"/>
                <a:ea typeface="黑体" pitchFamily="2" charset="-122"/>
                <a:cs typeface="Times New Roman" pitchFamily="18" charset="0"/>
              </a:rPr>
              <a:t>Data and Background</a:t>
            </a:r>
            <a:r>
              <a:rPr lang="en-US" altLang="zh-CN" sz="2400" dirty="0">
                <a:solidFill>
                  <a:schemeClr val="bg1"/>
                </a:solidFill>
                <a:latin typeface="Times New Roman" pitchFamily="18" charset="0"/>
                <a:ea typeface="黑体" pitchFamily="2" charset="-122"/>
                <a:cs typeface="Times New Roman" pitchFamily="18" charset="0"/>
              </a:rPr>
              <a:t>-(2)</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873" y="3915783"/>
            <a:ext cx="4075642" cy="241644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c:\users\a\appdata\roaming\360se6\USERDA~1\Temp\KENYA_~1.GIF"/>
          <p:cNvPicPr>
            <a:picLocks noChangeAspect="1" noChangeArrowheads="1"/>
          </p:cNvPicPr>
          <p:nvPr/>
        </p:nvPicPr>
        <p:blipFill>
          <a:blip r:embed="rId4" cstate="print">
            <a:extLst>
              <a:ext uri="{28A0092B-C50C-407E-A947-70E740481C1C}">
                <a14:useLocalDpi xmlns:a14="http://schemas.microsoft.com/office/drawing/2010/main" val="0"/>
              </a:ext>
            </a:extLst>
          </a:blip>
          <a:srcRect b="33766"/>
          <a:stretch>
            <a:fillRect/>
          </a:stretch>
        </p:blipFill>
        <p:spPr bwMode="auto">
          <a:xfrm>
            <a:off x="5704290" y="3913446"/>
            <a:ext cx="2483103" cy="241023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36414" t="10632" r="26793" b="8177"/>
          <a:stretch>
            <a:fillRect/>
          </a:stretch>
        </p:blipFill>
        <p:spPr bwMode="auto">
          <a:xfrm>
            <a:off x="546721" y="1538685"/>
            <a:ext cx="1841027" cy="228514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34720" t="10327" r="24902" b="8157"/>
          <a:stretch>
            <a:fillRect/>
          </a:stretch>
        </p:blipFill>
        <p:spPr bwMode="auto">
          <a:xfrm>
            <a:off x="2471268" y="1538685"/>
            <a:ext cx="2012688" cy="228514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35625" t="13258" r="24857" b="8391"/>
          <a:stretch>
            <a:fillRect/>
          </a:stretch>
        </p:blipFill>
        <p:spPr bwMode="auto">
          <a:xfrm>
            <a:off x="4567476" y="1538685"/>
            <a:ext cx="2050485" cy="228514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l="35472" t="9576" r="23866" b="6248"/>
          <a:stretch>
            <a:fillRect/>
          </a:stretch>
        </p:blipFill>
        <p:spPr bwMode="auto">
          <a:xfrm>
            <a:off x="6701482" y="1538684"/>
            <a:ext cx="1965441" cy="228829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
          <p:cNvSpPr txBox="1"/>
          <p:nvPr/>
        </p:nvSpPr>
        <p:spPr>
          <a:xfrm>
            <a:off x="541742" y="1208183"/>
            <a:ext cx="1837023" cy="276999"/>
          </a:xfrm>
          <a:prstGeom prst="rect">
            <a:avLst/>
          </a:prstGeom>
          <a:solidFill>
            <a:schemeClr val="accent1">
              <a:lumMod val="20000"/>
              <a:lumOff val="80000"/>
            </a:schemeClr>
          </a:solidFill>
          <a:ln>
            <a:solidFill>
              <a:schemeClr val="accent1"/>
            </a:solidFill>
          </a:ln>
        </p:spPr>
        <p:txBody>
          <a:bodyPr wrap="square">
            <a:spAutoFit/>
          </a:bodyPr>
          <a:lstStyle/>
          <a:p>
            <a:pPr>
              <a:defRPr/>
            </a:pPr>
            <a:r>
              <a:rPr lang="en-GB" altLang="zh-CN" sz="1200" dirty="0" smtClean="0">
                <a:latin typeface="Times New Roman" pitchFamily="18" charset="0"/>
                <a:cs typeface="Times New Roman" pitchFamily="18" charset="0"/>
              </a:rPr>
              <a:t>Administrative division</a:t>
            </a:r>
            <a:endParaRPr lang="zh-CN" altLang="en-US" sz="1200" dirty="0">
              <a:latin typeface="Times New Roman" panose="02020603050405020304" pitchFamily="18" charset="0"/>
              <a:ea typeface="黑体" panose="02010600030101010101" pitchFamily="2" charset="-122"/>
              <a:cs typeface="Times New Roman" pitchFamily="18" charset="0"/>
            </a:endParaRPr>
          </a:p>
        </p:txBody>
      </p:sp>
      <p:sp>
        <p:nvSpPr>
          <p:cNvPr id="13" name="TextBox 9"/>
          <p:cNvSpPr txBox="1"/>
          <p:nvPr/>
        </p:nvSpPr>
        <p:spPr>
          <a:xfrm>
            <a:off x="2464904" y="1208183"/>
            <a:ext cx="2007445" cy="276999"/>
          </a:xfrm>
          <a:prstGeom prst="rect">
            <a:avLst/>
          </a:prstGeom>
          <a:solidFill>
            <a:schemeClr val="accent1">
              <a:lumMod val="20000"/>
              <a:lumOff val="80000"/>
            </a:schemeClr>
          </a:solidFill>
          <a:ln>
            <a:solidFill>
              <a:schemeClr val="accent1"/>
            </a:solidFill>
          </a:ln>
        </p:spPr>
        <p:txBody>
          <a:bodyPr wrap="square">
            <a:spAutoFit/>
          </a:bodyPr>
          <a:lstStyle/>
          <a:p>
            <a:pPr>
              <a:defRPr/>
            </a:pPr>
            <a:r>
              <a:rPr lang="en-GB" altLang="zh-CN" sz="1200" dirty="0">
                <a:latin typeface="Times New Roman" pitchFamily="18" charset="0"/>
                <a:cs typeface="Times New Roman" pitchFamily="18" charset="0"/>
              </a:rPr>
              <a:t>Rivers</a:t>
            </a:r>
            <a:endParaRPr lang="zh-CN" altLang="en-US" sz="1200" dirty="0">
              <a:latin typeface="Times New Roman" panose="02020603050405020304" pitchFamily="18" charset="0"/>
              <a:ea typeface="黑体" panose="02010600030101010101" pitchFamily="2" charset="-122"/>
              <a:cs typeface="Times New Roman" pitchFamily="18" charset="0"/>
            </a:endParaRPr>
          </a:p>
        </p:txBody>
      </p:sp>
      <p:sp>
        <p:nvSpPr>
          <p:cNvPr id="14" name="TextBox 10"/>
          <p:cNvSpPr txBox="1"/>
          <p:nvPr/>
        </p:nvSpPr>
        <p:spPr>
          <a:xfrm>
            <a:off x="4558748" y="1208183"/>
            <a:ext cx="2033301" cy="276999"/>
          </a:xfrm>
          <a:prstGeom prst="rect">
            <a:avLst/>
          </a:prstGeom>
          <a:solidFill>
            <a:schemeClr val="accent1">
              <a:lumMod val="20000"/>
              <a:lumOff val="80000"/>
            </a:schemeClr>
          </a:solidFill>
          <a:ln>
            <a:solidFill>
              <a:schemeClr val="accent1"/>
            </a:solidFill>
          </a:ln>
        </p:spPr>
        <p:txBody>
          <a:bodyPr wrap="square">
            <a:spAutoFit/>
          </a:bodyPr>
          <a:lstStyle/>
          <a:p>
            <a:pPr>
              <a:defRPr/>
            </a:pPr>
            <a:r>
              <a:rPr lang="en-GB" altLang="zh-CN" sz="1200" dirty="0">
                <a:latin typeface="Times New Roman" pitchFamily="18" charset="0"/>
                <a:cs typeface="Times New Roman" pitchFamily="18" charset="0"/>
              </a:rPr>
              <a:t>Cities and towns</a:t>
            </a:r>
            <a:endParaRPr lang="zh-CN" altLang="en-US" sz="1200" dirty="0">
              <a:latin typeface="Times New Roman" panose="02020603050405020304" pitchFamily="18" charset="0"/>
              <a:ea typeface="黑体" panose="02010600030101010101" pitchFamily="2" charset="-122"/>
              <a:cs typeface="Times New Roman" pitchFamily="18" charset="0"/>
            </a:endParaRPr>
          </a:p>
        </p:txBody>
      </p:sp>
      <p:sp>
        <p:nvSpPr>
          <p:cNvPr id="15" name="TextBox 11"/>
          <p:cNvSpPr txBox="1"/>
          <p:nvPr/>
        </p:nvSpPr>
        <p:spPr>
          <a:xfrm>
            <a:off x="6685722" y="1208183"/>
            <a:ext cx="1974183" cy="276999"/>
          </a:xfrm>
          <a:prstGeom prst="rect">
            <a:avLst/>
          </a:prstGeom>
          <a:solidFill>
            <a:schemeClr val="accent1">
              <a:lumMod val="20000"/>
              <a:lumOff val="80000"/>
            </a:schemeClr>
          </a:solidFill>
          <a:ln>
            <a:solidFill>
              <a:schemeClr val="accent1"/>
            </a:solidFill>
          </a:ln>
        </p:spPr>
        <p:txBody>
          <a:bodyPr wrap="square">
            <a:spAutoFit/>
          </a:bodyPr>
          <a:lstStyle/>
          <a:p>
            <a:pPr>
              <a:defRPr/>
            </a:pPr>
            <a:r>
              <a:rPr lang="en-GB" altLang="zh-CN" sz="1200" dirty="0">
                <a:latin typeface="Times New Roman" pitchFamily="18" charset="0"/>
                <a:cs typeface="Times New Roman" pitchFamily="18" charset="0"/>
              </a:rPr>
              <a:t>Elevation</a:t>
            </a:r>
            <a:endParaRPr lang="zh-CN" altLang="en-US" sz="1200" dirty="0">
              <a:latin typeface="Times New Roman" panose="02020603050405020304" pitchFamily="18" charset="0"/>
              <a:ea typeface="黑体" panose="02010600030101010101" pitchFamily="2" charset="-122"/>
              <a:cs typeface="Times New Roman" pitchFamily="18" charset="0"/>
            </a:endParaRPr>
          </a:p>
        </p:txBody>
      </p:sp>
      <p:sp>
        <p:nvSpPr>
          <p:cNvPr id="16" name="TextBox 12"/>
          <p:cNvSpPr txBox="1"/>
          <p:nvPr/>
        </p:nvSpPr>
        <p:spPr>
          <a:xfrm>
            <a:off x="654204" y="3869267"/>
            <a:ext cx="1467068" cy="276999"/>
          </a:xfrm>
          <a:prstGeom prst="rect">
            <a:avLst/>
          </a:prstGeom>
          <a:solidFill>
            <a:schemeClr val="accent1">
              <a:lumMod val="20000"/>
              <a:lumOff val="80000"/>
            </a:schemeClr>
          </a:solidFill>
          <a:ln>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Agriculture statistics</a:t>
            </a:r>
            <a:endParaRPr lang="zh-CN" altLang="en-US" sz="1200" dirty="0">
              <a:latin typeface="Times New Roman" panose="02020603050405020304" pitchFamily="18" charset="0"/>
              <a:ea typeface="黑体" panose="02010600030101010101" pitchFamily="2" charset="-122"/>
              <a:cs typeface="Times New Roman" pitchFamily="18" charset="0"/>
            </a:endParaRPr>
          </a:p>
        </p:txBody>
      </p:sp>
      <p:sp>
        <p:nvSpPr>
          <p:cNvPr id="17" name="TextBox 13"/>
          <p:cNvSpPr txBox="1"/>
          <p:nvPr/>
        </p:nvSpPr>
        <p:spPr>
          <a:xfrm>
            <a:off x="5257800" y="3886200"/>
            <a:ext cx="1181734" cy="276999"/>
          </a:xfrm>
          <a:prstGeom prst="rect">
            <a:avLst/>
          </a:prstGeom>
          <a:solidFill>
            <a:schemeClr val="accent1">
              <a:lumMod val="20000"/>
              <a:lumOff val="80000"/>
            </a:schemeClr>
          </a:solidFill>
          <a:ln>
            <a:solidFill>
              <a:schemeClr val="accent1"/>
            </a:solidFill>
          </a:ln>
        </p:spPr>
        <p:txBody>
          <a:bodyPr wrap="none">
            <a:spAutoFit/>
          </a:bodyPr>
          <a:lstStyle/>
          <a:p>
            <a:pPr>
              <a:defRPr/>
            </a:pPr>
            <a:r>
              <a:rPr lang="en-GB" altLang="zh-CN" sz="1200" dirty="0">
                <a:latin typeface="Times New Roman" pitchFamily="18" charset="0"/>
                <a:cs typeface="Times New Roman" pitchFamily="18" charset="0"/>
              </a:rPr>
              <a:t>Crop phenology</a:t>
            </a:r>
            <a:endParaRPr lang="zh-CN" altLang="en-US" sz="1200" dirty="0">
              <a:latin typeface="Times New Roman" panose="02020603050405020304" pitchFamily="18" charset="0"/>
              <a:ea typeface="黑体" panose="02010600030101010101" pitchFamily="2" charset="-122"/>
              <a:cs typeface="Times New Roman" pitchFamily="18" charset="0"/>
            </a:endParaRPr>
          </a:p>
        </p:txBody>
      </p:sp>
    </p:spTree>
    <p:extLst>
      <p:ext uri="{BB962C8B-B14F-4D97-AF65-F5344CB8AC3E}">
        <p14:creationId xmlns:p14="http://schemas.microsoft.com/office/powerpoint/2010/main" val="186514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83754" y="2815574"/>
            <a:ext cx="8372819" cy="3287769"/>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85590" y="1200840"/>
            <a:ext cx="8372819" cy="150931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5" name="矩形 2"/>
          <p:cNvSpPr>
            <a:spLocks noChangeArrowheads="1"/>
          </p:cNvSpPr>
          <p:nvPr/>
        </p:nvSpPr>
        <p:spPr bwMode="auto">
          <a:xfrm>
            <a:off x="-86364" y="141627"/>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3.</a:t>
            </a:r>
            <a:r>
              <a:rPr lang="en-GB" altLang="zh-CN" sz="3300" b="1" dirty="0">
                <a:solidFill>
                  <a:schemeClr val="bg1"/>
                </a:solidFill>
                <a:latin typeface="Times New Roman" pitchFamily="18" charset="0"/>
                <a:ea typeface="黑体" pitchFamily="2" charset="-122"/>
                <a:cs typeface="Times New Roman" pitchFamily="18" charset="0"/>
              </a:rPr>
              <a:t> Remote Sensing Data</a:t>
            </a:r>
            <a:r>
              <a:rPr lang="en-US" altLang="zh-CN" sz="2400" b="1" dirty="0">
                <a:solidFill>
                  <a:schemeClr val="bg1"/>
                </a:solidFill>
                <a:latin typeface="Times New Roman" pitchFamily="18" charset="0"/>
                <a:ea typeface="黑体" pitchFamily="2" charset="-122"/>
                <a:cs typeface="Times New Roman" pitchFamily="18" charset="0"/>
              </a:rPr>
              <a:t>-(1)</a:t>
            </a:r>
          </a:p>
        </p:txBody>
      </p:sp>
      <p:sp>
        <p:nvSpPr>
          <p:cNvPr id="6" name="TextBox 3"/>
          <p:cNvSpPr txBox="1"/>
          <p:nvPr/>
        </p:nvSpPr>
        <p:spPr>
          <a:xfrm>
            <a:off x="512278" y="1244462"/>
            <a:ext cx="7981728" cy="1477328"/>
          </a:xfrm>
          <a:prstGeom prst="rect">
            <a:avLst/>
          </a:prstGeom>
          <a:noFill/>
        </p:spPr>
        <p:txBody>
          <a:bodyPr wrap="square">
            <a:spAutoFit/>
          </a:bodyPr>
          <a:lstStyle>
            <a:lvl1pPr>
              <a:defRPr>
                <a:solidFill>
                  <a:schemeClr val="tx1"/>
                </a:solidFill>
                <a:latin typeface="Calibri" pitchFamily="34" charset="0"/>
                <a:ea typeface="宋体" pitchFamily="2" charset="-122"/>
              </a:defRPr>
            </a:lvl1pPr>
            <a:lvl2pPr marL="800100" indent="-34290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lnSpc>
                <a:spcPct val="150000"/>
              </a:lnSpc>
              <a:spcBef>
                <a:spcPts val="1200"/>
              </a:spcBef>
            </a:pPr>
            <a:r>
              <a:rPr lang="zh-CN" altLang="en-US" sz="2000" dirty="0">
                <a:latin typeface="Times New Roman" pitchFamily="18" charset="0"/>
                <a:ea typeface="黑体" pitchFamily="2" charset="-122"/>
                <a:cs typeface="Times New Roman" pitchFamily="18" charset="0"/>
              </a:rPr>
              <a:t>        </a:t>
            </a:r>
            <a:r>
              <a:rPr lang="en-GB" altLang="zh-CN" sz="2000" dirty="0">
                <a:latin typeface="Times New Roman" pitchFamily="18" charset="0"/>
                <a:ea typeface="黑体" pitchFamily="2" charset="-122"/>
                <a:cs typeface="Times New Roman" pitchFamily="18" charset="0"/>
              </a:rPr>
              <a:t>LandSat-8/OLI and EOS/MODIS data are taken as the remote sensing data </a:t>
            </a:r>
            <a:r>
              <a:rPr lang="en-GB" altLang="zh-CN" sz="2000" dirty="0" smtClean="0">
                <a:latin typeface="Times New Roman" pitchFamily="18" charset="0"/>
                <a:ea typeface="黑体" pitchFamily="2" charset="-122"/>
                <a:cs typeface="Times New Roman" pitchFamily="18" charset="0"/>
              </a:rPr>
              <a:t>for crop classification in this study. The spatial </a:t>
            </a:r>
            <a:r>
              <a:rPr lang="en-GB" altLang="zh-CN" sz="2000" dirty="0">
                <a:latin typeface="Times New Roman" pitchFamily="18" charset="0"/>
                <a:ea typeface="黑体" pitchFamily="2" charset="-122"/>
                <a:cs typeface="Times New Roman" pitchFamily="18" charset="0"/>
              </a:rPr>
              <a:t>resolution of OLI data is 30m, and the spatial resolution of MODIS </a:t>
            </a:r>
            <a:r>
              <a:rPr lang="en-GB" altLang="zh-CN" sz="2000" dirty="0" smtClean="0">
                <a:latin typeface="Times New Roman" pitchFamily="18" charset="0"/>
                <a:ea typeface="黑体" pitchFamily="2" charset="-122"/>
                <a:cs typeface="Times New Roman" pitchFamily="18" charset="0"/>
              </a:rPr>
              <a:t>NDVI </a:t>
            </a:r>
            <a:r>
              <a:rPr lang="en-GB" altLang="zh-CN" sz="2000" dirty="0">
                <a:latin typeface="Times New Roman" pitchFamily="18" charset="0"/>
                <a:ea typeface="黑体" pitchFamily="2" charset="-122"/>
                <a:cs typeface="Times New Roman" pitchFamily="18" charset="0"/>
              </a:rPr>
              <a:t>data </a:t>
            </a:r>
            <a:r>
              <a:rPr lang="en-GB" altLang="zh-CN" sz="2000" dirty="0" smtClean="0">
                <a:latin typeface="Times New Roman" pitchFamily="18" charset="0"/>
                <a:ea typeface="黑体" pitchFamily="2" charset="-122"/>
                <a:cs typeface="Times New Roman" pitchFamily="18" charset="0"/>
              </a:rPr>
              <a:t>is 250m.</a:t>
            </a:r>
          </a:p>
        </p:txBody>
      </p:sp>
      <p:sp>
        <p:nvSpPr>
          <p:cNvPr id="8" name="TextBox 3"/>
          <p:cNvSpPr txBox="1"/>
          <p:nvPr/>
        </p:nvSpPr>
        <p:spPr>
          <a:xfrm>
            <a:off x="1072302" y="3005325"/>
            <a:ext cx="6947978" cy="3016210"/>
          </a:xfrm>
          <a:prstGeom prst="rect">
            <a:avLst/>
          </a:prstGeom>
          <a:noFill/>
        </p:spPr>
        <p:txBody>
          <a:bodyPr wrap="square">
            <a:spAutoFit/>
          </a:bodyPr>
          <a:lstStyle>
            <a:lvl1pPr>
              <a:defRPr>
                <a:solidFill>
                  <a:schemeClr val="tx1"/>
                </a:solidFill>
                <a:latin typeface="Calibri" pitchFamily="34" charset="0"/>
                <a:ea typeface="宋体" pitchFamily="2" charset="-122"/>
              </a:defRPr>
            </a:lvl1pPr>
            <a:lvl2pPr marL="800100" indent="-34290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spcBef>
                <a:spcPts val="1200"/>
              </a:spcBef>
              <a:buFont typeface="Wingdings" pitchFamily="2" charset="2"/>
              <a:buChar char="Ø"/>
            </a:pPr>
            <a:r>
              <a:rPr lang="en-US" altLang="zh-CN" sz="2000" dirty="0" smtClean="0">
                <a:latin typeface="Times New Roman" pitchFamily="18" charset="0"/>
                <a:ea typeface="黑体" pitchFamily="2" charset="-122"/>
                <a:cs typeface="Times New Roman" pitchFamily="18" charset="0"/>
              </a:rPr>
              <a:t> LandSat-8/OLI</a:t>
            </a:r>
            <a:r>
              <a:rPr lang="zh-CN" altLang="en-US" sz="2000" dirty="0">
                <a:latin typeface="Times New Roman" pitchFamily="18" charset="0"/>
                <a:ea typeface="黑体" pitchFamily="2" charset="-122"/>
                <a:cs typeface="Times New Roman" pitchFamily="18" charset="0"/>
              </a:rPr>
              <a:t>：</a:t>
            </a:r>
            <a:r>
              <a:rPr lang="en-GB" altLang="zh-CN" sz="2000" dirty="0">
                <a:latin typeface="Times New Roman" pitchFamily="18" charset="0"/>
                <a:cs typeface="Times New Roman" pitchFamily="18" charset="0"/>
              </a:rPr>
              <a:t>April-September 2013</a:t>
            </a:r>
            <a:r>
              <a:rPr lang="zh-CN" altLang="zh-CN" sz="2000" dirty="0">
                <a:latin typeface="Times New Roman" pitchFamily="18" charset="0"/>
                <a:cs typeface="Times New Roman" pitchFamily="18" charset="0"/>
              </a:rPr>
              <a:t>，</a:t>
            </a:r>
            <a:r>
              <a:rPr lang="en-GB" altLang="zh-CN" sz="2000" dirty="0">
                <a:latin typeface="Times New Roman" pitchFamily="18" charset="0"/>
                <a:cs typeface="Times New Roman" pitchFamily="18" charset="0"/>
              </a:rPr>
              <a:t>138 images in total</a:t>
            </a:r>
            <a:r>
              <a:rPr lang="zh-CN" altLang="zh-CN" sz="2000" dirty="0">
                <a:latin typeface="Times New Roman" pitchFamily="18" charset="0"/>
                <a:cs typeface="Times New Roman" pitchFamily="18" charset="0"/>
              </a:rPr>
              <a:t>。</a:t>
            </a:r>
            <a:endParaRPr lang="en-US" altLang="zh-CN" sz="2000" dirty="0">
              <a:latin typeface="Times New Roman" pitchFamily="18" charset="0"/>
              <a:ea typeface="黑体" pitchFamily="2" charset="-122"/>
            </a:endParaRPr>
          </a:p>
          <a:p>
            <a:pPr lvl="1" algn="just">
              <a:buFont typeface="Wingdings" pitchFamily="2" charset="2"/>
              <a:buChar char="Ø"/>
            </a:pPr>
            <a:r>
              <a:rPr lang="en-GB" altLang="zh-CN" sz="2000" dirty="0">
                <a:latin typeface="Times New Roman" pitchFamily="18" charset="0"/>
                <a:cs typeface="Times New Roman" pitchFamily="18" charset="0"/>
              </a:rPr>
              <a:t>April: 18 images;</a:t>
            </a:r>
            <a:endParaRPr lang="en-US" altLang="zh-CN" sz="2000" dirty="0">
              <a:latin typeface="Times New Roman" pitchFamily="18" charset="0"/>
              <a:ea typeface="黑体" pitchFamily="2" charset="-122"/>
            </a:endParaRPr>
          </a:p>
          <a:p>
            <a:pPr lvl="1" algn="just">
              <a:buFont typeface="Wingdings" pitchFamily="2" charset="2"/>
              <a:buChar char="Ø"/>
            </a:pPr>
            <a:r>
              <a:rPr lang="en-GB" altLang="zh-CN" sz="2000" dirty="0">
                <a:latin typeface="Times New Roman" pitchFamily="18" charset="0"/>
                <a:cs typeface="Times New Roman" pitchFamily="18" charset="0"/>
              </a:rPr>
              <a:t>May:  34 images</a:t>
            </a:r>
            <a:r>
              <a:rPr lang="en-US" altLang="zh-CN" sz="2000" dirty="0">
                <a:latin typeface="Times New Roman" pitchFamily="18" charset="0"/>
                <a:ea typeface="黑体" pitchFamily="2" charset="-122"/>
              </a:rPr>
              <a:t>;</a:t>
            </a:r>
          </a:p>
          <a:p>
            <a:pPr lvl="1" algn="just">
              <a:buFont typeface="Wingdings" pitchFamily="2" charset="2"/>
              <a:buChar char="Ø"/>
            </a:pPr>
            <a:r>
              <a:rPr lang="en-GB" altLang="zh-CN" sz="2000" dirty="0">
                <a:latin typeface="Times New Roman" pitchFamily="18" charset="0"/>
                <a:cs typeface="Times New Roman" pitchFamily="18" charset="0"/>
              </a:rPr>
              <a:t>June:  42 images;</a:t>
            </a:r>
          </a:p>
          <a:p>
            <a:pPr lvl="1" algn="just">
              <a:buFont typeface="Wingdings" pitchFamily="2" charset="2"/>
              <a:buChar char="Ø"/>
            </a:pPr>
            <a:r>
              <a:rPr lang="en-GB" altLang="zh-CN" sz="2000" dirty="0">
                <a:latin typeface="Times New Roman" pitchFamily="18" charset="0"/>
                <a:cs typeface="Times New Roman" pitchFamily="18" charset="0"/>
              </a:rPr>
              <a:t>July:   62 images;</a:t>
            </a:r>
            <a:endParaRPr lang="en-US" altLang="zh-CN" sz="2000" dirty="0">
              <a:latin typeface="Times New Roman" pitchFamily="18" charset="0"/>
              <a:ea typeface="黑体" pitchFamily="2" charset="-122"/>
            </a:endParaRPr>
          </a:p>
          <a:p>
            <a:pPr lvl="1" algn="just">
              <a:buFont typeface="Wingdings" pitchFamily="2" charset="2"/>
              <a:buChar char="Ø"/>
            </a:pPr>
            <a:r>
              <a:rPr lang="en-GB" altLang="zh-CN" sz="2000" dirty="0">
                <a:latin typeface="Times New Roman" pitchFamily="18" charset="0"/>
                <a:cs typeface="Times New Roman" pitchFamily="18" charset="0"/>
              </a:rPr>
              <a:t>August: 68 images</a:t>
            </a:r>
            <a:r>
              <a:rPr lang="en-US" altLang="zh-CN" sz="2000" dirty="0">
                <a:latin typeface="Times New Roman" pitchFamily="18" charset="0"/>
                <a:ea typeface="黑体" pitchFamily="2" charset="-122"/>
              </a:rPr>
              <a:t>;</a:t>
            </a:r>
          </a:p>
          <a:p>
            <a:pPr lvl="1" algn="just">
              <a:buFont typeface="Wingdings" pitchFamily="2" charset="2"/>
              <a:buChar char="Ø"/>
            </a:pPr>
            <a:r>
              <a:rPr lang="en-GB" altLang="zh-CN" sz="2000" dirty="0">
                <a:latin typeface="Times New Roman" pitchFamily="18" charset="0"/>
                <a:cs typeface="Times New Roman" pitchFamily="18" charset="0"/>
              </a:rPr>
              <a:t>September: 8 images</a:t>
            </a:r>
            <a:r>
              <a:rPr lang="zh-CN" altLang="en-US" sz="2000" dirty="0">
                <a:latin typeface="Times New Roman" pitchFamily="18" charset="0"/>
                <a:ea typeface="黑体" pitchFamily="2" charset="-122"/>
              </a:rPr>
              <a:t>。</a:t>
            </a:r>
            <a:endParaRPr lang="en-US" altLang="zh-CN" sz="2000" dirty="0">
              <a:latin typeface="Times New Roman" pitchFamily="18" charset="0"/>
              <a:ea typeface="黑体" pitchFamily="2" charset="-122"/>
            </a:endParaRPr>
          </a:p>
          <a:p>
            <a:pPr algn="just">
              <a:spcBef>
                <a:spcPts val="1200"/>
              </a:spcBef>
              <a:buFont typeface="Wingdings" pitchFamily="2" charset="2"/>
              <a:buChar char="Ø"/>
            </a:pPr>
            <a:r>
              <a:rPr lang="en-GB" altLang="zh-CN" sz="2000" dirty="0" smtClean="0">
                <a:latin typeface="Times New Roman" pitchFamily="18" charset="0"/>
                <a:cs typeface="Times New Roman" pitchFamily="18" charset="0"/>
              </a:rPr>
              <a:t> EOS/MODIS/NDVI</a:t>
            </a:r>
            <a:r>
              <a:rPr lang="zh-CN" altLang="zh-CN" sz="2000" dirty="0" smtClean="0">
                <a:latin typeface="Times New Roman" pitchFamily="18" charset="0"/>
                <a:cs typeface="Times New Roman" pitchFamily="18" charset="0"/>
              </a:rPr>
              <a:t>：</a:t>
            </a:r>
            <a:r>
              <a:rPr lang="en-GB" altLang="zh-CN" sz="2000" dirty="0" smtClean="0">
                <a:latin typeface="Times New Roman" pitchFamily="18" charset="0"/>
                <a:cs typeface="Times New Roman" pitchFamily="18" charset="0"/>
              </a:rPr>
              <a:t>January-December </a:t>
            </a:r>
            <a:r>
              <a:rPr lang="en-GB" altLang="zh-CN" sz="2000" dirty="0">
                <a:latin typeface="Times New Roman" pitchFamily="18" charset="0"/>
                <a:cs typeface="Times New Roman" pitchFamily="18" charset="0"/>
              </a:rPr>
              <a:t>2012</a:t>
            </a:r>
            <a:r>
              <a:rPr lang="en-GB" altLang="zh-CN" sz="2000" dirty="0" smtClean="0">
                <a:latin typeface="Times New Roman" pitchFamily="18" charset="0"/>
                <a:cs typeface="Times New Roman" pitchFamily="18" charset="0"/>
              </a:rPr>
              <a:t>, maximum composited </a:t>
            </a:r>
            <a:r>
              <a:rPr lang="en-GB" altLang="zh-CN" sz="2000" dirty="0">
                <a:latin typeface="Times New Roman" pitchFamily="18" charset="0"/>
                <a:cs typeface="Times New Roman" pitchFamily="18" charset="0"/>
              </a:rPr>
              <a:t>in 16 days</a:t>
            </a:r>
            <a:r>
              <a:rPr lang="en-US" altLang="zh-CN" sz="2000" dirty="0">
                <a:latin typeface="Times New Roman" pitchFamily="18" charset="0"/>
                <a:cs typeface="Times New Roman" pitchFamily="18" charset="0"/>
              </a:rPr>
              <a:t>, </a:t>
            </a:r>
            <a:r>
              <a:rPr lang="en-GB" altLang="zh-CN" sz="2000" dirty="0">
                <a:latin typeface="Times New Roman" pitchFamily="18" charset="0"/>
                <a:cs typeface="Times New Roman" pitchFamily="18" charset="0"/>
              </a:rPr>
              <a:t>23 images.</a:t>
            </a:r>
            <a:endParaRPr lang="en-US" altLang="zh-CN" sz="2000" dirty="0">
              <a:latin typeface="Times New Roman" pitchFamily="18" charset="0"/>
              <a:ea typeface="黑体" pitchFamily="2" charset="-122"/>
            </a:endParaRPr>
          </a:p>
        </p:txBody>
      </p:sp>
    </p:spTree>
    <p:extLst>
      <p:ext uri="{BB962C8B-B14F-4D97-AF65-F5344CB8AC3E}">
        <p14:creationId xmlns:p14="http://schemas.microsoft.com/office/powerpoint/2010/main" val="234688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8289" y="1110685"/>
            <a:ext cx="8514712" cy="1667932"/>
          </a:xfrm>
          <a:prstGeom prst="rect">
            <a:avLst/>
          </a:prstGeom>
          <a:solidFill>
            <a:schemeClr val="accent2">
              <a:lumMod val="20000"/>
              <a:lumOff val="80000"/>
            </a:schemeClr>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32430" t="13332" r="27458" b="11752"/>
          <a:stretch>
            <a:fillRect/>
          </a:stretch>
        </p:blipFill>
        <p:spPr bwMode="auto">
          <a:xfrm>
            <a:off x="463142" y="3473967"/>
            <a:ext cx="2741613" cy="2879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3"/>
          <p:cNvSpPr txBox="1">
            <a:spLocks noChangeArrowheads="1"/>
          </p:cNvSpPr>
          <p:nvPr/>
        </p:nvSpPr>
        <p:spPr bwMode="auto">
          <a:xfrm>
            <a:off x="484022" y="1336547"/>
            <a:ext cx="8092711" cy="1200329"/>
          </a:xfrm>
          <a:prstGeom prst="rect">
            <a:avLst/>
          </a:prstGeom>
          <a:solidFill>
            <a:schemeClr val="bg1"/>
          </a:solidFill>
          <a:ln>
            <a:noFill/>
          </a:ln>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spcBef>
                <a:spcPts val="1200"/>
              </a:spcBef>
            </a:pPr>
            <a:r>
              <a:rPr lang="zh-CN" altLang="en-US" dirty="0">
                <a:latin typeface="Times New Roman" pitchFamily="18" charset="0"/>
                <a:ea typeface="黑体" pitchFamily="2" charset="-122"/>
                <a:cs typeface="Times New Roman" pitchFamily="18" charset="0"/>
              </a:rPr>
              <a:t>        </a:t>
            </a:r>
            <a:r>
              <a:rPr lang="en-GB" altLang="zh-CN" dirty="0">
                <a:latin typeface="Times New Roman" pitchFamily="18" charset="0"/>
                <a:ea typeface="黑体" pitchFamily="2" charset="-122"/>
                <a:cs typeface="Times New Roman" pitchFamily="18" charset="0"/>
              </a:rPr>
              <a:t>LandSat-8/OLI data have 8 </a:t>
            </a:r>
            <a:r>
              <a:rPr lang="en-GB" altLang="zh-CN" dirty="0" smtClean="0">
                <a:latin typeface="Times New Roman" pitchFamily="18" charset="0"/>
                <a:ea typeface="黑体" pitchFamily="2" charset="-122"/>
                <a:cs typeface="Times New Roman" pitchFamily="18" charset="0"/>
              </a:rPr>
              <a:t>bands</a:t>
            </a:r>
            <a:r>
              <a:rPr lang="en-GB" altLang="zh-CN" dirty="0">
                <a:latin typeface="Times New Roman" pitchFamily="18" charset="0"/>
                <a:ea typeface="黑体" pitchFamily="2" charset="-122"/>
                <a:cs typeface="Times New Roman" pitchFamily="18" charset="0"/>
              </a:rPr>
              <a:t>, </a:t>
            </a:r>
            <a:r>
              <a:rPr lang="en-GB" altLang="zh-CN" dirty="0" smtClean="0">
                <a:latin typeface="Times New Roman" pitchFamily="18" charset="0"/>
                <a:ea typeface="黑体" pitchFamily="2" charset="-122"/>
                <a:cs typeface="Times New Roman" pitchFamily="18" charset="0"/>
              </a:rPr>
              <a:t>all of </a:t>
            </a:r>
            <a:r>
              <a:rPr lang="en-GB" altLang="zh-CN" dirty="0">
                <a:latin typeface="Times New Roman" pitchFamily="18" charset="0"/>
                <a:ea typeface="黑体" pitchFamily="2" charset="-122"/>
                <a:cs typeface="Times New Roman" pitchFamily="18" charset="0"/>
              </a:rPr>
              <a:t>which </a:t>
            </a:r>
            <a:r>
              <a:rPr lang="en-GB" altLang="zh-CN" dirty="0" smtClean="0">
                <a:latin typeface="Times New Roman" pitchFamily="18" charset="0"/>
                <a:ea typeface="黑体" pitchFamily="2" charset="-122"/>
                <a:cs typeface="Times New Roman" pitchFamily="18" charset="0"/>
              </a:rPr>
              <a:t>have been used in classification </a:t>
            </a:r>
            <a:r>
              <a:rPr lang="en-GB" altLang="zh-CN" dirty="0">
                <a:latin typeface="Times New Roman" pitchFamily="18" charset="0"/>
                <a:ea typeface="黑体" pitchFamily="2" charset="-122"/>
                <a:cs typeface="Times New Roman" pitchFamily="18" charset="0"/>
              </a:rPr>
              <a:t>process. DN value is used directly for classification, and it is also used for the calculation of NDVI value. </a:t>
            </a:r>
            <a:r>
              <a:rPr lang="en-GB" altLang="zh-CN" dirty="0" smtClean="0">
                <a:latin typeface="Times New Roman" pitchFamily="18" charset="0"/>
                <a:ea typeface="黑体" pitchFamily="2" charset="-122"/>
                <a:cs typeface="Times New Roman" pitchFamily="18" charset="0"/>
              </a:rPr>
              <a:t>The total territory of </a:t>
            </a:r>
            <a:r>
              <a:rPr lang="en-GB" altLang="zh-CN" dirty="0">
                <a:latin typeface="Times New Roman" pitchFamily="18" charset="0"/>
                <a:ea typeface="黑体" pitchFamily="2" charset="-122"/>
                <a:cs typeface="Times New Roman" pitchFamily="18" charset="0"/>
              </a:rPr>
              <a:t>Kenya are </a:t>
            </a:r>
            <a:r>
              <a:rPr lang="en-GB" altLang="zh-CN" dirty="0" smtClean="0">
                <a:latin typeface="Times New Roman" pitchFamily="18" charset="0"/>
                <a:ea typeface="黑体" pitchFamily="2" charset="-122"/>
                <a:cs typeface="Times New Roman" pitchFamily="18" charset="0"/>
              </a:rPr>
              <a:t>covered </a:t>
            </a:r>
            <a:r>
              <a:rPr lang="en-GB" altLang="zh-CN" dirty="0">
                <a:latin typeface="Times New Roman" pitchFamily="18" charset="0"/>
                <a:ea typeface="黑体" pitchFamily="2" charset="-122"/>
                <a:cs typeface="Times New Roman" pitchFamily="18" charset="0"/>
              </a:rPr>
              <a:t>by the 138 images, even though the coverage of each month </a:t>
            </a:r>
            <a:r>
              <a:rPr lang="en-GB" altLang="zh-CN" dirty="0" smtClean="0">
                <a:latin typeface="Times New Roman" pitchFamily="18" charset="0"/>
                <a:ea typeface="黑体" pitchFamily="2" charset="-122"/>
                <a:cs typeface="Times New Roman" pitchFamily="18" charset="0"/>
              </a:rPr>
              <a:t>varies.</a:t>
            </a:r>
            <a:endParaRPr lang="en-US" altLang="zh-CN" dirty="0">
              <a:latin typeface="Times New Roman" pitchFamily="18" charset="0"/>
              <a:ea typeface="黑体" pitchFamily="2" charset="-122"/>
              <a:cs typeface="Times New Roman" pitchFamily="18" charset="0"/>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33247" t="13106" r="30127" b="20059"/>
          <a:stretch>
            <a:fillRect/>
          </a:stretch>
        </p:blipFill>
        <p:spPr bwMode="auto">
          <a:xfrm>
            <a:off x="3310466" y="3486667"/>
            <a:ext cx="2784597" cy="2879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33551" t="12752" r="30527" b="11011"/>
          <a:stretch>
            <a:fillRect/>
          </a:stretch>
        </p:blipFill>
        <p:spPr bwMode="auto">
          <a:xfrm>
            <a:off x="6187668" y="3486667"/>
            <a:ext cx="2411413" cy="2879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 name="矩形 9"/>
          <p:cNvSpPr/>
          <p:nvPr/>
        </p:nvSpPr>
        <p:spPr>
          <a:xfrm>
            <a:off x="441109" y="2956643"/>
            <a:ext cx="2764799" cy="461962"/>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Total coverage of 138 images from April to September</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1" name="矩形 10"/>
          <p:cNvSpPr/>
          <p:nvPr/>
        </p:nvSpPr>
        <p:spPr>
          <a:xfrm>
            <a:off x="3288637" y="2956940"/>
            <a:ext cx="2809301" cy="461665"/>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Coverage of 18 images in </a:t>
            </a:r>
            <a:r>
              <a:rPr lang="en-GB" altLang="zh-CN" sz="1200" dirty="0" smtClean="0">
                <a:latin typeface="Times New Roman" pitchFamily="18" charset="0"/>
                <a:cs typeface="Times New Roman" pitchFamily="18" charset="0"/>
              </a:rPr>
              <a:t>April</a:t>
            </a:r>
          </a:p>
          <a:p>
            <a:pPr>
              <a:defRPr/>
            </a:pP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2" name="矩形 11"/>
          <p:cNvSpPr/>
          <p:nvPr/>
        </p:nvSpPr>
        <p:spPr>
          <a:xfrm>
            <a:off x="6180667" y="2956940"/>
            <a:ext cx="2412490" cy="461665"/>
          </a:xfrm>
          <a:prstGeom prst="rect">
            <a:avLst/>
          </a:prstGeom>
          <a:solidFill>
            <a:schemeClr val="accent2">
              <a:lumMod val="20000"/>
              <a:lumOff val="80000"/>
            </a:schemeClr>
          </a:solidFill>
          <a:ln>
            <a:solidFill>
              <a:schemeClr val="accent2"/>
            </a:solidFill>
          </a:ln>
        </p:spPr>
        <p:txBody>
          <a:bodyPr wrap="square">
            <a:spAutoFit/>
          </a:bodyPr>
          <a:lstStyle/>
          <a:p>
            <a:pPr>
              <a:defRPr/>
            </a:pPr>
            <a:r>
              <a:rPr lang="en-GB" altLang="zh-CN" sz="1200" dirty="0">
                <a:latin typeface="Times New Roman" pitchFamily="18" charset="0"/>
                <a:cs typeface="Times New Roman" pitchFamily="18" charset="0"/>
              </a:rPr>
              <a:t>Coverage of 42 images in </a:t>
            </a:r>
            <a:r>
              <a:rPr lang="en-GB" altLang="zh-CN" sz="1200" dirty="0" smtClean="0">
                <a:latin typeface="Times New Roman" pitchFamily="18" charset="0"/>
                <a:cs typeface="Times New Roman" pitchFamily="18" charset="0"/>
              </a:rPr>
              <a:t>June</a:t>
            </a:r>
          </a:p>
          <a:p>
            <a:pPr>
              <a:defRPr/>
            </a:pP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4" name="矩形 2"/>
          <p:cNvSpPr>
            <a:spLocks noChangeArrowheads="1"/>
          </p:cNvSpPr>
          <p:nvPr/>
        </p:nvSpPr>
        <p:spPr bwMode="auto">
          <a:xfrm>
            <a:off x="-86364" y="141627"/>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3.</a:t>
            </a:r>
            <a:r>
              <a:rPr lang="en-GB" altLang="zh-CN" sz="3300" b="1" dirty="0">
                <a:solidFill>
                  <a:schemeClr val="bg1"/>
                </a:solidFill>
                <a:latin typeface="Times New Roman" pitchFamily="18" charset="0"/>
                <a:ea typeface="黑体" pitchFamily="2" charset="-122"/>
                <a:cs typeface="Times New Roman" pitchFamily="18" charset="0"/>
              </a:rPr>
              <a:t> Remote Sensing Data</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(2)</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25549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04267" y="1904997"/>
            <a:ext cx="4072466" cy="453813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sp>
        <p:nvSpPr>
          <p:cNvPr id="6" name="TextBox 3"/>
          <p:cNvSpPr txBox="1">
            <a:spLocks noChangeArrowheads="1"/>
          </p:cNvSpPr>
          <p:nvPr/>
        </p:nvSpPr>
        <p:spPr bwMode="auto">
          <a:xfrm>
            <a:off x="287867" y="1082255"/>
            <a:ext cx="8208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spcBef>
                <a:spcPts val="1200"/>
              </a:spcBef>
            </a:pPr>
            <a:r>
              <a:rPr lang="zh-CN" altLang="en-US" dirty="0">
                <a:latin typeface="Times New Roman" pitchFamily="18" charset="0"/>
                <a:ea typeface="黑体" pitchFamily="2" charset="-122"/>
                <a:cs typeface="Times New Roman" pitchFamily="18" charset="0"/>
              </a:rPr>
              <a:t>       </a:t>
            </a:r>
            <a:r>
              <a:rPr lang="en-GB" altLang="zh-CN" dirty="0" smtClean="0">
                <a:latin typeface="Times New Roman" pitchFamily="18" charset="0"/>
                <a:ea typeface="黑体" pitchFamily="2" charset="-122"/>
                <a:cs typeface="Times New Roman" pitchFamily="18" charset="0"/>
              </a:rPr>
              <a:t>The 16-day maximum-value composite EOS/MODIS/NDVI data was used in this study. </a:t>
            </a:r>
            <a:r>
              <a:rPr lang="en-GB" altLang="zh-CN" dirty="0">
                <a:latin typeface="Times New Roman" pitchFamily="18" charset="0"/>
                <a:ea typeface="黑体" pitchFamily="2" charset="-122"/>
                <a:cs typeface="Times New Roman" pitchFamily="18" charset="0"/>
              </a:rPr>
              <a:t>Data smoothing </a:t>
            </a:r>
            <a:r>
              <a:rPr lang="en-GB" altLang="zh-CN" dirty="0" smtClean="0">
                <a:latin typeface="Times New Roman" pitchFamily="18" charset="0"/>
                <a:ea typeface="黑体" pitchFamily="2" charset="-122"/>
                <a:cs typeface="Times New Roman" pitchFamily="18" charset="0"/>
              </a:rPr>
              <a:t>is </a:t>
            </a:r>
            <a:r>
              <a:rPr lang="en-GB" altLang="zh-CN" dirty="0">
                <a:latin typeface="Times New Roman" pitchFamily="18" charset="0"/>
                <a:ea typeface="黑体" pitchFamily="2" charset="-122"/>
                <a:cs typeface="Times New Roman" pitchFamily="18" charset="0"/>
              </a:rPr>
              <a:t>conducted by using  </a:t>
            </a:r>
            <a:r>
              <a:rPr lang="en-GB" altLang="zh-CN" dirty="0" err="1">
                <a:latin typeface="Times New Roman" pitchFamily="18" charset="0"/>
                <a:ea typeface="黑体" pitchFamily="2" charset="-122"/>
                <a:cs typeface="Times New Roman" pitchFamily="18" charset="0"/>
              </a:rPr>
              <a:t>Savitzky-Golay</a:t>
            </a:r>
            <a:r>
              <a:rPr lang="en-GB" altLang="zh-CN" dirty="0">
                <a:latin typeface="Times New Roman" pitchFamily="18" charset="0"/>
                <a:ea typeface="黑体" pitchFamily="2" charset="-122"/>
                <a:cs typeface="Times New Roman" pitchFamily="18" charset="0"/>
              </a:rPr>
              <a:t> </a:t>
            </a:r>
            <a:r>
              <a:rPr lang="en-GB" altLang="zh-CN" dirty="0" smtClean="0">
                <a:latin typeface="Times New Roman" pitchFamily="18" charset="0"/>
                <a:ea typeface="黑体" pitchFamily="2" charset="-122"/>
                <a:cs typeface="Times New Roman" pitchFamily="18" charset="0"/>
              </a:rPr>
              <a:t>filter</a:t>
            </a:r>
            <a:r>
              <a:rPr lang="en-GB" altLang="zh-CN" i="1" dirty="0" smtClean="0">
                <a:latin typeface="Times New Roman" pitchFamily="18" charset="0"/>
                <a:ea typeface="黑体" pitchFamily="2" charset="-122"/>
                <a:cs typeface="Times New Roman" pitchFamily="18" charset="0"/>
              </a:rPr>
              <a:t>. </a:t>
            </a:r>
            <a:endParaRPr lang="en-US" altLang="zh-CN" dirty="0">
              <a:latin typeface="Times New Roman" pitchFamily="18" charset="0"/>
              <a:ea typeface="黑体" pitchFamily="2" charset="-122"/>
              <a:cs typeface="Times New Roman" pitchFamily="18"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35069" t="18413" r="30769" b="11469"/>
          <a:stretch>
            <a:fillRect/>
          </a:stretch>
        </p:blipFill>
        <p:spPr bwMode="auto">
          <a:xfrm>
            <a:off x="525473" y="1911579"/>
            <a:ext cx="3911060" cy="45162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t="4102" r="3912" b="4680"/>
          <a:stretch>
            <a:fillRect/>
          </a:stretch>
        </p:blipFill>
        <p:spPr bwMode="auto">
          <a:xfrm>
            <a:off x="4835526" y="2640885"/>
            <a:ext cx="3377673" cy="180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2" t="4300" r="4039" b="3006"/>
          <a:stretch>
            <a:fillRect/>
          </a:stretch>
        </p:blipFill>
        <p:spPr bwMode="auto">
          <a:xfrm>
            <a:off x="4835526" y="4488410"/>
            <a:ext cx="3384617" cy="183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648201" y="1976965"/>
            <a:ext cx="3781425" cy="646331"/>
          </a:xfrm>
          <a:prstGeom prst="rect">
            <a:avLst/>
          </a:prstGeom>
          <a:noFill/>
          <a:ln>
            <a:noFill/>
          </a:ln>
        </p:spPr>
        <p:txBody>
          <a:bodyPr wrap="square">
            <a:spAutoFit/>
          </a:bodyPr>
          <a:lstStyle/>
          <a:p>
            <a:pPr>
              <a:defRPr/>
            </a:pPr>
            <a:r>
              <a:rPr lang="en-GB" altLang="zh-CN" sz="1200" dirty="0">
                <a:latin typeface="Times New Roman" pitchFamily="18" charset="0"/>
                <a:cs typeface="Times New Roman" pitchFamily="18" charset="0"/>
              </a:rPr>
              <a:t>A comparison is conducted on the effect before and after conducting </a:t>
            </a:r>
            <a:r>
              <a:rPr lang="en-GB" altLang="zh-CN" sz="1200" dirty="0" err="1">
                <a:latin typeface="Times New Roman" pitchFamily="18" charset="0"/>
                <a:cs typeface="Times New Roman" pitchFamily="18" charset="0"/>
              </a:rPr>
              <a:t>Savitzky-Golay</a:t>
            </a:r>
            <a:r>
              <a:rPr lang="en-GB" altLang="zh-CN" sz="1200" dirty="0">
                <a:latin typeface="Times New Roman" pitchFamily="18" charset="0"/>
                <a:cs typeface="Times New Roman" pitchFamily="18" charset="0"/>
              </a:rPr>
              <a:t> filtering (before filtering is white, and after filtering is red)</a:t>
            </a:r>
            <a:endParaRPr lang="zh-CN" altLang="zh-CN" sz="1200" dirty="0">
              <a:latin typeface="Times New Roman" panose="02020603050405020304" pitchFamily="18" charset="0"/>
              <a:ea typeface="黑体" panose="02010600030101010101" pitchFamily="2" charset="-122"/>
              <a:cs typeface="Times New Roman" pitchFamily="18" charset="0"/>
            </a:endParaRPr>
          </a:p>
        </p:txBody>
      </p:sp>
      <p:sp>
        <p:nvSpPr>
          <p:cNvPr id="12" name="矩形 2"/>
          <p:cNvSpPr>
            <a:spLocks noChangeArrowheads="1"/>
          </p:cNvSpPr>
          <p:nvPr/>
        </p:nvSpPr>
        <p:spPr bwMode="auto">
          <a:xfrm>
            <a:off x="-86364" y="141627"/>
            <a:ext cx="900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3.</a:t>
            </a:r>
            <a:r>
              <a:rPr lang="en-GB" altLang="zh-CN" sz="3300" b="1" dirty="0">
                <a:solidFill>
                  <a:schemeClr val="bg1"/>
                </a:solidFill>
                <a:latin typeface="Times New Roman" pitchFamily="18" charset="0"/>
                <a:ea typeface="黑体" pitchFamily="2" charset="-122"/>
                <a:cs typeface="Times New Roman" pitchFamily="18" charset="0"/>
              </a:rPr>
              <a:t> Remote Sensing Data</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(3)</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1257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p:cNvSpPr/>
          <p:nvPr/>
        </p:nvSpPr>
        <p:spPr>
          <a:xfrm>
            <a:off x="389467" y="1286933"/>
            <a:ext cx="8458200" cy="5342467"/>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9144000" cy="8979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2"/>
              </a:solidFill>
            </a:endParaRPr>
          </a:p>
        </p:txBody>
      </p:sp>
      <p:cxnSp>
        <p:nvCxnSpPr>
          <p:cNvPr id="33" name="直接箭头连接符 32"/>
          <p:cNvCxnSpPr/>
          <p:nvPr/>
        </p:nvCxnSpPr>
        <p:spPr>
          <a:xfrm flipH="1">
            <a:off x="9569980" y="3174474"/>
            <a:ext cx="0" cy="1619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515408" y="1025525"/>
            <a:ext cx="5589058" cy="425450"/>
          </a:xfrm>
          <a:prstGeom prst="rect">
            <a:avLst/>
          </a:prstGeom>
          <a:solidFill>
            <a:schemeClr val="accent1">
              <a:lumMod val="20000"/>
              <a:lumOff val="80000"/>
            </a:schemeClr>
          </a:solidFill>
          <a:ln w="12700">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zh-CN" b="1" dirty="0">
                <a:solidFill>
                  <a:schemeClr val="tx1"/>
                </a:solidFill>
                <a:latin typeface="Times New Roman" pitchFamily="18" charset="0"/>
                <a:cs typeface="Times New Roman" pitchFamily="18" charset="0"/>
              </a:rPr>
              <a:t>Technical Route of Crop Area Identification in Kenya</a:t>
            </a:r>
            <a:endParaRPr lang="zh-CN" altLang="en-US" b="1" dirty="0">
              <a:solidFill>
                <a:schemeClr val="tx1"/>
              </a:solidFill>
              <a:latin typeface="Times New Roman" panose="02020603050405020304" pitchFamily="18" charset="0"/>
              <a:cs typeface="Times New Roman" pitchFamily="18" charset="0"/>
            </a:endParaRPr>
          </a:p>
        </p:txBody>
      </p:sp>
      <p:grpSp>
        <p:nvGrpSpPr>
          <p:cNvPr id="81" name="组合 80"/>
          <p:cNvGrpSpPr/>
          <p:nvPr/>
        </p:nvGrpSpPr>
        <p:grpSpPr>
          <a:xfrm>
            <a:off x="831321" y="1544109"/>
            <a:ext cx="7508345" cy="4907491"/>
            <a:chOff x="763588" y="1442509"/>
            <a:chExt cx="7508345" cy="4907491"/>
          </a:xfrm>
        </p:grpSpPr>
        <p:grpSp>
          <p:nvGrpSpPr>
            <p:cNvPr id="80" name="组合 79"/>
            <p:cNvGrpSpPr/>
            <p:nvPr/>
          </p:nvGrpSpPr>
          <p:grpSpPr>
            <a:xfrm>
              <a:off x="763588" y="1442509"/>
              <a:ext cx="7508345" cy="4907491"/>
              <a:chOff x="-1166812" y="1196975"/>
              <a:chExt cx="8518525" cy="5553075"/>
            </a:xfrm>
          </p:grpSpPr>
          <p:sp>
            <p:nvSpPr>
              <p:cNvPr id="8" name="矩形 7"/>
              <p:cNvSpPr/>
              <p:nvPr/>
            </p:nvSpPr>
            <p:spPr>
              <a:xfrm>
                <a:off x="1892300" y="2646364"/>
                <a:ext cx="2520950" cy="287337"/>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OLI Reflectivity/NDVI Spectrum</a:t>
                </a:r>
                <a:endParaRPr lang="zh-CN" altLang="en-US" sz="1000" b="1" dirty="0">
                  <a:solidFill>
                    <a:schemeClr val="tx1"/>
                  </a:solidFill>
                  <a:latin typeface="Times New Roman" panose="02020603050405020304" pitchFamily="18" charset="0"/>
                  <a:cs typeface="Times New Roman" pitchFamily="18" charset="0"/>
                </a:endParaRPr>
              </a:p>
            </p:txBody>
          </p:sp>
          <p:grpSp>
            <p:nvGrpSpPr>
              <p:cNvPr id="79" name="组合 78"/>
              <p:cNvGrpSpPr/>
              <p:nvPr/>
            </p:nvGrpSpPr>
            <p:grpSpPr>
              <a:xfrm>
                <a:off x="-1166812" y="1196975"/>
                <a:ext cx="8518525" cy="5553075"/>
                <a:chOff x="-1166812" y="1196975"/>
                <a:chExt cx="8518525" cy="5553075"/>
              </a:xfrm>
            </p:grpSpPr>
            <p:sp>
              <p:nvSpPr>
                <p:cNvPr id="6" name="矩形 5"/>
                <p:cNvSpPr/>
                <p:nvPr/>
              </p:nvSpPr>
              <p:spPr>
                <a:xfrm>
                  <a:off x="-1157287" y="1196975"/>
                  <a:ext cx="2519362" cy="287338"/>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Background Data/Analysis</a:t>
                  </a:r>
                  <a:endParaRPr lang="zh-CN" altLang="en-US" sz="1000" b="1" dirty="0">
                    <a:solidFill>
                      <a:schemeClr val="tx1"/>
                    </a:solidFill>
                    <a:latin typeface="Times New Roman" panose="02020603050405020304" pitchFamily="18" charset="0"/>
                    <a:cs typeface="Times New Roman" pitchFamily="18" charset="0"/>
                  </a:endParaRPr>
                </a:p>
              </p:txBody>
            </p:sp>
            <p:sp>
              <p:nvSpPr>
                <p:cNvPr id="7" name="矩形 6"/>
                <p:cNvSpPr/>
                <p:nvPr/>
              </p:nvSpPr>
              <p:spPr>
                <a:xfrm>
                  <a:off x="-1155700" y="1646239"/>
                  <a:ext cx="2520950" cy="288925"/>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Vegetation/crop classification system </a:t>
                  </a:r>
                  <a:endParaRPr lang="zh-CN" altLang="en-US" sz="1000" b="1" dirty="0">
                    <a:solidFill>
                      <a:schemeClr val="tx1"/>
                    </a:solidFill>
                    <a:latin typeface="Times New Roman" panose="02020603050405020304" pitchFamily="18" charset="0"/>
                    <a:cs typeface="Times New Roman" pitchFamily="18" charset="0"/>
                  </a:endParaRPr>
                </a:p>
              </p:txBody>
            </p:sp>
            <p:sp>
              <p:nvSpPr>
                <p:cNvPr id="9" name="矩形 8"/>
                <p:cNvSpPr/>
                <p:nvPr/>
              </p:nvSpPr>
              <p:spPr>
                <a:xfrm>
                  <a:off x="-1166812" y="2124076"/>
                  <a:ext cx="8512175" cy="341313"/>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Typical Ground Object Visual Identification based on </a:t>
                  </a:r>
                  <a:r>
                    <a:rPr lang="en-GB" altLang="zh-CN" sz="1000" b="1" dirty="0" err="1">
                      <a:solidFill>
                        <a:schemeClr val="tx1"/>
                      </a:solidFill>
                      <a:latin typeface="Times New Roman" pitchFamily="18" charset="0"/>
                      <a:cs typeface="Times New Roman" pitchFamily="18" charset="0"/>
                    </a:rPr>
                    <a:t>Googl</a:t>
                  </a:r>
                  <a:r>
                    <a:rPr lang="en-GB" altLang="zh-CN" sz="1000" b="1" dirty="0">
                      <a:solidFill>
                        <a:schemeClr val="tx1"/>
                      </a:solidFill>
                      <a:latin typeface="Times New Roman" pitchFamily="18" charset="0"/>
                      <a:cs typeface="Times New Roman" pitchFamily="18" charset="0"/>
                    </a:rPr>
                    <a:t> Earth/</a:t>
                  </a:r>
                  <a:r>
                    <a:rPr lang="en-GB" altLang="zh-CN" sz="1000" b="1" dirty="0" err="1">
                      <a:solidFill>
                        <a:schemeClr val="tx1"/>
                      </a:solidFill>
                      <a:latin typeface="Times New Roman" pitchFamily="18" charset="0"/>
                      <a:cs typeface="Times New Roman" pitchFamily="18" charset="0"/>
                    </a:rPr>
                    <a:t>QuickBird</a:t>
                  </a:r>
                  <a:r>
                    <a:rPr lang="en-GB" altLang="zh-CN" sz="1000" b="1" dirty="0">
                      <a:solidFill>
                        <a:schemeClr val="tx1"/>
                      </a:solidFill>
                      <a:latin typeface="Times New Roman" pitchFamily="18" charset="0"/>
                      <a:cs typeface="Times New Roman" pitchFamily="18" charset="0"/>
                    </a:rPr>
                    <a:t> Data</a:t>
                  </a:r>
                  <a:endParaRPr lang="zh-CN" altLang="en-US" sz="1000" b="1" dirty="0">
                    <a:solidFill>
                      <a:schemeClr val="tx1"/>
                    </a:solidFill>
                    <a:latin typeface="Times New Roman" panose="02020603050405020304" pitchFamily="18" charset="0"/>
                    <a:cs typeface="Times New Roman" pitchFamily="18" charset="0"/>
                  </a:endParaRPr>
                </a:p>
              </p:txBody>
            </p:sp>
            <p:cxnSp>
              <p:nvCxnSpPr>
                <p:cNvPr id="10" name="直接箭头连接符 9"/>
                <p:cNvCxnSpPr/>
                <p:nvPr/>
              </p:nvCxnSpPr>
              <p:spPr>
                <a:xfrm flipH="1">
                  <a:off x="6100763" y="1952626"/>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112713" y="2484439"/>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6119813" y="2484439"/>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122238" y="193516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763713" y="1196975"/>
                  <a:ext cx="2519362" cy="287338"/>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EOES/MODIS Data</a:t>
                  </a:r>
                  <a:endParaRPr lang="zh-CN" altLang="en-US" sz="1000" b="1" dirty="0">
                    <a:solidFill>
                      <a:schemeClr val="tx1"/>
                    </a:solidFill>
                    <a:latin typeface="Times New Roman" panose="02020603050405020304" pitchFamily="18" charset="0"/>
                    <a:cs typeface="Times New Roman" pitchFamily="18" charset="0"/>
                  </a:endParaRPr>
                </a:p>
              </p:txBody>
            </p:sp>
            <p:sp>
              <p:nvSpPr>
                <p:cNvPr id="15" name="矩形 14"/>
                <p:cNvSpPr/>
                <p:nvPr/>
              </p:nvSpPr>
              <p:spPr>
                <a:xfrm>
                  <a:off x="4830763" y="1196975"/>
                  <a:ext cx="2519362" cy="287338"/>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LandSat-8/OLI data</a:t>
                  </a:r>
                  <a:endParaRPr lang="zh-CN" altLang="en-US" sz="1000" b="1" dirty="0">
                    <a:solidFill>
                      <a:schemeClr val="tx1"/>
                    </a:solidFill>
                    <a:latin typeface="Times New Roman" panose="02020603050405020304" pitchFamily="18" charset="0"/>
                    <a:cs typeface="Times New Roman" pitchFamily="18" charset="0"/>
                  </a:endParaRPr>
                </a:p>
              </p:txBody>
            </p:sp>
            <p:sp>
              <p:nvSpPr>
                <p:cNvPr id="16" name="矩形 15"/>
                <p:cNvSpPr/>
                <p:nvPr/>
              </p:nvSpPr>
              <p:spPr>
                <a:xfrm>
                  <a:off x="1763713" y="1646239"/>
                  <a:ext cx="2519362" cy="287337"/>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Time Series S-G Filtering</a:t>
                  </a:r>
                  <a:endParaRPr lang="zh-CN" altLang="en-US" sz="1000" b="1" dirty="0">
                    <a:solidFill>
                      <a:schemeClr val="tx1"/>
                    </a:solidFill>
                    <a:latin typeface="Times New Roman" panose="02020603050405020304" pitchFamily="18" charset="0"/>
                    <a:cs typeface="Times New Roman" pitchFamily="18" charset="0"/>
                  </a:endParaRPr>
                </a:p>
              </p:txBody>
            </p:sp>
            <p:sp>
              <p:nvSpPr>
                <p:cNvPr id="17" name="矩形 16"/>
                <p:cNvSpPr/>
                <p:nvPr/>
              </p:nvSpPr>
              <p:spPr>
                <a:xfrm>
                  <a:off x="4830763" y="1655764"/>
                  <a:ext cx="2520950" cy="287337"/>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Cloud Mask/data Interpolation</a:t>
                  </a:r>
                  <a:endParaRPr lang="zh-CN" altLang="en-US" sz="1000" b="1" dirty="0">
                    <a:solidFill>
                      <a:schemeClr val="tx1"/>
                    </a:solidFill>
                    <a:latin typeface="Times New Roman" panose="02020603050405020304" pitchFamily="18" charset="0"/>
                    <a:cs typeface="Times New Roman" pitchFamily="18" charset="0"/>
                  </a:endParaRPr>
                </a:p>
              </p:txBody>
            </p:sp>
            <p:sp>
              <p:nvSpPr>
                <p:cNvPr id="18" name="矩形 17"/>
                <p:cNvSpPr/>
                <p:nvPr/>
              </p:nvSpPr>
              <p:spPr>
                <a:xfrm>
                  <a:off x="-1166812" y="2654301"/>
                  <a:ext cx="2520950" cy="288925"/>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MODIS/NDVI Spectrum</a:t>
                  </a:r>
                  <a:endParaRPr lang="zh-CN" altLang="en-US" sz="1000" b="1" dirty="0">
                    <a:solidFill>
                      <a:schemeClr val="tx1"/>
                    </a:solidFill>
                    <a:latin typeface="Times New Roman" panose="02020603050405020304" pitchFamily="18" charset="0"/>
                    <a:cs typeface="Times New Roman" pitchFamily="18" charset="0"/>
                  </a:endParaRPr>
                </a:p>
              </p:txBody>
            </p:sp>
            <p:sp>
              <p:nvSpPr>
                <p:cNvPr id="19" name="矩形 18"/>
                <p:cNvSpPr/>
                <p:nvPr/>
              </p:nvSpPr>
              <p:spPr>
                <a:xfrm>
                  <a:off x="4827588" y="2654301"/>
                  <a:ext cx="2519362" cy="288925"/>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OLI Interpretation Mark</a:t>
                  </a:r>
                  <a:endParaRPr lang="zh-CN" altLang="en-US" sz="1000" b="1" dirty="0">
                    <a:solidFill>
                      <a:schemeClr val="tx1"/>
                    </a:solidFill>
                    <a:latin typeface="Times New Roman" panose="02020603050405020304" pitchFamily="18" charset="0"/>
                    <a:cs typeface="Times New Roman" pitchFamily="18" charset="0"/>
                  </a:endParaRPr>
                </a:p>
              </p:txBody>
            </p:sp>
            <p:sp>
              <p:nvSpPr>
                <p:cNvPr id="20" name="矩形 19"/>
                <p:cNvSpPr/>
                <p:nvPr/>
              </p:nvSpPr>
              <p:spPr>
                <a:xfrm>
                  <a:off x="4824413" y="5472114"/>
                  <a:ext cx="2520950" cy="287337"/>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Visual Comparison</a:t>
                  </a:r>
                  <a:endParaRPr lang="zh-CN" altLang="en-US" sz="1000" b="1" dirty="0">
                    <a:solidFill>
                      <a:schemeClr val="tx1"/>
                    </a:solidFill>
                    <a:latin typeface="Times New Roman" panose="02020603050405020304" pitchFamily="18" charset="0"/>
                    <a:cs typeface="Times New Roman" pitchFamily="18" charset="0"/>
                  </a:endParaRPr>
                </a:p>
              </p:txBody>
            </p:sp>
            <p:sp>
              <p:nvSpPr>
                <p:cNvPr id="21" name="矩形 20"/>
                <p:cNvSpPr/>
                <p:nvPr/>
              </p:nvSpPr>
              <p:spPr>
                <a:xfrm>
                  <a:off x="-1163637" y="5930901"/>
                  <a:ext cx="2519362" cy="288925"/>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250m Vegetation/crop </a:t>
                  </a:r>
                  <a:r>
                    <a:rPr lang="en-GB" altLang="zh-CN" sz="900" b="1" dirty="0" smtClean="0">
                      <a:solidFill>
                        <a:schemeClr val="tx1"/>
                      </a:solidFill>
                      <a:latin typeface="Times New Roman" pitchFamily="18" charset="0"/>
                      <a:cs typeface="Times New Roman" pitchFamily="18" charset="0"/>
                    </a:rPr>
                    <a:t>Spatial Distribution</a:t>
                  </a:r>
                  <a:endParaRPr lang="zh-CN" altLang="en-US" sz="900" b="1" dirty="0">
                    <a:solidFill>
                      <a:schemeClr val="tx1"/>
                    </a:solidFill>
                    <a:latin typeface="Times New Roman" panose="02020603050405020304" pitchFamily="18" charset="0"/>
                    <a:cs typeface="Times New Roman" pitchFamily="18" charset="0"/>
                  </a:endParaRPr>
                </a:p>
              </p:txBody>
            </p:sp>
            <p:sp>
              <p:nvSpPr>
                <p:cNvPr id="22" name="矩形 21"/>
                <p:cNvSpPr/>
                <p:nvPr/>
              </p:nvSpPr>
              <p:spPr>
                <a:xfrm>
                  <a:off x="1892300" y="5910264"/>
                  <a:ext cx="2520950" cy="288925"/>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30m Vegetation/crop Spatial Distribution</a:t>
                  </a:r>
                  <a:endParaRPr lang="zh-CN" altLang="en-US" sz="900" b="1" dirty="0">
                    <a:solidFill>
                      <a:schemeClr val="tx1"/>
                    </a:solidFill>
                    <a:latin typeface="Times New Roman" panose="02020603050405020304" pitchFamily="18" charset="0"/>
                    <a:cs typeface="Times New Roman" pitchFamily="18" charset="0"/>
                  </a:endParaRPr>
                </a:p>
              </p:txBody>
            </p:sp>
            <p:sp>
              <p:nvSpPr>
                <p:cNvPr id="23" name="矩形 22"/>
                <p:cNvSpPr/>
                <p:nvPr/>
              </p:nvSpPr>
              <p:spPr>
                <a:xfrm>
                  <a:off x="-1162050" y="5472114"/>
                  <a:ext cx="2519363" cy="287337"/>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Comparison of Spectral Shape</a:t>
                  </a:r>
                  <a:endParaRPr lang="zh-CN" altLang="en-US" sz="1000" b="1" dirty="0">
                    <a:solidFill>
                      <a:schemeClr val="tx1"/>
                    </a:solidFill>
                    <a:latin typeface="Times New Roman" panose="02020603050405020304" pitchFamily="18" charset="0"/>
                    <a:cs typeface="Times New Roman" pitchFamily="18" charset="0"/>
                  </a:endParaRPr>
                </a:p>
              </p:txBody>
            </p:sp>
            <p:sp>
              <p:nvSpPr>
                <p:cNvPr id="24" name="矩形 23"/>
                <p:cNvSpPr/>
                <p:nvPr/>
              </p:nvSpPr>
              <p:spPr>
                <a:xfrm>
                  <a:off x="1862138" y="5462589"/>
                  <a:ext cx="2520950" cy="288925"/>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Comparison of Spectral Shape</a:t>
                  </a:r>
                  <a:endParaRPr lang="zh-CN" altLang="en-US" sz="1000" b="1" dirty="0">
                    <a:solidFill>
                      <a:schemeClr val="tx1"/>
                    </a:solidFill>
                    <a:latin typeface="Times New Roman" panose="02020603050405020304" pitchFamily="18" charset="0"/>
                    <a:cs typeface="Times New Roman" pitchFamily="18" charset="0"/>
                  </a:endParaRPr>
                </a:p>
              </p:txBody>
            </p:sp>
            <p:sp>
              <p:nvSpPr>
                <p:cNvPr id="25" name="矩形 24"/>
                <p:cNvSpPr/>
                <p:nvPr/>
              </p:nvSpPr>
              <p:spPr>
                <a:xfrm>
                  <a:off x="4824413" y="5932489"/>
                  <a:ext cx="2520950" cy="287337"/>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900" b="1" dirty="0">
                      <a:solidFill>
                        <a:schemeClr val="tx1"/>
                      </a:solidFill>
                      <a:latin typeface="Times New Roman" pitchFamily="18" charset="0"/>
                      <a:cs typeface="Times New Roman" pitchFamily="18" charset="0"/>
                    </a:rPr>
                    <a:t>30m Vegetation/crop Spatial Distribution</a:t>
                  </a:r>
                  <a:endParaRPr lang="zh-CN" altLang="en-US" sz="900" b="1" dirty="0">
                    <a:solidFill>
                      <a:schemeClr val="tx1"/>
                    </a:solidFill>
                    <a:latin typeface="Times New Roman" pitchFamily="18" charset="0"/>
                    <a:cs typeface="Times New Roman" pitchFamily="18" charset="0"/>
                  </a:endParaRPr>
                </a:p>
              </p:txBody>
            </p:sp>
            <p:sp>
              <p:nvSpPr>
                <p:cNvPr id="27" name="矩形 26"/>
                <p:cNvSpPr/>
                <p:nvPr/>
              </p:nvSpPr>
              <p:spPr>
                <a:xfrm>
                  <a:off x="-1163637" y="3132139"/>
                  <a:ext cx="2519362" cy="216058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b="1">
                    <a:solidFill>
                      <a:schemeClr val="tx1"/>
                    </a:solidFill>
                    <a:latin typeface="Times New Roman" pitchFamily="18" charset="0"/>
                    <a:cs typeface="Times New Roman" pitchFamily="18" charset="0"/>
                  </a:endParaRPr>
                </a:p>
              </p:txBody>
            </p:sp>
            <p:cxnSp>
              <p:nvCxnSpPr>
                <p:cNvPr id="29" name="直接箭头连接符 28"/>
                <p:cNvCxnSpPr/>
                <p:nvPr/>
              </p:nvCxnSpPr>
              <p:spPr>
                <a:xfrm flipH="1">
                  <a:off x="125413" y="1482726"/>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a:off x="3171825" y="148431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6081713" y="148431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122238" y="2973389"/>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6119813" y="2954339"/>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H="1">
                  <a:off x="111125" y="5292726"/>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3171825" y="527526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6119813" y="5283201"/>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111125" y="577056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3187700" y="5753101"/>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H="1">
                  <a:off x="6124575" y="577056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152525" y="6389688"/>
                  <a:ext cx="8504238" cy="360362"/>
                </a:xfrm>
                <a:prstGeom prst="rect">
                  <a:avLst/>
                </a:prstGeom>
                <a:solidFill>
                  <a:schemeClr val="accent1">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200" b="1" dirty="0">
                      <a:solidFill>
                        <a:schemeClr val="tx1"/>
                      </a:solidFill>
                      <a:latin typeface="Times New Roman" pitchFamily="18" charset="0"/>
                      <a:cs typeface="Times New Roman" pitchFamily="18" charset="0"/>
                    </a:rPr>
                    <a:t>Different Supervision Method Efficiency/Precision Comparison/Process Solidification</a:t>
                  </a:r>
                  <a:endParaRPr lang="zh-CN" altLang="en-US" sz="1200" b="1" dirty="0">
                    <a:solidFill>
                      <a:schemeClr val="tx1"/>
                    </a:solidFill>
                    <a:latin typeface="Times New Roman" panose="02020603050405020304" pitchFamily="18" charset="0"/>
                    <a:cs typeface="Times New Roman" pitchFamily="18" charset="0"/>
                  </a:endParaRPr>
                </a:p>
              </p:txBody>
            </p:sp>
            <p:cxnSp>
              <p:nvCxnSpPr>
                <p:cNvPr id="42" name="直接箭头连接符 41"/>
                <p:cNvCxnSpPr/>
                <p:nvPr/>
              </p:nvCxnSpPr>
              <p:spPr>
                <a:xfrm flipH="1">
                  <a:off x="114300" y="622141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a:off x="3192463" y="6210301"/>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6143625" y="6227764"/>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892300" y="3105150"/>
                  <a:ext cx="2520950" cy="2160588"/>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b="1">
                    <a:solidFill>
                      <a:schemeClr val="tx1"/>
                    </a:solidFill>
                    <a:latin typeface="Times New Roman" pitchFamily="18" charset="0"/>
                    <a:cs typeface="Times New Roman" pitchFamily="18" charset="0"/>
                  </a:endParaRPr>
                </a:p>
              </p:txBody>
            </p:sp>
            <p:cxnSp>
              <p:nvCxnSpPr>
                <p:cNvPr id="47" name="直接箭头连接符 46"/>
                <p:cNvCxnSpPr/>
                <p:nvPr/>
              </p:nvCxnSpPr>
              <p:spPr>
                <a:xfrm flipH="1">
                  <a:off x="3186113" y="3446463"/>
                  <a:ext cx="0" cy="144462"/>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2049464" y="3170239"/>
                  <a:ext cx="2268537" cy="28733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OLI Multi-temporal Data</a:t>
                  </a:r>
                  <a:endParaRPr lang="zh-CN" altLang="en-US" sz="1000" b="1" dirty="0">
                    <a:solidFill>
                      <a:schemeClr val="tx1"/>
                    </a:solidFill>
                    <a:latin typeface="Times New Roman" panose="02020603050405020304" pitchFamily="18" charset="0"/>
                    <a:cs typeface="Times New Roman" pitchFamily="18" charset="0"/>
                  </a:endParaRPr>
                </a:p>
              </p:txBody>
            </p:sp>
            <p:sp>
              <p:nvSpPr>
                <p:cNvPr id="49" name="矩形 48"/>
                <p:cNvSpPr/>
                <p:nvPr/>
              </p:nvSpPr>
              <p:spPr>
                <a:xfrm>
                  <a:off x="2039939" y="3590926"/>
                  <a:ext cx="2270125" cy="288925"/>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250m Vegetation/crop Spatial Distribution Mask</a:t>
                  </a:r>
                  <a:endParaRPr lang="zh-CN" altLang="en-US" sz="900" b="1" dirty="0">
                    <a:solidFill>
                      <a:schemeClr val="tx1"/>
                    </a:solidFill>
                    <a:latin typeface="Times New Roman" panose="02020603050405020304" pitchFamily="18" charset="0"/>
                    <a:cs typeface="Times New Roman" pitchFamily="18" charset="0"/>
                  </a:endParaRPr>
                </a:p>
              </p:txBody>
            </p:sp>
            <p:sp>
              <p:nvSpPr>
                <p:cNvPr id="50" name="矩形 49"/>
                <p:cNvSpPr/>
                <p:nvPr/>
              </p:nvSpPr>
              <p:spPr>
                <a:xfrm>
                  <a:off x="2039939" y="4005264"/>
                  <a:ext cx="2270125" cy="28733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ISODATA Unsupervised Classifier </a:t>
                  </a:r>
                  <a:endParaRPr lang="zh-CN" altLang="en-US" sz="900" b="1" dirty="0">
                    <a:solidFill>
                      <a:schemeClr val="tx1"/>
                    </a:solidFill>
                    <a:latin typeface="Times New Roman" panose="02020603050405020304" pitchFamily="18" charset="0"/>
                    <a:cs typeface="Times New Roman" pitchFamily="18" charset="0"/>
                  </a:endParaRPr>
                </a:p>
              </p:txBody>
            </p:sp>
            <p:sp>
              <p:nvSpPr>
                <p:cNvPr id="51" name="矩形 50"/>
                <p:cNvSpPr/>
                <p:nvPr/>
              </p:nvSpPr>
              <p:spPr>
                <a:xfrm>
                  <a:off x="2049464" y="4452939"/>
                  <a:ext cx="2268537" cy="28733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altLang="zh-CN" sz="1000" b="1">
                      <a:solidFill>
                        <a:schemeClr val="tx1"/>
                      </a:solidFill>
                      <a:latin typeface="Times New Roman" pitchFamily="18" charset="0"/>
                      <a:cs typeface="Times New Roman" pitchFamily="18" charset="0"/>
                    </a:rPr>
                    <a:t>50-100 Types to Be Identified</a:t>
                  </a:r>
                  <a:endParaRPr lang="zh-CN" altLang="en-US" sz="1000" b="1">
                    <a:solidFill>
                      <a:schemeClr val="tx1"/>
                    </a:solidFill>
                    <a:latin typeface="Times New Roman" pitchFamily="18" charset="0"/>
                    <a:cs typeface="Times New Roman" pitchFamily="18" charset="0"/>
                  </a:endParaRPr>
                </a:p>
              </p:txBody>
            </p:sp>
            <p:sp>
              <p:nvSpPr>
                <p:cNvPr id="52" name="矩形 51"/>
                <p:cNvSpPr/>
                <p:nvPr/>
              </p:nvSpPr>
              <p:spPr>
                <a:xfrm>
                  <a:off x="2044701" y="4895850"/>
                  <a:ext cx="2278063" cy="287338"/>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altLang="zh-CN" sz="900" b="1" dirty="0">
                      <a:solidFill>
                        <a:schemeClr val="tx1"/>
                      </a:solidFill>
                      <a:latin typeface="Times New Roman" pitchFamily="18" charset="0"/>
                      <a:cs typeface="Times New Roman" pitchFamily="18" charset="0"/>
                    </a:rPr>
                    <a:t>Acquisition of Reflectivity/NDVI Spectrum of Type to Be Identified</a:t>
                  </a:r>
                  <a:endParaRPr lang="zh-CN" altLang="en-US" sz="900" b="1" dirty="0">
                    <a:solidFill>
                      <a:schemeClr val="tx1"/>
                    </a:solidFill>
                    <a:latin typeface="Times New Roman" pitchFamily="18" charset="0"/>
                    <a:cs typeface="Times New Roman" pitchFamily="18" charset="0"/>
                  </a:endParaRPr>
                </a:p>
              </p:txBody>
            </p:sp>
            <p:cxnSp>
              <p:nvCxnSpPr>
                <p:cNvPr id="53" name="直接箭头连接符 52"/>
                <p:cNvCxnSpPr/>
                <p:nvPr/>
              </p:nvCxnSpPr>
              <p:spPr>
                <a:xfrm flipH="1">
                  <a:off x="3186113" y="3879851"/>
                  <a:ext cx="0" cy="142875"/>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H="1">
                  <a:off x="3187700" y="4310063"/>
                  <a:ext cx="0" cy="144462"/>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H="1">
                  <a:off x="3176588" y="4751388"/>
                  <a:ext cx="0" cy="144462"/>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1022350" y="3797301"/>
                  <a:ext cx="2270125" cy="288925"/>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ISODATA Unsupervised Classifier</a:t>
                  </a:r>
                  <a:endParaRPr lang="zh-CN" altLang="en-US" sz="900" b="1" dirty="0">
                    <a:solidFill>
                      <a:schemeClr val="tx1"/>
                    </a:solidFill>
                    <a:latin typeface="Times New Roman" panose="02020603050405020304" pitchFamily="18" charset="0"/>
                    <a:cs typeface="Times New Roman" pitchFamily="18" charset="0"/>
                  </a:endParaRPr>
                </a:p>
              </p:txBody>
            </p:sp>
            <p:sp>
              <p:nvSpPr>
                <p:cNvPr id="57" name="矩形 56"/>
                <p:cNvSpPr/>
                <p:nvPr/>
              </p:nvSpPr>
              <p:spPr>
                <a:xfrm>
                  <a:off x="-1022350" y="4338639"/>
                  <a:ext cx="2270125" cy="28733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50-100 Types to Be Identified </a:t>
                  </a:r>
                  <a:endParaRPr lang="zh-CN" altLang="en-US" sz="1000" b="1" dirty="0">
                    <a:solidFill>
                      <a:schemeClr val="tx1"/>
                    </a:solidFill>
                    <a:latin typeface="Times New Roman" panose="02020603050405020304" pitchFamily="18" charset="0"/>
                    <a:cs typeface="Times New Roman" pitchFamily="18" charset="0"/>
                  </a:endParaRPr>
                </a:p>
              </p:txBody>
            </p:sp>
            <p:sp>
              <p:nvSpPr>
                <p:cNvPr id="58" name="矩形 57"/>
                <p:cNvSpPr/>
                <p:nvPr/>
              </p:nvSpPr>
              <p:spPr>
                <a:xfrm>
                  <a:off x="-1022350" y="4887914"/>
                  <a:ext cx="2270125" cy="28733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Acquisition of Spectrum Curve of the Type to Be Identified</a:t>
                  </a:r>
                  <a:endParaRPr lang="zh-CN" altLang="en-US" sz="900" b="1" dirty="0">
                    <a:solidFill>
                      <a:schemeClr val="tx1"/>
                    </a:solidFill>
                    <a:latin typeface="Times New Roman" panose="02020603050405020304" pitchFamily="18" charset="0"/>
                    <a:cs typeface="Times New Roman" pitchFamily="18" charset="0"/>
                  </a:endParaRPr>
                </a:p>
              </p:txBody>
            </p:sp>
            <p:sp>
              <p:nvSpPr>
                <p:cNvPr id="59" name="矩形 58"/>
                <p:cNvSpPr/>
                <p:nvPr/>
              </p:nvSpPr>
              <p:spPr>
                <a:xfrm>
                  <a:off x="-1022350" y="3257551"/>
                  <a:ext cx="2270125" cy="288925"/>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S-G Smoothed MODIS/NDVI Data</a:t>
                  </a:r>
                  <a:endParaRPr lang="zh-CN" altLang="en-US" sz="900" b="1" dirty="0">
                    <a:solidFill>
                      <a:schemeClr val="tx1"/>
                    </a:solidFill>
                    <a:latin typeface="Times New Roman" panose="02020603050405020304" pitchFamily="18" charset="0"/>
                    <a:cs typeface="Times New Roman" pitchFamily="18" charset="0"/>
                  </a:endParaRPr>
                </a:p>
              </p:txBody>
            </p:sp>
            <p:cxnSp>
              <p:nvCxnSpPr>
                <p:cNvPr id="60" name="直接箭头连接符 59"/>
                <p:cNvCxnSpPr/>
                <p:nvPr/>
              </p:nvCxnSpPr>
              <p:spPr>
                <a:xfrm flipH="1">
                  <a:off x="112713" y="3546476"/>
                  <a:ext cx="0" cy="252413"/>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flipH="1">
                  <a:off x="114300" y="4078288"/>
                  <a:ext cx="0" cy="252412"/>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H="1">
                  <a:off x="112713" y="4635501"/>
                  <a:ext cx="0" cy="250825"/>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4824413" y="3114675"/>
                  <a:ext cx="2520950" cy="2159000"/>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b="1">
                    <a:solidFill>
                      <a:schemeClr val="tx1"/>
                    </a:solidFill>
                    <a:latin typeface="Times New Roman" pitchFamily="18" charset="0"/>
                    <a:cs typeface="Times New Roman" pitchFamily="18" charset="0"/>
                  </a:endParaRPr>
                </a:p>
              </p:txBody>
            </p:sp>
            <p:sp>
              <p:nvSpPr>
                <p:cNvPr id="64" name="矩形 63"/>
                <p:cNvSpPr/>
                <p:nvPr/>
              </p:nvSpPr>
              <p:spPr>
                <a:xfrm>
                  <a:off x="4972051" y="3249614"/>
                  <a:ext cx="2259013" cy="28733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OLI Multi-temporal Data</a:t>
                  </a:r>
                  <a:endParaRPr lang="zh-CN" altLang="en-US" sz="1000" b="1" dirty="0">
                    <a:solidFill>
                      <a:schemeClr val="tx1"/>
                    </a:solidFill>
                    <a:latin typeface="Times New Roman" panose="02020603050405020304" pitchFamily="18" charset="0"/>
                    <a:cs typeface="Times New Roman" pitchFamily="18" charset="0"/>
                  </a:endParaRPr>
                </a:p>
              </p:txBody>
            </p:sp>
            <p:sp>
              <p:nvSpPr>
                <p:cNvPr id="65" name="矩形 64"/>
                <p:cNvSpPr/>
                <p:nvPr/>
              </p:nvSpPr>
              <p:spPr>
                <a:xfrm>
                  <a:off x="4979989" y="4868864"/>
                  <a:ext cx="2257425" cy="288925"/>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Interpretation Features of Types to Be Identified</a:t>
                  </a:r>
                  <a:endParaRPr lang="zh-CN" altLang="en-US" sz="900" b="1" dirty="0">
                    <a:solidFill>
                      <a:schemeClr val="tx1"/>
                    </a:solidFill>
                    <a:latin typeface="Times New Roman" panose="02020603050405020304" pitchFamily="18" charset="0"/>
                    <a:cs typeface="Times New Roman" pitchFamily="18" charset="0"/>
                  </a:endParaRPr>
                </a:p>
              </p:txBody>
            </p:sp>
            <p:sp>
              <p:nvSpPr>
                <p:cNvPr id="66" name="矩形 65"/>
                <p:cNvSpPr/>
                <p:nvPr/>
              </p:nvSpPr>
              <p:spPr>
                <a:xfrm>
                  <a:off x="4965700" y="4332289"/>
                  <a:ext cx="2255838" cy="287337"/>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1000" b="1" dirty="0">
                      <a:solidFill>
                        <a:schemeClr val="tx1"/>
                      </a:solidFill>
                      <a:latin typeface="Times New Roman" pitchFamily="18" charset="0"/>
                      <a:cs typeface="Times New Roman" pitchFamily="18" charset="0"/>
                    </a:rPr>
                    <a:t>150-200 Types to Be Identified </a:t>
                  </a:r>
                  <a:endParaRPr lang="zh-CN" altLang="en-US" sz="1000" b="1" dirty="0">
                    <a:solidFill>
                      <a:schemeClr val="tx1"/>
                    </a:solidFill>
                    <a:latin typeface="Times New Roman" panose="02020603050405020304" pitchFamily="18" charset="0"/>
                    <a:cs typeface="Times New Roman" pitchFamily="18" charset="0"/>
                  </a:endParaRPr>
                </a:p>
              </p:txBody>
            </p:sp>
            <p:sp>
              <p:nvSpPr>
                <p:cNvPr id="67" name="矩形 66"/>
                <p:cNvSpPr/>
                <p:nvPr/>
              </p:nvSpPr>
              <p:spPr>
                <a:xfrm>
                  <a:off x="4973638" y="3789364"/>
                  <a:ext cx="2260600" cy="288925"/>
                </a:xfrm>
                <a:prstGeom prst="rect">
                  <a:avLst/>
                </a:prstGeom>
                <a:solidFill>
                  <a:schemeClr val="accent3">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900" b="1" dirty="0">
                      <a:solidFill>
                        <a:schemeClr val="tx1"/>
                      </a:solidFill>
                      <a:latin typeface="Times New Roman" pitchFamily="18" charset="0"/>
                      <a:cs typeface="Times New Roman" pitchFamily="18" charset="0"/>
                    </a:rPr>
                    <a:t>ISODATA Unsupervised Classifier</a:t>
                  </a:r>
                  <a:endParaRPr lang="zh-CN" altLang="en-US" sz="900" b="1" dirty="0">
                    <a:solidFill>
                      <a:schemeClr val="tx1"/>
                    </a:solidFill>
                    <a:latin typeface="Times New Roman" panose="02020603050405020304" pitchFamily="18" charset="0"/>
                    <a:cs typeface="Times New Roman" pitchFamily="18" charset="0"/>
                  </a:endParaRPr>
                </a:p>
              </p:txBody>
            </p:sp>
            <p:cxnSp>
              <p:nvCxnSpPr>
                <p:cNvPr id="69" name="直接箭头连接符 68"/>
                <p:cNvCxnSpPr/>
                <p:nvPr/>
              </p:nvCxnSpPr>
              <p:spPr>
                <a:xfrm flipH="1">
                  <a:off x="6119813" y="4078288"/>
                  <a:ext cx="0" cy="252412"/>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flipH="1">
                  <a:off x="6119813" y="4621213"/>
                  <a:ext cx="0" cy="252412"/>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肘形连接符 70"/>
                <p:cNvCxnSpPr/>
                <p:nvPr/>
              </p:nvCxnSpPr>
              <p:spPr>
                <a:xfrm flipV="1">
                  <a:off x="1346201" y="3735389"/>
                  <a:ext cx="180975" cy="2339975"/>
                </a:xfrm>
                <a:prstGeom prst="bentConnector2">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p:nvPr/>
              </p:nvCxnSpPr>
              <p:spPr>
                <a:xfrm flipV="1">
                  <a:off x="1517650" y="3735388"/>
                  <a:ext cx="522288" cy="0"/>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H="1">
                  <a:off x="3154891" y="2460098"/>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flipH="1">
                  <a:off x="3154891" y="1944160"/>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flipH="1">
                  <a:off x="3169179" y="2945873"/>
                  <a:ext cx="0" cy="161925"/>
                </a:xfrm>
                <a:prstGeom prst="straightConnector1">
                  <a:avLst/>
                </a:prstGeom>
                <a:ln w="31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68" name="直接箭头连接符 67"/>
            <p:cNvCxnSpPr/>
            <p:nvPr/>
          </p:nvCxnSpPr>
          <p:spPr>
            <a:xfrm flipH="1">
              <a:off x="7186613" y="3494087"/>
              <a:ext cx="0" cy="252413"/>
            </a:xfrm>
            <a:prstGeom prst="straightConnector1">
              <a:avLst/>
            </a:prstGeom>
            <a:ln w="31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3" name="矩形 1"/>
          <p:cNvSpPr>
            <a:spLocks noChangeArrowheads="1"/>
          </p:cNvSpPr>
          <p:nvPr/>
        </p:nvSpPr>
        <p:spPr bwMode="auto">
          <a:xfrm>
            <a:off x="0" y="160564"/>
            <a:ext cx="9002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300" b="1" dirty="0">
                <a:solidFill>
                  <a:schemeClr val="bg1"/>
                </a:solidFill>
                <a:latin typeface="Times New Roman" pitchFamily="18" charset="0"/>
                <a:ea typeface="黑体" pitchFamily="2" charset="-122"/>
                <a:cs typeface="Times New Roman" pitchFamily="18" charset="0"/>
              </a:rPr>
              <a:t>4.</a:t>
            </a:r>
            <a:r>
              <a:rPr lang="en-GB" altLang="zh-CN" sz="3300" b="1" dirty="0">
                <a:solidFill>
                  <a:schemeClr val="bg1"/>
                </a:solidFill>
                <a:latin typeface="Times New Roman" pitchFamily="18" charset="0"/>
                <a:ea typeface="黑体" pitchFamily="2" charset="-122"/>
                <a:cs typeface="Times New Roman" pitchFamily="18" charset="0"/>
              </a:rPr>
              <a:t> Research Scheme</a:t>
            </a:r>
            <a:r>
              <a:rPr lang="en-US" altLang="zh-CN" sz="2400" b="1" dirty="0">
                <a:solidFill>
                  <a:schemeClr val="bg1"/>
                </a:solidFill>
                <a:latin typeface="Times New Roman" pitchFamily="18" charset="0"/>
                <a:ea typeface="黑体" pitchFamily="2" charset="-122"/>
                <a:cs typeface="Times New Roman" pitchFamily="18" charset="0"/>
              </a:rPr>
              <a:t>-</a:t>
            </a:r>
            <a:r>
              <a:rPr lang="en-US" altLang="zh-CN" sz="2400" b="1" dirty="0" smtClean="0">
                <a:solidFill>
                  <a:schemeClr val="bg1"/>
                </a:solidFill>
                <a:latin typeface="Times New Roman" pitchFamily="18" charset="0"/>
                <a:ea typeface="黑体" pitchFamily="2" charset="-122"/>
                <a:cs typeface="Times New Roman" pitchFamily="18" charset="0"/>
              </a:rPr>
              <a:t>(2)</a:t>
            </a:r>
            <a:endParaRPr lang="en-US" altLang="zh-CN" sz="2400" b="1" dirty="0">
              <a:solidFill>
                <a:schemeClr val="bg1"/>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89777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4264BA5-BE9F-44D2-9B86-8E00ED566E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带有山峦和日出照片的蓝色镶边演示文稿(宽屏)</Template>
  <TotalTime>3152</TotalTime>
  <Words>3597</Words>
  <Application>Microsoft Office PowerPoint</Application>
  <PresentationFormat>全屏显示(4:3)</PresentationFormat>
  <Paragraphs>377</Paragraphs>
  <Slides>28</Slides>
  <Notes>25</Notes>
  <HiddenSlides>0</HiddenSlides>
  <MMClips>0</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Banded Design Blue 16x9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标题版式</dc:title>
  <dc:creator>anny</dc:creator>
  <cp:lastModifiedBy>z chen</cp:lastModifiedBy>
  <cp:revision>110</cp:revision>
  <dcterms:created xsi:type="dcterms:W3CDTF">2013-11-11T01:07:54Z</dcterms:created>
  <dcterms:modified xsi:type="dcterms:W3CDTF">2014-01-19T21:56:18Z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TC028952539991</vt:lpwstr>
  </property>
</Properties>
</file>